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872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º trimestre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7285" y="3318562"/>
            <a:ext cx="28869790" cy="329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s):Paulo Alexandre R. P. Oliveira</a:t>
            </a: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3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° ano 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N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01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: Noturno.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 smtClean="0">
                <a:solidFill>
                  <a:schemeClr val="dk1"/>
                </a:solidFill>
              </a:rPr>
              <a:t>12,0 </a:t>
            </a:r>
            <a:r>
              <a:rPr lang="pt-BR" sz="3600" dirty="0">
                <a:solidFill>
                  <a:schemeClr val="dk1"/>
                </a:solidFill>
              </a:rPr>
              <a:t>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Professor: </a:t>
            </a:r>
            <a:r>
              <a:rPr lang="pt-BR" sz="3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Lucas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8506495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</a:t>
            </a:r>
            <a:r>
              <a:rPr lang="pt-BR" sz="40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socioemocionais</a:t>
            </a:r>
            <a:r>
              <a:rPr lang="pt-BR" sz="4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pt-BR" sz="4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30459011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1893086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054374"/>
            <a:ext cx="100906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endParaRPr lang="pt-BR" sz="4000" b="1" dirty="0" smtClean="0">
              <a:solidFill>
                <a:schemeClr val="dk1"/>
              </a:solidFill>
            </a:endParaRPr>
          </a:p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Foi </a:t>
            </a:r>
            <a:r>
              <a:rPr lang="pt-BR" sz="4000" dirty="0">
                <a:solidFill>
                  <a:schemeClr val="dk1"/>
                </a:solidFill>
              </a:rPr>
              <a:t>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55742" y="8735664"/>
            <a:ext cx="107115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E</a:t>
            </a:r>
            <a:r>
              <a:rPr lang="pt-BR" sz="4000" b="1" dirty="0" smtClean="0">
                <a:solidFill>
                  <a:srgbClr val="FF0000"/>
                </a:solidFill>
              </a:rPr>
              <a:t> </a:t>
            </a:r>
            <a:r>
              <a:rPr lang="pt-BR" sz="4000" dirty="0"/>
              <a:t>está </a:t>
            </a:r>
            <a:r>
              <a:rPr lang="pt-BR" sz="4000" dirty="0" smtClean="0"/>
              <a:t>correta. O texto descreve os dados, que ao interpretado corretamente pelo candidato deduz que a letra E está correta.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1067080" y="11259443"/>
            <a:ext cx="1117554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3200" dirty="0" smtClean="0">
                <a:solidFill>
                  <a:schemeClr val="tx1"/>
                </a:solidFill>
              </a:rPr>
              <a:t>um país pequeno geralmente não tem muita área para o cultivo da agricultura para a produção de biocombustíveis, apesar de a grande quantidades de chuvas e terreno plano serem propícios para a produção de vegetais, seria a segunda melhor alternativa, mais não a mais adequada conforme pede a questão.</a:t>
            </a:r>
            <a:endParaRPr lang="pt-BR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8897600" y="24994482"/>
            <a:ext cx="117635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</a:p>
          <a:p>
            <a:pPr lvl="0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Matriz Energética.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8897600" y="27038746"/>
            <a:ext cx="11948977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</a:p>
          <a:p>
            <a:pPr lvl="0" algn="just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De acordo com as características desse país, a matriz energética de menor impacto e risco ambientais é a baseada na </a:t>
            </a:r>
            <a:r>
              <a:rPr lang="pt-BR" sz="4000" dirty="0" smtClean="0">
                <a:solidFill>
                  <a:schemeClr val="dk1"/>
                </a:solidFill>
              </a:rPr>
              <a:t>energia,</a:t>
            </a:r>
          </a:p>
          <a:p>
            <a:pPr lvl="0"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 </a:t>
            </a:r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3200" dirty="0">
                <a:solidFill>
                  <a:schemeClr val="dk1"/>
                </a:solidFill>
              </a:rPr>
              <a:t>dos biocombustíveis, pois tem menos impacto </a:t>
            </a:r>
            <a:r>
              <a:rPr lang="pt-BR" sz="3200" dirty="0" err="1">
                <a:solidFill>
                  <a:schemeClr val="dk1"/>
                </a:solidFill>
              </a:rPr>
              <a:t>am</a:t>
            </a:r>
            <a:r>
              <a:rPr lang="pt-BR" sz="3200" dirty="0">
                <a:solidFill>
                  <a:schemeClr val="dk1"/>
                </a:solidFill>
              </a:rPr>
              <a:t> </a:t>
            </a:r>
            <a:r>
              <a:rPr lang="pt-BR" sz="3200" dirty="0" err="1">
                <a:solidFill>
                  <a:schemeClr val="dk1"/>
                </a:solidFill>
              </a:rPr>
              <a:t>biental</a:t>
            </a:r>
            <a:r>
              <a:rPr lang="pt-BR" sz="3200" dirty="0">
                <a:solidFill>
                  <a:schemeClr val="dk1"/>
                </a:solidFill>
              </a:rPr>
              <a:t> e maior disponibilidade</a:t>
            </a:r>
            <a:r>
              <a:rPr lang="pt-BR" sz="4000" dirty="0">
                <a:solidFill>
                  <a:schemeClr val="dk1"/>
                </a:solidFill>
              </a:rPr>
              <a:t>. </a:t>
            </a:r>
            <a:endParaRPr lang="pt-BR" sz="4000" dirty="0" smtClean="0">
              <a:solidFill>
                <a:schemeClr val="dk1"/>
              </a:solidFill>
            </a:endParaRPr>
          </a:p>
          <a:p>
            <a:pPr lvl="0"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b</a:t>
            </a:r>
            <a:r>
              <a:rPr lang="pt-BR" sz="4000" dirty="0">
                <a:solidFill>
                  <a:schemeClr val="dk1"/>
                </a:solidFill>
              </a:rPr>
              <a:t>) </a:t>
            </a:r>
            <a:r>
              <a:rPr lang="pt-BR" sz="3200" dirty="0">
                <a:solidFill>
                  <a:schemeClr val="dk1"/>
                </a:solidFill>
              </a:rPr>
              <a:t>solar, pelo seu baixo custo e pelas características do país favoráveis à sua implantação</a:t>
            </a:r>
            <a:r>
              <a:rPr lang="pt-BR" sz="4000" dirty="0">
                <a:solidFill>
                  <a:schemeClr val="dk1"/>
                </a:solidFill>
              </a:rPr>
              <a:t>. </a:t>
            </a:r>
            <a:endParaRPr lang="pt-BR" sz="4000" dirty="0" smtClean="0">
              <a:solidFill>
                <a:schemeClr val="dk1"/>
              </a:solidFill>
            </a:endParaRPr>
          </a:p>
          <a:p>
            <a:pPr lvl="0"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c</a:t>
            </a:r>
            <a:r>
              <a:rPr lang="pt-BR" sz="4000" dirty="0">
                <a:solidFill>
                  <a:schemeClr val="dk1"/>
                </a:solidFill>
              </a:rPr>
              <a:t>) </a:t>
            </a:r>
            <a:r>
              <a:rPr lang="pt-BR" sz="3200" dirty="0">
                <a:solidFill>
                  <a:schemeClr val="dk1"/>
                </a:solidFill>
              </a:rPr>
              <a:t>nuclear, por ter menos risco ambiental a ser ade- </a:t>
            </a:r>
            <a:r>
              <a:rPr lang="pt-BR" sz="3200" dirty="0" err="1">
                <a:solidFill>
                  <a:schemeClr val="dk1"/>
                </a:solidFill>
              </a:rPr>
              <a:t>quadeada</a:t>
            </a:r>
            <a:r>
              <a:rPr lang="pt-BR" sz="3200" dirty="0">
                <a:solidFill>
                  <a:schemeClr val="dk1"/>
                </a:solidFill>
              </a:rPr>
              <a:t> a locais com menor extensão territorial,</a:t>
            </a:r>
            <a:r>
              <a:rPr lang="pt-BR" sz="4000" dirty="0">
                <a:solidFill>
                  <a:schemeClr val="dk1"/>
                </a:solidFill>
              </a:rPr>
              <a:t> </a:t>
            </a:r>
            <a:endParaRPr lang="pt-BR" sz="4000" dirty="0" smtClean="0">
              <a:solidFill>
                <a:schemeClr val="dk1"/>
              </a:solidFill>
            </a:endParaRPr>
          </a:p>
          <a:p>
            <a:pPr lvl="0"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d</a:t>
            </a:r>
            <a:r>
              <a:rPr lang="pt-BR" sz="3200" dirty="0">
                <a:solidFill>
                  <a:schemeClr val="dk1"/>
                </a:solidFill>
              </a:rPr>
              <a:t>) hidráulica, devido ao relevo, à extensão territorial do país e  aos recursos naturais disponíveis</a:t>
            </a:r>
            <a:r>
              <a:rPr lang="pt-BR" sz="4000" dirty="0" smtClean="0">
                <a:solidFill>
                  <a:schemeClr val="dk1"/>
                </a:solidFill>
              </a:rPr>
              <a:t>.</a:t>
            </a:r>
          </a:p>
          <a:p>
            <a:pPr lvl="0"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 </a:t>
            </a:r>
            <a:r>
              <a:rPr lang="pt-BR" sz="4000" dirty="0">
                <a:solidFill>
                  <a:schemeClr val="dk1"/>
                </a:solidFill>
              </a:rPr>
              <a:t>e) </a:t>
            </a:r>
            <a:r>
              <a:rPr lang="pt-BR" sz="3200" dirty="0">
                <a:solidFill>
                  <a:schemeClr val="dk1"/>
                </a:solidFill>
              </a:rPr>
              <a:t>eólica, pelas características do país e por não gerar gases do efeito estufa nem resíduos de operação.</a:t>
            </a:r>
            <a:endParaRPr lang="pt-BR" sz="3200" dirty="0" smtClean="0">
              <a:solidFill>
                <a:schemeClr val="dk1"/>
              </a:solidFill>
            </a:endParaRP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3137903" y="5084408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4953779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5943599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Teoria:   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eletrodinâmica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28600" y="7380514"/>
            <a:ext cx="1208314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</a:p>
          <a:p>
            <a:r>
              <a:rPr lang="pt-BR" sz="4000" dirty="0">
                <a:sym typeface="Wingdings" panose="05000000000000000000" pitchFamily="2" charset="2"/>
              </a:rPr>
              <a:t>Desenvolver discussões/debates a respeito dos recursos energéticos / desenvolver pesquisas de fontes alternativas de energia na sua cidade, estado e país.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2932229" y="6772829"/>
            <a:ext cx="79030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</a:t>
            </a:r>
            <a:r>
              <a:rPr lang="pt-BR" sz="4800" b="1" dirty="0" smtClean="0">
                <a:solidFill>
                  <a:schemeClr val="dk1"/>
                </a:solidFill>
              </a:rPr>
              <a:t>básica</a:t>
            </a:r>
          </a:p>
          <a:p>
            <a:pPr algn="ctr">
              <a:buSzPct val="25000"/>
            </a:pPr>
            <a:r>
              <a:rPr lang="pt-BR" sz="4800" dirty="0" smtClean="0">
                <a:solidFill>
                  <a:schemeClr val="dk1"/>
                </a:solidFill>
              </a:rPr>
              <a:t>Química- Matriz energética.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-64666" y="10962950"/>
            <a:ext cx="1283380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  <a:r>
              <a:rPr lang="pt-BR" sz="4800" dirty="0"/>
              <a:t> As fontes primárias de energia são os recursos encontrados na natureza, contudo nem todos são adequados para a utilização final (dos consumidores de energia). </a:t>
            </a:r>
            <a:endParaRPr lang="pt-BR" sz="4800" b="1" dirty="0" smtClean="0">
              <a:solidFill>
                <a:schemeClr val="dk1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48986" y="31422127"/>
            <a:ext cx="152177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7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– aprimorar-se de conhecimentos da química para, em situações de problema, interpretar, avaliar ou planejar intervenções científico-tecnológicas.</a:t>
            </a:r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26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–avaliar implicações sociais, ambientais e/ou econômicas na produção ou no consumo de recursos energéticos ou minerais, identificando transformações químicas ou de energia envolvidas nesses processos.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8986" y="36002428"/>
            <a:ext cx="31938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</a:p>
          <a:p>
            <a:pPr lvl="0" algn="ctr">
              <a:buSzPct val="25000"/>
            </a:pPr>
            <a:r>
              <a:rPr lang="pt-BR" sz="4800" cap="all" dirty="0"/>
              <a:t>ENEM 2012</a:t>
            </a:r>
            <a:r>
              <a:rPr lang="pt-BR" sz="4800" b="1" cap="all" dirty="0"/>
              <a:t>  </a:t>
            </a:r>
            <a:r>
              <a:rPr lang="pt-BR" sz="4800" cap="all" dirty="0"/>
              <a:t>QUESTÃO </a:t>
            </a:r>
            <a:r>
              <a:rPr lang="pt-BR" sz="4800" cap="all" dirty="0" smtClean="0"/>
              <a:t>71</a:t>
            </a:r>
            <a:endParaRPr lang="pt-BR" sz="4800" dirty="0" smtClean="0"/>
          </a:p>
        </p:txBody>
      </p:sp>
      <p:sp>
        <p:nvSpPr>
          <p:cNvPr id="22" name="Retângulo 21"/>
          <p:cNvSpPr/>
          <p:nvPr/>
        </p:nvSpPr>
        <p:spPr>
          <a:xfrm>
            <a:off x="19847096" y="18506495"/>
            <a:ext cx="1232019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Errada</a:t>
            </a:r>
            <a:r>
              <a:rPr lang="pt-BR" sz="4000" dirty="0" smtClean="0">
                <a:solidFill>
                  <a:srgbClr val="FF0000"/>
                </a:solidFill>
              </a:rPr>
              <a:t>, </a:t>
            </a:r>
            <a:r>
              <a:rPr lang="pt-BR" sz="3200" dirty="0" smtClean="0">
                <a:solidFill>
                  <a:schemeClr val="tx1"/>
                </a:solidFill>
              </a:rPr>
              <a:t>Energia nuclear seria a terceira alternativa para esse país, mais a possibilidade de acidentes ambientais descarta a aplicação, uma vez que traz consequências muito mais devastadoras que os demais.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20585058" y="15372691"/>
            <a:ext cx="115569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Errada,</a:t>
            </a:r>
            <a:r>
              <a:rPr lang="pt-BR" sz="3200" dirty="0" smtClean="0">
                <a:solidFill>
                  <a:schemeClr val="dk1"/>
                </a:solidFill>
              </a:rPr>
              <a:t> o custo de implantação de uma matriz energética solar é muito elevado em regiões com grandes quantidades de chuva não são indicadas para esse tipo de tecnologia. O candidato que assinala essa alternativa certamente baseou-se em seus conhecimentos a cerca da disponibilidade e não poluição da energia solar, desprezando os dados da situação.</a:t>
            </a:r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19724886" y="20502262"/>
            <a:ext cx="1169128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poucos recursos hídricos e terreno plano é quase impossível pensar em uma matriz energética hidráulica,  o candidato que assinalou nessa questão considerou a realidade brasileira desprezando os dados da situação.</a:t>
            </a:r>
            <a:endParaRPr lang="pt-BR" sz="1100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8897600" y="22812829"/>
            <a:ext cx="120897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lternativa correta 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8288454" y="31597665"/>
            <a:ext cx="13127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4000" dirty="0" smtClean="0"/>
          </a:p>
          <a:p>
            <a:endParaRPr lang="pt-BR" sz="4000" dirty="0"/>
          </a:p>
          <a:p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399255" y="38169802"/>
            <a:ext cx="31742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000">
                <a:solidFill>
                  <a:schemeClr val="dk1"/>
                </a:solidFill>
              </a:rPr>
              <a:t>Suponha que você seja um consultor e foi contratado para assessorar a implantação de uma matriz energética em um pequeno país com as seguintes características: região plana, chuvosa e com ventos constantes, dispondo de poucos recursos hídricos e sem reservatórios de com- bustíveis fósseis.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6243402"/>
            <a:ext cx="130950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 smtClean="0"/>
              <a:t>Aplicar as três leis de Newton nos movimentos retilíneos e circulares</a:t>
            </a:r>
            <a:endParaRPr lang="pt-B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</TotalTime>
  <Words>761</Words>
  <Application>Microsoft Office PowerPoint</Application>
  <PresentationFormat>Personalizar</PresentationFormat>
  <Paragraphs>58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Times New Roman</vt:lpstr>
      <vt:lpstr>Open Sans</vt:lpstr>
      <vt:lpstr>Arial</vt:lpstr>
      <vt:lpstr>Wingdings</vt:lpstr>
      <vt:lpstr>Cambria</vt:lpstr>
      <vt:lpstr>Tahoma</vt:lpstr>
      <vt:lpstr>Calibri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153</cp:revision>
  <dcterms:modified xsi:type="dcterms:W3CDTF">2019-08-11T01:03:53Z</dcterms:modified>
</cp:coreProperties>
</file>