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"/>
  </p:notesMasterIdLst>
  <p:sldIdLst>
    <p:sldId id="257" r:id="rId2"/>
  </p:sldIdLst>
  <p:sldSz cx="32399288" cy="43200638"/>
  <p:notesSz cx="6858000" cy="9028113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Cambria" panose="02040503050406030204" pitchFamily="18" charset="0"/>
      <p:regular r:id="rId8"/>
      <p:bold r:id="rId9"/>
      <p:italic r:id="rId10"/>
      <p:boldItalic r:id="rId11"/>
    </p:embeddedFont>
    <p:embeddedFont>
      <p:font typeface="Tahoma" panose="020B0604030504040204" pitchFamily="34" charset="0"/>
      <p:regular r:id="rId12"/>
      <p:bold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49AB172B-123D-4359-81A1-3278819959C6}" styleName="Table_0">
    <a:wholeTbl>
      <a:tcTxStyle b="off" i="off">
        <a:font>
          <a:latin typeface="Times New Roman"/>
          <a:ea typeface="Times New Roman"/>
          <a:cs typeface="Times New Roman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6F6EF"/>
          </a:solidFill>
        </a:fill>
      </a:tcStyle>
    </a:wholeTbl>
    <a:band1H>
      <a:tcStyle>
        <a:tcBdr/>
        <a:fill>
          <a:solidFill>
            <a:srgbClr val="CAECDD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CAECDD"/>
          </a:solidFill>
        </a:fill>
      </a:tcStyle>
    </a:band1V>
    <a:band2V>
      <a:tcStyle>
        <a:tcBdr/>
      </a:tcStyle>
    </a:band2V>
    <a:lastCol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20" d="100"/>
          <a:sy n="20" d="100"/>
        </p:scale>
        <p:origin x="510" y="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 /><Relationship Id="rId13" Type="http://schemas.openxmlformats.org/officeDocument/2006/relationships/font" Target="fonts/font10.fntdata" /><Relationship Id="rId3" Type="http://schemas.openxmlformats.org/officeDocument/2006/relationships/notesMaster" Target="notesMasters/notesMaster1.xml" /><Relationship Id="rId7" Type="http://schemas.openxmlformats.org/officeDocument/2006/relationships/font" Target="fonts/font4.fntdata" /><Relationship Id="rId12" Type="http://schemas.openxmlformats.org/officeDocument/2006/relationships/font" Target="fonts/font9.fntdata" /><Relationship Id="rId17" Type="http://schemas.openxmlformats.org/officeDocument/2006/relationships/tableStyles" Target="tableStyles.xml" /><Relationship Id="rId2" Type="http://schemas.openxmlformats.org/officeDocument/2006/relationships/slide" Target="slides/slide1.xml" /><Relationship Id="rId16" Type="http://schemas.openxmlformats.org/officeDocument/2006/relationships/theme" Target="theme/theme1.xml" /><Relationship Id="rId1" Type="http://schemas.openxmlformats.org/officeDocument/2006/relationships/slideMaster" Target="slideMasters/slideMaster1.xml" /><Relationship Id="rId6" Type="http://schemas.openxmlformats.org/officeDocument/2006/relationships/font" Target="fonts/font3.fntdata" /><Relationship Id="rId11" Type="http://schemas.openxmlformats.org/officeDocument/2006/relationships/font" Target="fonts/font8.fntdata" /><Relationship Id="rId5" Type="http://schemas.openxmlformats.org/officeDocument/2006/relationships/font" Target="fonts/font2.fntdata" /><Relationship Id="rId15" Type="http://schemas.openxmlformats.org/officeDocument/2006/relationships/viewProps" Target="viewProps.xml" /><Relationship Id="rId10" Type="http://schemas.openxmlformats.org/officeDocument/2006/relationships/font" Target="fonts/font7.fntdata" /><Relationship Id="rId4" Type="http://schemas.openxmlformats.org/officeDocument/2006/relationships/font" Target="fonts/font1.fntdata" /><Relationship Id="rId9" Type="http://schemas.openxmlformats.org/officeDocument/2006/relationships/font" Target="fonts/font6.fntdata" /><Relationship Id="rId14" Type="http://schemas.openxmlformats.org/officeDocument/2006/relationships/presProps" Target="presProp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4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048625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048626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2160588" y="677863"/>
            <a:ext cx="2536825" cy="3384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48627" name="Shape 6"/>
          <p:cNvSpPr txBox="1">
            <a:spLocks noGrp="1"/>
          </p:cNvSpPr>
          <p:nvPr>
            <p:ph type="body" idx="1"/>
          </p:nvPr>
        </p:nvSpPr>
        <p:spPr>
          <a:xfrm>
            <a:off x="685800" y="4287838"/>
            <a:ext cx="5486400" cy="40624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spcAft>
                <a:spcPts val="0"/>
              </a:spcAft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60"/>
              </a:spcBef>
              <a:spcAft>
                <a:spcPts val="0"/>
              </a:spcAft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60"/>
              </a:spcBef>
              <a:spcAft>
                <a:spcPts val="0"/>
              </a:spcAft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48628" name="Shape 7"/>
          <p:cNvSpPr txBox="1">
            <a:spLocks noGrp="1"/>
          </p:cNvSpPr>
          <p:nvPr>
            <p:ph type="ftr" idx="11"/>
          </p:nvPr>
        </p:nvSpPr>
        <p:spPr>
          <a:xfrm>
            <a:off x="0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048629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‹nº›</a:t>
            </a:fld>
            <a:endParaRPr lang="pt-BR"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1" name="Shape 20"/>
          <p:cNvSpPr>
            <a:spLocks noGrp="1" noRot="1" noChangeAspect="1"/>
          </p:cNvSpPr>
          <p:nvPr>
            <p:ph type="sldImg" idx="2"/>
          </p:nvPr>
        </p:nvSpPr>
        <p:spPr>
          <a:xfrm>
            <a:off x="2160588" y="677863"/>
            <a:ext cx="2536825" cy="3384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sp>
      <p:sp>
        <p:nvSpPr>
          <p:cNvPr id="1048622" name="Shape 21"/>
          <p:cNvSpPr txBox="1">
            <a:spLocks noGrp="1"/>
          </p:cNvSpPr>
          <p:nvPr>
            <p:ph type="body" idx="1"/>
          </p:nvPr>
        </p:nvSpPr>
        <p:spPr>
          <a:xfrm>
            <a:off x="685800" y="4287838"/>
            <a:ext cx="5486400" cy="406241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1200" b="1" dirty="0">
                <a:solidFill>
                  <a:srgbClr val="FF0000"/>
                </a:solidFill>
              </a:rPr>
              <a:t>Suporte:</a:t>
            </a:r>
            <a:r>
              <a:rPr lang="pt-BR" sz="1200" dirty="0">
                <a:solidFill>
                  <a:srgbClr val="FF0000"/>
                </a:solidFill>
              </a:rPr>
              <a:t> www.wikifisica.com;</a:t>
            </a:r>
            <a:r>
              <a:rPr lang="pt-BR" sz="1200" baseline="0" dirty="0">
                <a:solidFill>
                  <a:srgbClr val="FF0000"/>
                </a:solidFill>
              </a:rPr>
              <a:t> </a:t>
            </a:r>
            <a:r>
              <a:rPr lang="pt-BR" sz="1200" dirty="0">
                <a:solidFill>
                  <a:srgbClr val="FF0000"/>
                </a:solidFill>
              </a:rPr>
              <a:t>https://curriculointerativo.sedu.es.gov.br/</a:t>
            </a:r>
            <a:r>
              <a:rPr lang="pt-BR" sz="1200" b="1" dirty="0">
                <a:solidFill>
                  <a:srgbClr val="FF0000"/>
                </a:solidFill>
                <a:ea typeface="Cambria"/>
                <a:cs typeface="Cambria"/>
                <a:sym typeface="Cambria"/>
              </a:rPr>
              <a:t>  e </a:t>
            </a:r>
            <a:r>
              <a:rPr lang="pt-BR" sz="1200" dirty="0">
                <a:solidFill>
                  <a:srgbClr val="FF0000"/>
                </a:solidFill>
              </a:rPr>
              <a:t>https://sedudigital.wixsite.com/preenemdigital</a:t>
            </a:r>
            <a:endParaRPr sz="1200" b="0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8623" name="Shape 22"/>
          <p:cNvSpPr txBox="1">
            <a:spLocks noGrp="1"/>
          </p:cNvSpPr>
          <p:nvPr>
            <p:ph type="sldNum" idx="12"/>
          </p:nvPr>
        </p:nvSpPr>
        <p:spPr>
          <a:xfrm>
            <a:off x="3884613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1200" b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</a:t>
            </a:fld>
            <a:endParaRPr lang="pt-BR" sz="1200" b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Shape 16"/>
          <p:cNvSpPr txBox="1">
            <a:spLocks noGrp="1"/>
          </p:cNvSpPr>
          <p:nvPr>
            <p:ph type="dt" idx="10"/>
          </p:nvPr>
        </p:nvSpPr>
        <p:spPr>
          <a:xfrm>
            <a:off x="24288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048582" name="Shape 17"/>
          <p:cNvSpPr txBox="1">
            <a:spLocks noGrp="1"/>
          </p:cNvSpPr>
          <p:nvPr>
            <p:ph type="ftr" idx="11"/>
          </p:nvPr>
        </p:nvSpPr>
        <p:spPr>
          <a:xfrm>
            <a:off x="11069638" y="39362063"/>
            <a:ext cx="10260012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048583" name="Shape 18"/>
          <p:cNvSpPr txBox="1">
            <a:spLocks noGrp="1"/>
          </p:cNvSpPr>
          <p:nvPr>
            <p:ph type="sldNum" idx="12"/>
          </p:nvPr>
        </p:nvSpPr>
        <p:spPr>
          <a:xfrm>
            <a:off x="232187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535200" tIns="267600" rIns="535200" bIns="2676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7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‹nº›</a:t>
            </a:fld>
            <a:endParaRPr lang="pt-BR" sz="7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 /><Relationship Id="rId1" Type="http://schemas.openxmlformats.org/officeDocument/2006/relationships/slideLayout" Target="../slideLayouts/slideLayout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Shape 10"/>
          <p:cNvSpPr txBox="1">
            <a:spLocks noGrp="1"/>
          </p:cNvSpPr>
          <p:nvPr>
            <p:ph type="title"/>
          </p:nvPr>
        </p:nvSpPr>
        <p:spPr>
          <a:xfrm>
            <a:off x="2428875" y="3838575"/>
            <a:ext cx="27541537" cy="7200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32007" marR="0" lvl="5" indent="-207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864017" marR="0" lvl="6" indent="-417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296025" marR="0" lvl="7" indent="-624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728033" marR="0" lvl="8" indent="-833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048577" name="Shape 11"/>
          <p:cNvSpPr txBox="1">
            <a:spLocks noGrp="1"/>
          </p:cNvSpPr>
          <p:nvPr>
            <p:ph type="body" idx="1"/>
          </p:nvPr>
        </p:nvSpPr>
        <p:spPr>
          <a:xfrm>
            <a:off x="2428875" y="12477750"/>
            <a:ext cx="27541537" cy="259222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1893888" marR="0" lvl="0" indent="-769938" algn="l" rtl="0">
              <a:spcBef>
                <a:spcPts val="35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17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108450" marR="0" lvl="1" indent="-603250" algn="l" rtl="0">
              <a:spcBef>
                <a:spcPts val="30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15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6319838" marR="0" lvl="2" indent="-427037" algn="l" rtl="0">
              <a:spcBef>
                <a:spcPts val="2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1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8847138" marR="0" lvl="3" indent="-566738" algn="l" rtl="0"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1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1377613" marR="0" lvl="4" indent="-569913" algn="l" rtl="0"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11809727" marR="0" lvl="5" indent="-566734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12241735" marR="0" lvl="6" indent="-566942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2673743" marR="0" lvl="7" indent="-567149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3105752" marR="0" lvl="8" indent="-567359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048578" name="Shape 12"/>
          <p:cNvSpPr txBox="1">
            <a:spLocks noGrp="1"/>
          </p:cNvSpPr>
          <p:nvPr>
            <p:ph type="dt" idx="10"/>
          </p:nvPr>
        </p:nvSpPr>
        <p:spPr>
          <a:xfrm>
            <a:off x="24288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048579" name="Shape 13"/>
          <p:cNvSpPr txBox="1">
            <a:spLocks noGrp="1"/>
          </p:cNvSpPr>
          <p:nvPr>
            <p:ph type="ftr" idx="11"/>
          </p:nvPr>
        </p:nvSpPr>
        <p:spPr>
          <a:xfrm>
            <a:off x="11069638" y="39362063"/>
            <a:ext cx="10260012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048580" name="Shape 14"/>
          <p:cNvSpPr txBox="1">
            <a:spLocks noGrp="1"/>
          </p:cNvSpPr>
          <p:nvPr>
            <p:ph type="sldNum" idx="12"/>
          </p:nvPr>
        </p:nvSpPr>
        <p:spPr>
          <a:xfrm>
            <a:off x="232187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535200" tIns="267600" rIns="535200" bIns="2676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7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‹nº›</a:t>
            </a:fld>
            <a:endParaRPr lang="pt-BR" sz="7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7" Type="http://schemas.openxmlformats.org/officeDocument/2006/relationships/image" Target="../media/image5.pn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4.png" /><Relationship Id="rId5" Type="http://schemas.openxmlformats.org/officeDocument/2006/relationships/image" Target="../media/image3.png" /><Relationship Id="rId4" Type="http://schemas.openxmlformats.org/officeDocument/2006/relationships/image" Target="../media/image2.pn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4" name="Shape 24"/>
          <p:cNvSpPr/>
          <p:nvPr/>
        </p:nvSpPr>
        <p:spPr>
          <a:xfrm>
            <a:off x="21670963" y="11322049"/>
            <a:ext cx="7829565" cy="575318"/>
          </a:xfrm>
          <a:prstGeom prst="rect">
            <a:avLst/>
          </a:prstGeom>
          <a:noFill/>
          <a:ln>
            <a:noFill/>
          </a:ln>
        </p:spPr>
        <p:txBody>
          <a:bodyPr wrap="square" lIns="82050" tIns="41025" rIns="82050" bIns="41025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11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 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48585" name="Shape 25"/>
          <p:cNvSpPr txBox="1"/>
          <p:nvPr/>
        </p:nvSpPr>
        <p:spPr>
          <a:xfrm>
            <a:off x="1" y="279484"/>
            <a:ext cx="32036656" cy="2020186"/>
          </a:xfrm>
          <a:prstGeom prst="rect">
            <a:avLst/>
          </a:prstGeom>
          <a:noFill/>
          <a:ln>
            <a:noFill/>
          </a:ln>
        </p:spPr>
        <p:txBody>
          <a:bodyPr wrap="square" lIns="86850" tIns="43425" rIns="86850" bIns="43425" anchor="t" anchorCtr="0">
            <a:noAutofit/>
          </a:bodyPr>
          <a:lstStyle/>
          <a:p>
            <a:pPr lvl="0" algn="ctr">
              <a:buSzPct val="25000"/>
            </a:pPr>
            <a:r>
              <a:rPr lang="pt-BR" sz="5400" b="1" dirty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EEEFM Prof.ª Filomena Quitiba </a:t>
            </a:r>
            <a:r>
              <a:rPr lang="pt-BR" sz="5400" b="1" dirty="0">
                <a:solidFill>
                  <a:srgbClr val="000099"/>
                </a:solidFill>
                <a:ea typeface="Cambria"/>
                <a:cs typeface="Cambria"/>
                <a:sym typeface="Cambria"/>
              </a:rPr>
              <a:t>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 b="1" i="0" u="none" strike="noStrike" cap="none" dirty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Piúma/ES, </a:t>
            </a:r>
            <a:r>
              <a:rPr lang="pt-BR" sz="4400" b="1" dirty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1º semestre</a:t>
            </a:r>
            <a:r>
              <a:rPr lang="pt-BR" sz="4400" b="1" i="0" u="none" strike="noStrike" cap="none" dirty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 de 2019</a:t>
            </a:r>
          </a:p>
        </p:txBody>
      </p:sp>
      <p:sp>
        <p:nvSpPr>
          <p:cNvPr id="1048586" name="Shape 27"/>
          <p:cNvSpPr txBox="1"/>
          <p:nvPr/>
        </p:nvSpPr>
        <p:spPr>
          <a:xfrm>
            <a:off x="11623675" y="16875125"/>
            <a:ext cx="2667000" cy="4413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4401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268" b="0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048587" name="Shape 28" descr="data:image/jpeg;base64,/9j/4AAQSkZJRgABAQAAAQABAAD/2wCEAAkGBxQSEhQUEhQUFRUXGBgVFxcXFxUXFxgYGBcYFxQXFBcYHCggGBolHBQUITEhJSkrLi4uFx8zODMsNygtLisBCgoKDg0OGhAQFywcHBwsLCwsLCwsLCwsLCwsLCwsLCwsLCwsLCwsLCwsLCwsLCwsLCwsLCwsLCwsNyw3LDcrK//AABEIAMABBgMBIgACEQEDEQH/xAAcAAABBQEBAQAAAAAAAAAAAAAGAgMEBQcAAQj/xABAEAABAgMEBAoIBQQDAQAAAAABAhEAAyEEBRIxBkFRkSIyU2FxcoGxstETFiMzUnOhwQc0QpLhFCRi8BVDgvH/xAAYAQEBAQEBAAAAAAAAAAAAAAABAAIDBP/EACARAQEAAgIDAQEBAQAAAAAAAAABAhEhMQMSQVFhIhP/2gAMAwEAAhEDEQA/ANe0gvhNkliYpKlgqCGSz1BL16sUSdPZZ/6Zm9HnEj8Qx/bI+anwrgAlpiI7GnEvkpm9HnHvrtL5KZvT5wDpO+PCsDMgdLRbi0OfXaXyUzenzj312l8lM3p84BjakDNSR0qSPvEdN5Sj/wBiOxQMW4tNB9dZfJTN6fOPRppL5KZvT5wAf8lJ5RO+O/5SRy0v9wg2tNAOmcvkl70+cd65y+Smb0+cAgt0s/rQf/Q/0Q8iaDkUntB7oNnQ19c5fJTN6fOO9c5fJL3p84DSmOVDsaGXrnL5Je9PnHh00l8lM3p84DjCCY0hidN5fJTN6POOk6cS1KSn0MzhKSnNOsgPnzwFkQ7YU+1lfMR4hAGrWqdgQpZD4QS3RFKNKEcmvenzi0vb3M3qK7oA0wwUVDSVHJq3p8471lRyat6fOBkGE44dRbE50mRyat6fOO9ZkcmrenzgZJhvFzwcIVes6OTVvT5x3rMjk1b0+cChmc4hv04GsbxFwhh6yo+BW9PnHesyPgVvT5wHG2J+IbxHC2I+JP7k+cBGPrKj4Fb0+ce+siPgVvT5wIi0JP6k7xC0zQ2YPbDwhX6yI+BW8R3rIj4Fb0+cDAMeY+aICc6So+BW9PnHesqPgVvT5wMOI9EWlsf2eZiSlWWIBW8PHQ3d3upfUT4RHQFQ/iB+WT8xPhXGRaU36bMgBAeYvI/CNZbWY13T/wDLJ+anwrjB/wAQpChOlqORFOzPv+sBVE23zpo9pNWeZ2G4UhMuSVZqVvjxMxgGbeIel2hIjFtL1NibWd5h9FnJ1/WGhaueHUWqM+1a1DgsBj3+gh2XahSJSZ6c6fWMe1Wor12PZ3QkWM6qfSJ5tydX3jjaAfN4ParSOhc5IYLUOgxIReVoTlNX2l++Eqn7GhBng+bRqZVaWEq+7UzBaVdKU/UiJVj0yluBPATXCVocpB211dsD94TSJbDIlIPQTXyiBaFhKEjACCeNTWOKB2R1xtvbNaogvUEEZgguCDkQYk2BPtZfXR4hARoBebTJlmU7e8l5kDILTzDiltpMHtkT7SX10eIRuRlol7+4m9RXdAEDB7fPuJvUV3RmF/2ky7PMWk1CabQTSJGLz0mkylFOLEoZgB67HyEU8zTRZ4kodpJgUsSXBJ38+uJclI2xnKqLZWk1pOQSnoFfrEZd7T1ZrVv+0NCYIWmYIz7HRpc2arNSt8NmSs6zEsThChNTB7U6V6pB2neYSmzmJ5tKXp3x4Zwg3VoxLlrAzP1hxOIDM7zCjP2GEC0PDtaSrLOXqWsdphcy+JklQSha1nWHcDpJiPJmc8VtntDFyoBT69r641jyKM7m0pEz2c5OBX6Vaidh2QUoEZAJ6ilZO2h8vpGl6K3gZ9nQpXGZjztRzujrGWoXd7qX1E+ER0dd3upfUT4RHRkqHT/8snV7RPhXGaX7c4tUrASQpJxJI2szHaP91Rpmn35ZPzE+FcA0sQfTGQW+R6JapZxYkliCB2QyDzK3fzBZphZALUSw4SUntYj7RCs9mCu2M2wqIg6gs9n8x6gnNlfSCWXYwdUPosY2U5ozcodUOy1dYCmYrXblD3pAWIKqf4mCVFhHw12s8SrPJSEkqIGbClWLHcxjNyxhkoORMeoB6G84WVnYrsT/ADBYbKcTkUAdk7h9SITPszJSo4WUHSx56jpi95fiuNCrk54v2mGjOY5q/aYKUpGuG1SEnZug/wCk/F6hr+tSxBcg0IKSIjemlguAX/3bBlabuQEobjFOJTtrJwt2RV2m7k/DG/eDVRNEZzWtCq1dL8xGR7QI1yxn2kvro8QjJ7JL9GtJZmI3PGrXf7yX10eIR1xu2a0S+PcTeorujN7wsonSpks6xTp1RpF8e4m9RXdACIgyJcpcslKklJFCCO+GzOO1uaDfTm7gsIWKFyC2ulHgRRdIfKLQRv6g7frC02vnG+JiboTsEKNzJzYQWQ8q9VuHxDphP9cn4w3bFim607BC/wCiSBkPpGOGuVObejb9DC03kgjjN2GLQWMHJI+kJmWIa0CH/K1VabxR8X0McLanUo/tMTFWRPwDdDfogP0CLhappN5oGtR7Ibm3mhTkoJO1hEgyxsjwDOkM0ENVuJphZOyD38O7wCguUzEcPmLu7QFzsmgi/DxHt1q2Jbef4G+Nxl9AXd7qX1E+ER0eXb7qX1EeER0BUenv5dPzE+FUBUiDbTz8un5ifCuAiVB9PwNaY2cGdKLO6CNeo08UQJMgAReaVp9yedad4SR3GKoCOXkvLWLxKdUItVtTKAUaklhUdufM8PJTAzexCp1SCHZJBcOKZ6gM/OOOM9q6dRJtF8qUtJCuC/EQSF4grglRZgGJ4pOQ7YFpssouslRmPiwlSSEqWoHLC5LuCDV3MXt26NmYAqZwMNAnNRZ3xE5O+XNzCLWxWOzSZg4QdIWyMypSk4cJ3u0d5ZOILjbzQfZbIpRCgcCATQVUlgWoSz1ZubVnDt222aAUy0LWlDqVxlYBwgQUj/IA4hWm4ksNiWgnAtKphSlASFhDJSxAJNAWAADbXZ6ITYZ6FITKJ9HNPtFSUqWkGoDqlgAlLAEOKu9C8NkrPRuXOCw6C4LHCpsQfUQOzfHKBEN2qxmy2hYTiwcFJKw5Uk1KmcCqkllZajE1SQWKWwnLU/OdhjjljpuXZElXbm8eTa5VaHJcqmY2t0wmSGUdkWgr7VLqGjRrr48vrp8QgFnyajpHfB1dg9ogbFo8Qjv43PJot8e4m9RXdAGgQeXv7ib1Fd0AqY2yrtJpAMgnYpJ3lvvAgIOb4TikTB/i+4g/aAV6w1PQWj2fNSgYlkAbTHjwI6Q3j6ReFJ4CfqdcY7ah68dI1qJTLZKdus9sU5tKy7qNc6xIsF3LmvhyGZOQ/mLdGjqWHCrr8ozcscWpjlVCmcQ2EkMXz1tnFhZr6mDjcINrz3wq8rlVKALBumKuHcqssEdjvVMyh4J1bDVhE1aaQIIMEt22vGgPxhQ/YxnKaR0Su2GZtIklXnEO0qq0OIqJOUXHTBjoJLYqO3zgLUajpg+0HRwFHZ5x0vDEbZdvupfUT4RHR12+5ldRHhEdElJp5+XT8xPhXARKVBtp7+WT8xPhVAPIrGL21JwhaTIeWg7F96T5RREQQ6Re4/8AST3wPkRy8tawhFsdMlSks7Zksw5oqdHrCkzEuxADnsdxz5P5a7m8EFUlYQWVgLF2Ys0BNgvFUtQxghnBHaxz2EMRrc88Xi6rdurK0C1WwKQsSlcIdjOWLHWK5xBsF2EgFeIHYAN5Jd464rKJaTMmlgp3qAGOTnWaDfD1kv5ACgtQYBqHdnBL8jp3zUqdITgwoEv0juQupWkCuEmiVPXs2PBTYAgy0hGEpYB0thLcEs1NX0jO7ZNCiVTBwUmtCXYjEkgVBq0El0Xqv0Sggo9FJCSV1UAlgTLCUuTrD0IbItXrJw5ZXk9plYPSycWMASuGsHWhjXEKpapbWAeaKC45CvRqDhWFTBQL8E1wnWCNhY80F98Tppsy1SRwyh0ihzGQIzNT0tArdMrDMUlQKSwOHIZF6Vfmc6ozn0p2kJG3Uaw2Axc83+88OSwcueOmS2jPwPDLJWl2DqGWWYyaC+7B7RB/zR4hAvY3K5QcsK/R8oKrt48vrp8Qjr42cmg3v7ib1Fd0AqIOr39xN6iu6AMRqswq1peWsbUq7jGdPwo0kCh6D3RmxHCPTFU9tM4JQtRyAJgKscgzZgGTmu+sF15SiqUsDWk5a+aBS6ZxRMChmAW84PjU7HCbIEIZIoA7ZPTXFALWVr4pI1qJINNgyH1iTcVuUtagp2UGBLuSz1eHEy8JKdlI8t/zbvmvR309QMQKVVBFYELZJKFEGDWUOyKDSIAKFK7YvFlzpZ47iiSdUXNyTWOGlftFOoViyuNLzA2de3oj1OGl8oRFtQrE6almiFaoozVavMRpehElpBPxHujOEIcxq+i0tpEumbmN1mNRu33UvqI8Ijo9u/3UvqJ8IjoEodPz/bJ+anwrgFkKYweaej+3T81PhVANJTWMZTludI+kAeTSpxJ+7wPLq3ZF7pCHk0+JL/V4oSsOKf7WvT5Rx8nbePR9C2EA9+2RSJxzwqUSCxoKEroS7OMtmUGaEkuYrr7VLCAJ7jE5lhPHJFMQocIfWYxhlrI2biPYL29LZ1pmJHFCeC+pLBVXLlQenZDl2XZKnTEoWoISSQAXctUBSwCKNqYUq1IFbFaig0qKFQ53HCbawOcT/wCvUTwSwbJwzVzbaatHo9ddCZfotvG6l4zJROmKlrUFh0FYUXZJUBU63w7asxIVdd42axSZ4VMMwe+CAlSQlfBwSiakroKksMAoMyHzL0m4SMa2rxdRUVOxAo4UR0a4dkIl+iSFJqFPhYEE7DwWYAmgzIB1GNRi3kZ2i2L/AOOMtWJc4tjEoswVwiXSRhl1SCwFCQ2uKrR0CSoJOBLoQpKQ5whalYHJqCClQPOptkMXXaVy0zFCoICTVNAsKSQEnUzFTagCaZw50tUq0nEAs1di6VEcKUoF+LiKTStDmQYLNzSl1ROZjFXOXD9MPqnYqV54o5d7jCApWIk6mACa1zKncGhApk9QLawLxodJJFCGoTztrFRHGTKdt3V6TLEAFgnaW/bBNYOPL66e8QN2EPMTqrXbkc37IJLt40rnWk71PHfDpzyaBfHuJvUV3Rn7xoF8e4m9RXdAEERVRIQpxGbzRU9MaMaDsjOFq4R6YSUMoFplnEqeUkcFRcdBgqlmIF6yEqQ6iEtUK2GM0wx6TCxFGyMNptrkk7XeK6RaSrZ2xKQVfC3PHC4frtMk82mjwO3tOKlmLJSwlJJ7OmKYl3Osxrx465GdMM5i80WkvN6odtr0+8VSUAViTddsMmYFjoPQc469sdCm1jPmivtSYmS7WicCUHbQ0O6IsxGIEiGMVDsqa9savo4Xko6Iy6wp4RjUdF5bSkDtPZG/rM6aZYPdS+onwiOjrD7tHVT3COgCi09H9un5ifCuAiUIONOvy6fmJ8KoCZQjNaiBpKkCUDlwx2liK7vpA9KDmLzSsumUP8idwb7wNW61CUnU5oH313Ry8k3Wsam2iamWha/0pBLmjtl9oAp1qVNBWt1LFCrYFcUM7J1sAKtnC7VOmTVPMILh0/CkNmzPnraseWxctM0plrV6MFITwClRYO+H9NcZqaOM6xrDx+qyy2hTEUDJZxzijlsO0564cQWAOwRKMmWRi4ZBJyzScwzk0Ool6l4mmzJKRWhwqSc3cHE42jg0O3sjdEiuQ5dyK1cjpyiemWQk1cCrZqNWdqZvQlsjXa2qUBQBzzB8jXLUwibZrOClIDYqnVTIKcnMilBsfVAU2Xd4QiXNAxklimvBdmZTUo5oWLEEiIs+WkqKVqKapzCSEgJw4ioCoYDV2PF5Js602d2NeES4wEalUDKqFZEZagTAtbpXtQl2BZ+OAuuFq1GbFss4ZVYStkrYFzkTwVIfalQBoc8QGw1ET7JeigQkMmZixBYKgVBqS1JdiCS/MxiFJsxZykgMUvxizqfD0NlXsYE21isS1y1JUgHCQoKTiSocE4Ug14JURnTg5whf6O3gJywaBQQpRAyYBqc38waWLjyuZSO8RnmhFmKbTMBSA0k0DgHEsNTL9J36o0KUrhS2+NHiEUmoLWg3v7ib1Fd0AaEwe3t7mb1Fd0AqYRCpiXSeg90ZsrjHpjSLQWlqP+J7ozSbNCcS1FkgOTBWjk+0JlpKlFgP9pAfed5qnK2IB4KfudphF73oZ6tiBxU/c88QkGLQ2koBiYm1KA1dMV6Z1YtZMhKw6Cx1jyjGUdcbwgzVlWZeFSJYzMTk2EvnEhFhAqaxm5SNSK70BPREdYaLxaA3NFBaZrqLZPSHC7Zz4eS1EFwT2RPk3osZsdvPFac4cBeOrmI7FNBLpP8AEavo8jDKS+pKfrU/aMRuoqM1CU/qWhPS6gPvG9WZAD9jbhCKNrAfZS+onuEdHlg91L6ifCI9gZUenX5dPzE+FUBMqDbTv8un5ifCqAiXEVRpWuskc7nbVm7KHdAFpLafSzMBT7OUpyeE6jhqhJyYgHNvpBrpaoApLFwHKhmBqfmFTAJZcClrSUqAFV1SAwyA11ITU6gmgjOudlNuCQmbLWual5ipjIBJSKAOTsSMRDVdmMNz7EJhSrCMH6ioseEtWoNTi0GTc5iykjh4ARLwYgzYwVLIKiEu6qk1FGIOWVXaVEoBAUgOo4WIJzwoIZnzxKOZSW2Qo3PsISgJSDUgEVrm+rgsFEVDGkO3LOxS2UgrQ9SQtkqOIg4xUGhprrnE8SAA5SrWTQ4nTwgGc0ajOM+kBF28GUocYkrIIDJx4ipyGZSSHpqI1PSphoiXhdIFFEknUC6cClDVuz5oaQfRqDr4NMLh6KBZgQdStRLdlHCUnClNAQX4DUCWUpxmXFGer9suTZOG2FIwktgSwYAJGJjliKlO+b7YzpuVJmIWUgISiWlQUlS1Eli5c4f09GrZUOzd1mlS1svEClaXScKlkimKgqXIU2TEHOsWiJBDJThASFlRSSHDZAfqrscOnaWDarPKTPlJ94EqRKUf1KdJCqvmSU9LaodDZ4JQUlsOJKwMRSQlwVILMXUtLKSSONroBFdJvwybEuXLViWSMYxKVgCjhdC2GboFXPCh2Xdqpq5i5ZWkhcxWaiCFKwurUODgNamo54Zva7FptBRLGFKkJOMk5JAUtlOTXApyR9RCE3RCUDNtOE1wy0mpo6iVBv0nMQdWfjy25RHiEBWiEkpn2h0FAZCWpmlINWo5cHtg1sp9pL66PEIZ0zWg3v7ib1Fd0AyTBze/uJvUV3QDJhENXlNCZKzzH60jGdKLZxZQ1cJXT+kHv3RsF/LCbPNUcgl90YJPnFais5qLwE1C3j00hIES09hyTOKSCDDYD59Mea4EuJd8fEN0KXe6dQJ6Yp2j2XWM+kb9r0mWq8VzKUA5oioFYUZesZQlOcajP3ktIj2OOcetCtLvQ+z4rZZ9gWDuBP2jabLMdL5OS3QKCMi/D8H+tlcwWfow742FApDDRpd/upfUT4RHR13+6l9RPhEdA5qPTs/26fmJ8KoCJRg308/Lp+YnwqgFlmsBgO0/tgCwku3AJOIimYYCrhndjk1HiisU5HCWDiVixlLFlHErEo4WABLKCebmEWOmaUm0rUtJPEQHqkEh35i1HJDMdtamyYMKGfCnEp3egVwSaNqDU2nXEVpJIWFLKmJWQCqrhmBGZozPXis0RrTbClaZaFcAYcIo6nANEYRhLrJD0pzBu/qVqSpKCONnUbHJLZALbLXzERWzrQpRxsQQoKcJPGFWAerZb8tc1YILuwmYsjhJKlKSWAIJAFMRZJADu2sFxSJXpUy3Qpk8QJwglZZJCmpQFmBJyAZ4p7rQtC0nBm6UJZGKuIgEKzYAmlGGyHxJYl2WTXJk62xLINQAmhIZiIkcs5BnrPCThAw8RZowU4JY0xAEOS56TNuqztMVV0ihJUrVhJYEqKuCkM7jhUeoA1d1o9HN4SUlKgSXdmILsDrLBhmabYt5VtPCcjhCYwQ5ZDJIqczxjr1FngPxb2zCRLd0lJclLsSsVYhnThc5vzAgCGLGETZs1nWUhOIgDYXmJpwg4SdeYzNIjon4yhkrSo4QSVJ4XBL51y15x13WgkWxlAJEvHi4PASNQQmv6iQBnXWzIN2O8h6QITj9qtC1sSSkOkoQACBRgc3qRBXe1jmYQuXmmVMAwhmKkqJzUyeNtcNrgAuySiSlC1h1jhBJwskIyUQMzUHPVqaD6+7X/b4kLDGVhKQzLEwMwJ4ocv2c8CRtDVmZJM1QYrVtcMlKUBtlEDtc64KrEfaS+ujxCKHRVGGyyQ2aSodpcV10i1QD6aSztjTkdeNIrtoTGr0z9aVe/uJvUV3QCAQd3v7ib1Fd0AjxCKH8QLRhu+d/lhR+5QB+jxjCDURr34kpewLbUpB7AsecZBriMKVHNHAQo1iaJBpHgyj1o4hhEI9UGEeoFIQuFqoGga47KKuCISjOPVZR4kVeJUtRh1MMGJEqoiUG34aWQKmTFluCABXKr1HZGoSoCPwxswEhataltuH8wbFWEPXo59QjXwXsaWEezl9RPcI6OsBeVL6ie4R0DmodPvyyfmJ8K4A5Rg70/wDyyfmp8K4AkBozWoAdMvzk07ES1VcDDRwlhUuIoFqDkAAh1ZitS5S78IcJVRs5yYIPxClrFpllIdK5dKFnBOIFhTjatsC6MScRDkhnZ2ANM9fCfpLwtRYWe2AKIYEkBA2MAMyHfiuAPiNC8S0SkngZpBbOj1fIZjUMtozido7oPMtCTNXMKOFlVyHImAlqK6KVziznaCTRaJRC0zJeJOMqfgpSxIKHY4gAOzngN7QrFhVMQTNUCoqlglICQteFEti4Sch+4wQ2fRNSgFTFJBPGSzhn4IbUMIqnJzrYRYWXRGzy5kuYlKsUtSlpBWVDEpnLKfLCGZsok39ekyQECXIXPKswksEhwHJY7fpFsaCci5sa0+kDhUyd6NyXLYBic4aHhNTMjmi0ufR1aZikkOhqlsILYhQsXU+FwdQfmi4sF4LnOZtmXJUiicRlrcKzwlJ/x2fxbJLCmuo7dvPEvgZvi4UrnSfZ+y9IETGYJKcL1S9QTQs2tw1Yno0WswCgmWEhaQggPQB+LmxOIvtYbIt1TKtvj0ppWIKO2aLSCkYcSSlCkDCdSs359kUd+WNgcDpAwyEghirAQrGWDElS2BpBfaklMtQlhjhOEUIdqMKCBTSe1qlWVK5tCCl04g1V1J2pCRRujXEZfq9u6WEIShOSEpTnsAA+jb4lSJnt5IamNG/EIrrtIwnCQRkCCS4YMa8zfSJtgVitEnZjQ37hDl0J202+PcTeorugBEH18e4m9RXdAEjXCwpNNkYrBP5khX7VA/aMXVnG/W2zibLmSzktKknZUNGKiylClS1hlJJChzihia2rMUcFRdC70kZQ2bsTzwbi3VUDHLOUWC7q2KPbCP8AilDIgwbhm0F4WYkG7ZmwQk2JetJ7IdwmjWPEZwsyCNRj1KDz7ojuPCl4WiHEjak7oUmWDkewwrj9ap+HMsf0g65P/wBgvnAFNebfA5oVKKbLLCgxANGrmT/MXtoOW2LLpmdja7R7KX1E+ER0KsA9lL6ifCI6JhQ6ffl0fNT4VwAwefiD+WR81PhXGfhdYKYpNN7EtclM2U+KU5IAclCuMwzowygduGxqUymQCUpmOP1HEpyouAkMQKD9R2tGiIXFHarjUmaqZJ9GUKSpKpSnA4QqQagAvUNERJc6wEYUgpCThyNSyXNanY+tonRVXTbXPo1JUiYlOIhVQUuRiSsUIcGmYpEudeCE8ZQDgkDWQKkiApgTHol69j/79Ih/8kgB8X8/6xjlXzKAdSgAaOVJAftMUXKYqWDqrHgENy7xklmmIrky0116jElxtH+9Ea1Bs0Uw2hSnANWFTk5pkNhqc6RJJAzIHTSEqIHRDoGZggI05nS0lXpEuMMsh04grhLJSA9OIkdr1aDYzSdVP9aIdtsSJoZYqHwqFFJJSUkoVqLKNYCptGZ5XZpSi7lLEkYSSklLkdCYtbuT/cy6/wDYgtur9YYsdmTKQiUkkiWnCCczlU9rw5YR/eSgNZST2KDV3xWbU4alfPuJvUV3QAJU0H99fl5vUV3GM9JhjJ5BgV0z0ZM720ge1/Wn4gNfTl0wTJhzFEWKi1FBKVgpIzBBB3GH02pJ1iNatt3yZwPppSVc5AO45wPWn8PrMovLUuXzBlD6wesqBPpBzGHEzBsgkm/h2f0TweskjuMRF6B2kDgrQr/0R3iMXx7My0qkTBDoIhyZoxbUf9RV0FJ+8Q59itMvjyZg/wDJ+2UYvivxv3P+iB2Rwkp2RBFqIooEcxcH6w6m2xi+POH2lR7VxyMgA5P8QwsxItCcRxJZ9Y1RHwmpIaO2Lnk0f8OrapcpaVOQkgJJ56tBXNVwgNdPqYoPw/u/BZgrWslXQ1AIIQfapTqJHTR41eTjwO7IOAjqp7hHse2fip6B3R0LAa/ET8sn5qfCuM6SqNV0qudVqkiWhSUkLCnUCQwCg1OmBZGgE4f90v8AaqAwNJVCws6oJfUOdy0v9qo99RJvLS9yoNHYd9O2pugmPFTAcw/TXc8EvqNN5WXuVHeos3lZe5UPICc2ySVcaVLV0pBy6YRLu2QmokSukS0D7QX+os3lZe5UeDQSbysvcqHdIOVdNmLvIlF2zQk5O2fSY9N2SCAPRS2GQwpYdFKQYnQSbysvcqPPUSbysvcqIbCBuqSW9mmmsUMRJmjdnJBwmgw8Y7yzVzrzmDsaDTuWl/tV5x76jzeVlv0KiW2dnRlI91aLRKaqQiatgeqSzZROuq7pknjWmfN66gRm+RfWTr5oN06ETdc2X2JVHvqRN5VG5UW/4df0OSgSSOZ37f5jrp/OSwRmUgdhf790X1p0BmLFZqH1FlU/iHbFoRMlzZa/SS2QdQU7OCRs1RbAsvr8vN6iu4xniso0i3yDMlrQCAVJKQTlUQM+qa+URuMQD6Y9i/8AVNfKI3GPRomvlEbjElC8clUX50UXyiNxjhorM5RG4xJRY4WlcXQ0VmcojcY9Giy+URuMFMql9KY9C4uxouv40bjHHRdfxp3GNIP2ixS5vHQhXSATvivtOi9lW5MpIJzIpubKC8aLL5RO4w4dGl8ol+gxbTMbX+HyC5lTSg7FBw3TnC7u0DSlQM5eNI/SkYXbJ3ekaajRxetadxjho6v407jFtaVFmlABhqb7wwkAzXOaQ/1/+Req0fm/pmoD6ikntGwxyNG1YgorTTOhrAV/Yg0tA/xT3COhcpLADYAI6Jl//9k="/>
          <p:cNvSpPr/>
          <p:nvPr/>
        </p:nvSpPr>
        <p:spPr>
          <a:xfrm>
            <a:off x="16168688" y="2589213"/>
            <a:ext cx="287337" cy="2889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3798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173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048588" name="Shape 33"/>
          <p:cNvSpPr/>
          <p:nvPr/>
        </p:nvSpPr>
        <p:spPr>
          <a:xfrm>
            <a:off x="4063576" y="2057399"/>
            <a:ext cx="24280708" cy="231865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 algn="ctr">
              <a:buSzPct val="25000"/>
            </a:pPr>
            <a:r>
              <a:rPr lang="pt-BR" sz="4800" b="1" dirty="0">
                <a:solidFill>
                  <a:schemeClr val="bg1"/>
                </a:solidFill>
                <a:latin typeface="+mn-lt"/>
                <a:ea typeface="Tahoma"/>
                <a:cs typeface="Tahoma"/>
                <a:sym typeface="Tahoma"/>
              </a:rPr>
              <a:t>DIAGRAMA VÊ: </a:t>
            </a:r>
            <a:r>
              <a:rPr lang="pt-BR" sz="4800" b="1" dirty="0">
                <a:solidFill>
                  <a:srgbClr val="00B050"/>
                </a:solidFill>
                <a:latin typeface="+mn-lt"/>
                <a:ea typeface="Tahoma"/>
                <a:cs typeface="Tahoma"/>
                <a:sym typeface="Tahoma"/>
              </a:rPr>
              <a:t>ESTUDANDO </a:t>
            </a:r>
            <a:r>
              <a:rPr lang="pt-BR" sz="4800" b="1" i="0" u="none" strike="noStrike" cap="none" dirty="0">
                <a:solidFill>
                  <a:srgbClr val="00B050"/>
                </a:solidFill>
                <a:latin typeface="+mn-lt"/>
                <a:ea typeface="Tahoma"/>
                <a:cs typeface="Tahoma"/>
                <a:sym typeface="Tahoma"/>
              </a:rPr>
              <a:t>PARA O ENEM DE FORMA INVERTIDA</a:t>
            </a:r>
          </a:p>
          <a:p>
            <a:pPr lvl="0" algn="ctr">
              <a:buSzPct val="25000"/>
            </a:pPr>
            <a:r>
              <a:rPr lang="pt-BR" sz="4800" b="1" i="0" u="none" strike="noStrike" cap="none" dirty="0">
                <a:solidFill>
                  <a:srgbClr val="00B05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 lang="pt-BR" sz="4800" b="1" i="0" u="none" strike="noStrike" cap="none" dirty="0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2097152" name="Shape 36"/>
          <p:cNvPicPr preferRelativeResize="0">
            <a:picLocks/>
          </p:cNvPicPr>
          <p:nvPr/>
        </p:nvPicPr>
        <p:blipFill rotWithShape="1">
          <a:blip r:embed="rId3">
            <a:alphaModFix/>
          </a:blip>
          <a:srcRect/>
          <a:stretch>
            <a:fillRect/>
          </a:stretch>
        </p:blipFill>
        <p:spPr>
          <a:xfrm>
            <a:off x="2880666" y="3298371"/>
            <a:ext cx="28869790" cy="32918401"/>
          </a:xfrm>
          <a:prstGeom prst="rect">
            <a:avLst/>
          </a:prstGeom>
          <a:noFill/>
          <a:ln>
            <a:noFill/>
          </a:ln>
        </p:spPr>
      </p:pic>
      <p:sp>
        <p:nvSpPr>
          <p:cNvPr id="1048589" name="Shape 55"/>
          <p:cNvSpPr/>
          <p:nvPr/>
        </p:nvSpPr>
        <p:spPr>
          <a:xfrm>
            <a:off x="11127581" y="19514084"/>
            <a:ext cx="184731" cy="92333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b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lang="pt-BR"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8590" name="Shape 57"/>
          <p:cNvSpPr/>
          <p:nvPr/>
        </p:nvSpPr>
        <p:spPr>
          <a:xfrm>
            <a:off x="27316963" y="3680956"/>
            <a:ext cx="4792135" cy="385571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>
              <a:buSzPct val="25000"/>
            </a:pPr>
            <a:endParaRPr lang="pt-BR" sz="36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8591" name="Shape 58"/>
          <p:cNvSpPr/>
          <p:nvPr/>
        </p:nvSpPr>
        <p:spPr>
          <a:xfrm>
            <a:off x="6439932" y="3098638"/>
            <a:ext cx="20170094" cy="279493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algn="ctr">
              <a:buSzPct val="25000"/>
            </a:pPr>
            <a:r>
              <a:rPr lang="pt-BR" sz="4000" b="1" dirty="0">
                <a:solidFill>
                  <a:schemeClr val="dk1"/>
                </a:solidFill>
                <a:latin typeface="+mj-lt"/>
              </a:rPr>
              <a:t>Aluno( </a:t>
            </a:r>
            <a:r>
              <a:rPr lang="pt-BR" sz="4000" b="1">
                <a:solidFill>
                  <a:schemeClr val="dk1"/>
                </a:solidFill>
                <a:latin typeface="+mj-lt"/>
              </a:rPr>
              <a:t>s):Frederico Monteiro</a:t>
            </a:r>
            <a:endParaRPr lang="zh-CN" altLang="en-US" dirty="0"/>
          </a:p>
          <a:p>
            <a:pPr algn="ctr">
              <a:buSzPct val="25000"/>
            </a:pPr>
            <a:r>
              <a:rPr lang="pt-BR" sz="3600" b="1" dirty="0">
                <a:solidFill>
                  <a:schemeClr val="dk1"/>
                </a:solidFill>
                <a:latin typeface="+mj-lt"/>
              </a:rPr>
              <a:t>Série: 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3° ano | </a:t>
            </a:r>
            <a:r>
              <a:rPr lang="pt-BR" sz="3600" b="1" dirty="0">
                <a:solidFill>
                  <a:schemeClr val="dk1"/>
                </a:solidFill>
                <a:latin typeface="+mj-lt"/>
              </a:rPr>
              <a:t>Turma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: M03 | </a:t>
            </a:r>
            <a:r>
              <a:rPr lang="pt-BR" sz="3600" b="1" dirty="0">
                <a:solidFill>
                  <a:schemeClr val="dk1"/>
                </a:solidFill>
                <a:latin typeface="+mj-lt"/>
              </a:rPr>
              <a:t>Turno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: Matutino. </a:t>
            </a:r>
            <a:r>
              <a:rPr lang="pt-BR" sz="3600" b="1" dirty="0">
                <a:solidFill>
                  <a:schemeClr val="dk1"/>
                </a:solidFill>
              </a:rPr>
              <a:t>Valor: </a:t>
            </a:r>
            <a:r>
              <a:rPr lang="pt-BR" sz="3600" dirty="0">
                <a:solidFill>
                  <a:schemeClr val="dk1"/>
                </a:solidFill>
              </a:rPr>
              <a:t>3,0 pontos</a:t>
            </a:r>
          </a:p>
          <a:p>
            <a:pPr lvl="0" algn="ctr">
              <a:buSzPct val="25000"/>
            </a:pPr>
            <a:r>
              <a:rPr lang="pt-BR" sz="3600" b="1" dirty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Professora: Lucas </a:t>
            </a:r>
            <a:r>
              <a:rPr lang="pt-BR" sz="3600" dirty="0">
                <a:solidFill>
                  <a:schemeClr val="dk1"/>
                </a:solidFill>
                <a:ea typeface="Cambria"/>
                <a:cs typeface="Cambria"/>
                <a:sym typeface="Cambria"/>
              </a:rPr>
              <a:t>  </a:t>
            </a:r>
            <a:r>
              <a:rPr lang="pt-BR" sz="3600" dirty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-  </a:t>
            </a:r>
            <a:r>
              <a:rPr lang="pt-BR" sz="3600" dirty="0">
                <a:solidFill>
                  <a:srgbClr val="FF0000"/>
                </a:solidFill>
                <a:latin typeface="+mj-lt"/>
                <a:ea typeface="Cambria"/>
                <a:cs typeface="Cambria"/>
                <a:sym typeface="Cambria"/>
              </a:rPr>
              <a:t>lucas.perobas@gmail.com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lvl="0" algn="ctr" rtl="0">
              <a:spcBef>
                <a:spcPts val="0"/>
              </a:spcBef>
              <a:buNone/>
            </a:pPr>
            <a:endParaRPr sz="20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2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 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048592" name="Shape 59"/>
          <p:cNvSpPr/>
          <p:nvPr/>
        </p:nvSpPr>
        <p:spPr>
          <a:xfrm>
            <a:off x="20636964" y="39972350"/>
            <a:ext cx="312906" cy="76944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pic>
        <p:nvPicPr>
          <p:cNvPr id="2097153" name="Shape 64"/>
          <p:cNvPicPr preferRelativeResize="0">
            <a:picLocks/>
          </p:cNvPicPr>
          <p:nvPr/>
        </p:nvPicPr>
        <p:blipFill rotWithShape="1">
          <a:blip r:embed="rId4">
            <a:alphaModFix/>
          </a:blip>
          <a:srcRect l="47566" t="30425" r="46550" b="60655"/>
          <a:stretch>
            <a:fillRect/>
          </a:stretch>
        </p:blipFill>
        <p:spPr>
          <a:xfrm>
            <a:off x="14787374" y="12557821"/>
            <a:ext cx="4937512" cy="3526472"/>
          </a:xfrm>
          <a:prstGeom prst="rect">
            <a:avLst/>
          </a:prstGeom>
          <a:noFill/>
          <a:ln>
            <a:noFill/>
          </a:ln>
        </p:spPr>
      </p:pic>
      <p:sp>
        <p:nvSpPr>
          <p:cNvPr id="1048593" name="Shape 69"/>
          <p:cNvSpPr/>
          <p:nvPr/>
        </p:nvSpPr>
        <p:spPr>
          <a:xfrm>
            <a:off x="416710" y="30303145"/>
            <a:ext cx="7832636" cy="74924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pt-BR" sz="4000" b="1" dirty="0">
              <a:solidFill>
                <a:srgbClr val="20202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8594" name="Retângulo 5"/>
          <p:cNvSpPr/>
          <p:nvPr/>
        </p:nvSpPr>
        <p:spPr>
          <a:xfrm>
            <a:off x="0" y="19121279"/>
            <a:ext cx="13552714" cy="2479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4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Competências socioemocionais: </a:t>
            </a:r>
          </a:p>
          <a:p>
            <a:pPr algn="just"/>
            <a:r>
              <a:rPr lang="pt-BR" sz="4000" b="1" dirty="0">
                <a:solidFill>
                  <a:srgbClr val="FF0000"/>
                </a:solidFill>
              </a:rPr>
              <a:t>Aprender a conhecer: </a:t>
            </a:r>
            <a:r>
              <a:rPr lang="pt-BR" sz="4000" dirty="0"/>
              <a:t>Raciocínio e Aprender a aprender.</a:t>
            </a:r>
          </a:p>
          <a:p>
            <a:pPr algn="just"/>
            <a:r>
              <a:rPr lang="pt-BR" sz="4000" b="1" dirty="0">
                <a:solidFill>
                  <a:srgbClr val="FF0000"/>
                </a:solidFill>
              </a:rPr>
              <a:t>Aprender a fazer:</a:t>
            </a:r>
            <a:r>
              <a:rPr lang="pt-BR" sz="4000" dirty="0">
                <a:solidFill>
                  <a:srgbClr val="FF0000"/>
                </a:solidFill>
              </a:rPr>
              <a:t> </a:t>
            </a:r>
            <a:r>
              <a:rPr lang="pt-BR" sz="4000" dirty="0"/>
              <a:t>Protagonismo.</a:t>
            </a:r>
          </a:p>
          <a:p>
            <a:pPr algn="just"/>
            <a:r>
              <a:rPr lang="pt-BR" sz="4000" b="1" dirty="0">
                <a:solidFill>
                  <a:srgbClr val="FF0000"/>
                </a:solidFill>
              </a:rPr>
              <a:t>Aprender a ser: </a:t>
            </a:r>
            <a:r>
              <a:rPr lang="pt-BR" sz="4000" dirty="0"/>
              <a:t>Construção e </a:t>
            </a:r>
            <a:r>
              <a:rPr lang="pt-BR" sz="4000" dirty="0">
                <a:solidFill>
                  <a:schemeClr val="tx1"/>
                </a:solidFill>
              </a:rPr>
              <a:t>Execução do Projeto de Vida.</a:t>
            </a:r>
          </a:p>
        </p:txBody>
      </p:sp>
      <p:sp>
        <p:nvSpPr>
          <p:cNvPr id="1048595" name="Retângulo 6"/>
          <p:cNvSpPr/>
          <p:nvPr/>
        </p:nvSpPr>
        <p:spPr>
          <a:xfrm>
            <a:off x="0" y="30459011"/>
            <a:ext cx="6672580" cy="7137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400" b="1" dirty="0">
                <a:solidFill>
                  <a:schemeClr val="accent2"/>
                </a:solidFill>
                <a:cs typeface="Times New Roman" panose="02020603050405020304" pitchFamily="18" charset="0"/>
              </a:rPr>
              <a:t>Competências Cognitivas</a:t>
            </a:r>
            <a:r>
              <a:rPr lang="pt-BR" sz="4400" b="1" dirty="0"/>
              <a:t>: </a:t>
            </a:r>
          </a:p>
        </p:txBody>
      </p:sp>
      <p:sp>
        <p:nvSpPr>
          <p:cNvPr id="1048596" name="Retângulo 2"/>
          <p:cNvSpPr/>
          <p:nvPr/>
        </p:nvSpPr>
        <p:spPr>
          <a:xfrm>
            <a:off x="0" y="22682960"/>
            <a:ext cx="14499318" cy="5374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4400" b="1" dirty="0">
                <a:solidFill>
                  <a:schemeClr val="accent2"/>
                </a:solidFill>
              </a:rPr>
              <a:t>Competências socioemocionais na BNCC: </a:t>
            </a:r>
          </a:p>
          <a:p>
            <a:pPr algn="just"/>
            <a:r>
              <a:rPr lang="pt-BR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  <a:r>
              <a:rPr lang="en-US" altLang="pt-BR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sz="44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utilização e valorização dos conhecimentos construídos sobre o mundo social, físico e cultural;</a:t>
            </a:r>
            <a:endParaRPr lang="zh-CN" altLang="en-US" dirty="0">
              <a:solidFill>
                <a:srgbClr val="000000"/>
              </a:solidFill>
            </a:endParaRPr>
          </a:p>
          <a:p>
            <a:pPr algn="just"/>
            <a:r>
              <a:rPr lang="pt-BR" sz="4400" b="1" dirty="0">
                <a:solidFill>
                  <a:srgbClr val="FF0000"/>
                </a:solidFill>
              </a:rPr>
              <a:t>b) </a:t>
            </a:r>
            <a:r>
              <a:rPr lang="pt-BR" sz="4400" dirty="0"/>
              <a:t>Utilizar tecnologias digitais de comunicação e informação de forma crítica, significativa, reflexiva e ética nas diversas práticas do cotidiano (incluindo as escolares) ao se comunicar, acessar e disseminar informações, produzir conhecimentos e resolver problemas. </a:t>
            </a:r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1048597" name="Retângulo 1"/>
          <p:cNvSpPr/>
          <p:nvPr/>
        </p:nvSpPr>
        <p:spPr>
          <a:xfrm>
            <a:off x="21978710" y="6054374"/>
            <a:ext cx="10090604" cy="3202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SzPct val="25000"/>
            </a:pPr>
            <a:r>
              <a:rPr lang="pt-BR" sz="4800" b="1" dirty="0">
                <a:solidFill>
                  <a:schemeClr val="dk1"/>
                </a:solidFill>
              </a:rPr>
              <a:t>Asserções de valor: </a:t>
            </a:r>
            <a:r>
              <a:rPr lang="pt-BR" sz="4000" b="1" dirty="0">
                <a:solidFill>
                  <a:schemeClr val="dk1"/>
                </a:solidFill>
              </a:rPr>
              <a:t> </a:t>
            </a:r>
          </a:p>
          <a:p>
            <a:pPr algn="just">
              <a:buSzPct val="25000"/>
            </a:pPr>
            <a:r>
              <a:rPr lang="pt-BR" sz="4000" dirty="0">
                <a:solidFill>
                  <a:schemeClr val="dk1"/>
                </a:solidFill>
              </a:rPr>
              <a:t>Foi consenso que os desafios são grandes na preparação para o Enem, pois requer dedicação e resiliência.</a:t>
            </a:r>
          </a:p>
          <a:p>
            <a:pPr lvl="0" algn="just">
              <a:buSzPct val="25000"/>
            </a:pPr>
            <a:endParaRPr lang="pt-BR" sz="4000" dirty="0">
              <a:solidFill>
                <a:schemeClr val="dk1"/>
              </a:solidFill>
            </a:endParaRPr>
          </a:p>
        </p:txBody>
      </p:sp>
      <p:sp>
        <p:nvSpPr>
          <p:cNvPr id="1048598" name="Retângulo 8"/>
          <p:cNvSpPr/>
          <p:nvPr/>
        </p:nvSpPr>
        <p:spPr>
          <a:xfrm>
            <a:off x="21357770" y="8829497"/>
            <a:ext cx="1071154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177800" algn="just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</a:rPr>
              <a:t>Asserções de conhecimento:</a:t>
            </a:r>
          </a:p>
          <a:p>
            <a:pPr lvl="0" algn="just">
              <a:buClr>
                <a:schemeClr val="dk1"/>
              </a:buClr>
              <a:buSzPct val="100000"/>
            </a:pPr>
            <a:r>
              <a:rPr lang="pt-BR" sz="4000" dirty="0"/>
              <a:t>A </a:t>
            </a:r>
            <a:r>
              <a:rPr lang="pt-BR" sz="4000" b="1" dirty="0">
                <a:solidFill>
                  <a:srgbClr val="FF0000"/>
                </a:solidFill>
              </a:rPr>
              <a:t>letra </a:t>
            </a:r>
            <a:r>
              <a:rPr lang="en-US" altLang="pt-BR" sz="4000" b="1" dirty="0">
                <a:solidFill>
                  <a:srgbClr val="FF0000"/>
                </a:solidFill>
              </a:rPr>
              <a:t>B</a:t>
            </a:r>
            <a:r>
              <a:rPr lang="pt-BR" sz="4000" b="1" dirty="0">
                <a:solidFill>
                  <a:srgbClr val="FF0000"/>
                </a:solidFill>
              </a:rPr>
              <a:t> </a:t>
            </a:r>
            <a:r>
              <a:rPr lang="pt-BR" sz="4000" dirty="0"/>
              <a:t>está correta, pois é o único gráfico que está coerente com o texto os outros estão errados. </a:t>
            </a:r>
            <a:endParaRPr lang="zh-CN" altLang="en-US" dirty="0"/>
          </a:p>
        </p:txBody>
      </p:sp>
      <p:sp>
        <p:nvSpPr>
          <p:cNvPr id="1048599" name="Retângulo 9"/>
          <p:cNvSpPr/>
          <p:nvPr/>
        </p:nvSpPr>
        <p:spPr>
          <a:xfrm>
            <a:off x="20943265" y="12562112"/>
            <a:ext cx="10871427" cy="137576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177800" algn="just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</a:rPr>
              <a:t>Interpretações: </a:t>
            </a:r>
          </a:p>
          <a:p>
            <a:r>
              <a:rPr lang="en-US" altLang="pt-BR" sz="4000" b="1" dirty="0">
                <a:solidFill>
                  <a:schemeClr val="dk1"/>
                </a:solidFill>
              </a:rPr>
              <a:t>A)</a:t>
            </a:r>
            <a:r>
              <a:rPr lang="en-US" altLang="pt-BR" sz="4000" b="0" dirty="0" err="1">
                <a:solidFill>
                  <a:srgbClr val="FF0000"/>
                </a:solidFill>
              </a:rPr>
              <a:t>Errada</a:t>
            </a:r>
            <a:r>
              <a:rPr lang="en-US" altLang="pt-BR" sz="4000" b="0" dirty="0">
                <a:solidFill>
                  <a:srgbClr val="FF0000"/>
                </a:solidFill>
              </a:rPr>
              <a:t>, </a:t>
            </a:r>
            <a:r>
              <a:rPr lang="en-US" altLang="pt-BR" sz="4000" b="0" dirty="0" err="1">
                <a:solidFill>
                  <a:schemeClr val="tx1"/>
                </a:solidFill>
              </a:rPr>
              <a:t>como</a:t>
            </a:r>
            <a:r>
              <a:rPr lang="en-US" altLang="pt-BR" sz="4000" b="0" dirty="0">
                <a:solidFill>
                  <a:schemeClr val="tx1"/>
                </a:solidFill>
              </a:rPr>
              <a:t> a </a:t>
            </a:r>
            <a:r>
              <a:rPr lang="en-US" altLang="pt-BR" sz="4000" b="0" dirty="0" err="1">
                <a:solidFill>
                  <a:schemeClr val="tx1"/>
                </a:solidFill>
              </a:rPr>
              <a:t>forca</a:t>
            </a:r>
            <a:r>
              <a:rPr lang="en-US" altLang="pt-BR" sz="4000" b="0" dirty="0">
                <a:solidFill>
                  <a:schemeClr val="tx1"/>
                </a:solidFill>
              </a:rPr>
              <a:t> de Resistencia do </a:t>
            </a:r>
            <a:r>
              <a:rPr lang="en-US" altLang="pt-BR" sz="4000" b="0" dirty="0" err="1">
                <a:solidFill>
                  <a:schemeClr val="tx1"/>
                </a:solidFill>
              </a:rPr>
              <a:t>ar</a:t>
            </a:r>
            <a:r>
              <a:rPr lang="en-US" altLang="pt-BR" sz="4000" b="0" dirty="0">
                <a:solidFill>
                  <a:schemeClr val="tx1"/>
                </a:solidFill>
              </a:rPr>
              <a:t> é </a:t>
            </a:r>
            <a:r>
              <a:rPr lang="en-US" altLang="pt-BR" sz="4000" b="0" dirty="0" err="1">
                <a:solidFill>
                  <a:schemeClr val="tx1"/>
                </a:solidFill>
              </a:rPr>
              <a:t>diretamente</a:t>
            </a:r>
            <a:r>
              <a:rPr lang="en-US" altLang="pt-BR" sz="4000" b="0" dirty="0">
                <a:solidFill>
                  <a:schemeClr val="tx1"/>
                </a:solidFill>
              </a:rPr>
              <a:t> proportional a </a:t>
            </a:r>
            <a:r>
              <a:rPr lang="en-US" altLang="pt-BR" sz="4000" b="0" dirty="0" err="1">
                <a:solidFill>
                  <a:schemeClr val="tx1"/>
                </a:solidFill>
              </a:rPr>
              <a:t>velocidade</a:t>
            </a:r>
            <a:r>
              <a:rPr lang="en-US" altLang="pt-BR" sz="4000" b="0" dirty="0">
                <a:solidFill>
                  <a:schemeClr val="tx1"/>
                </a:solidFill>
              </a:rPr>
              <a:t>  e a </a:t>
            </a:r>
            <a:r>
              <a:rPr lang="en-US" altLang="pt-BR" sz="4000" b="0" dirty="0" err="1">
                <a:solidFill>
                  <a:schemeClr val="tx1"/>
                </a:solidFill>
              </a:rPr>
              <a:t>força</a:t>
            </a:r>
            <a:r>
              <a:rPr lang="en-US" altLang="pt-BR" sz="4000" b="0" dirty="0">
                <a:solidFill>
                  <a:schemeClr val="tx1"/>
                </a:solidFill>
              </a:rPr>
              <a:t> peso é a </a:t>
            </a:r>
            <a:r>
              <a:rPr lang="en-US" altLang="pt-BR" sz="4000" b="0" dirty="0" err="1">
                <a:solidFill>
                  <a:schemeClr val="tx1"/>
                </a:solidFill>
              </a:rPr>
              <a:t>mesma</a:t>
            </a:r>
            <a:r>
              <a:rPr lang="en-US" altLang="pt-BR" sz="4000" b="0" dirty="0">
                <a:solidFill>
                  <a:schemeClr val="tx1"/>
                </a:solidFill>
              </a:rPr>
              <a:t>, antes e </a:t>
            </a:r>
            <a:r>
              <a:rPr lang="en-US" altLang="pt-BR" sz="4000" b="0" dirty="0" err="1">
                <a:solidFill>
                  <a:schemeClr val="tx1"/>
                </a:solidFill>
              </a:rPr>
              <a:t>depois</a:t>
            </a:r>
            <a:r>
              <a:rPr lang="en-US" altLang="pt-BR" sz="4000" b="0" dirty="0">
                <a:solidFill>
                  <a:schemeClr val="tx1"/>
                </a:solidFill>
              </a:rPr>
              <a:t> da </a:t>
            </a:r>
            <a:r>
              <a:rPr lang="en-US" altLang="pt-BR" sz="4000" b="0" dirty="0" err="1">
                <a:solidFill>
                  <a:schemeClr val="tx1"/>
                </a:solidFill>
              </a:rPr>
              <a:t>abertura</a:t>
            </a:r>
            <a:r>
              <a:rPr lang="en-US" altLang="pt-BR" sz="4000" b="0" dirty="0">
                <a:solidFill>
                  <a:schemeClr val="tx1"/>
                </a:solidFill>
              </a:rPr>
              <a:t> do </a:t>
            </a:r>
            <a:r>
              <a:rPr lang="en-US" altLang="pt-BR" sz="4000" b="0" dirty="0" err="1">
                <a:solidFill>
                  <a:schemeClr val="tx1"/>
                </a:solidFill>
              </a:rPr>
              <a:t>paraquedas</a:t>
            </a:r>
            <a:r>
              <a:rPr lang="en-US" altLang="pt-BR" sz="4000" b="0" dirty="0">
                <a:solidFill>
                  <a:schemeClr val="tx1"/>
                </a:solidFill>
              </a:rPr>
              <a:t>, o </a:t>
            </a:r>
            <a:r>
              <a:rPr lang="en-US" altLang="pt-BR" sz="4000" b="0" dirty="0" err="1">
                <a:solidFill>
                  <a:schemeClr val="tx1"/>
                </a:solidFill>
              </a:rPr>
              <a:t>grafico</a:t>
            </a:r>
            <a:r>
              <a:rPr lang="en-US" altLang="pt-BR" sz="4000" b="0" dirty="0">
                <a:solidFill>
                  <a:schemeClr val="tx1"/>
                </a:solidFill>
              </a:rPr>
              <a:t> </a:t>
            </a:r>
            <a:r>
              <a:rPr lang="en-US" altLang="pt-BR" sz="4000" b="0" dirty="0" err="1">
                <a:solidFill>
                  <a:schemeClr val="tx1"/>
                </a:solidFill>
              </a:rPr>
              <a:t>não</a:t>
            </a:r>
            <a:r>
              <a:rPr lang="en-US" altLang="pt-BR" sz="4000" b="0" dirty="0">
                <a:solidFill>
                  <a:schemeClr val="tx1"/>
                </a:solidFill>
              </a:rPr>
              <a:t> </a:t>
            </a:r>
            <a:r>
              <a:rPr lang="en-US" altLang="pt-BR" sz="4000" b="0" dirty="0" err="1">
                <a:solidFill>
                  <a:schemeClr val="tx1"/>
                </a:solidFill>
              </a:rPr>
              <a:t>está</a:t>
            </a:r>
            <a:r>
              <a:rPr lang="en-US" altLang="pt-BR" sz="4000" b="0" dirty="0">
                <a:solidFill>
                  <a:schemeClr val="tx1"/>
                </a:solidFill>
              </a:rPr>
              <a:t> </a:t>
            </a:r>
            <a:r>
              <a:rPr lang="en-US" altLang="pt-BR" sz="4000" b="0" dirty="0" err="1">
                <a:solidFill>
                  <a:schemeClr val="tx1"/>
                </a:solidFill>
              </a:rPr>
              <a:t>coerente</a:t>
            </a:r>
            <a:r>
              <a:rPr lang="en-US" altLang="pt-BR" sz="4000" b="0" dirty="0">
                <a:solidFill>
                  <a:schemeClr val="tx1"/>
                </a:solidFill>
              </a:rPr>
              <a:t> com o </a:t>
            </a:r>
            <a:r>
              <a:rPr lang="en-US" altLang="pt-BR" sz="4000" b="0" dirty="0" err="1">
                <a:solidFill>
                  <a:schemeClr val="tx1"/>
                </a:solidFill>
              </a:rPr>
              <a:t>texto</a:t>
            </a:r>
            <a:r>
              <a:rPr lang="en-US" altLang="pt-BR" sz="4000" b="0" dirty="0">
                <a:solidFill>
                  <a:schemeClr val="tx1"/>
                </a:solidFill>
              </a:rPr>
              <a:t> </a:t>
            </a:r>
            <a:r>
              <a:rPr lang="en-US" altLang="pt-BR" sz="4000" b="0" dirty="0" err="1">
                <a:solidFill>
                  <a:schemeClr val="tx1"/>
                </a:solidFill>
              </a:rPr>
              <a:t>descrito</a:t>
            </a:r>
            <a:r>
              <a:rPr lang="en-US" altLang="pt-BR" sz="4000" b="0" dirty="0">
                <a:solidFill>
                  <a:schemeClr val="tx1"/>
                </a:solidFill>
              </a:rPr>
              <a:t> .</a:t>
            </a:r>
          </a:p>
          <a:p>
            <a:r>
              <a:rPr lang="en-US" altLang="pt-BR" sz="4000" b="0" dirty="0">
                <a:solidFill>
                  <a:schemeClr val="tx1"/>
                </a:solidFill>
              </a:rPr>
              <a:t>  </a:t>
            </a:r>
            <a:r>
              <a:rPr lang="en-US" altLang="pt-BR" sz="4000" b="1" dirty="0">
                <a:solidFill>
                  <a:srgbClr val="000000"/>
                </a:solidFill>
              </a:rPr>
              <a:t>B)</a:t>
            </a:r>
            <a:r>
              <a:rPr lang="en-US" altLang="pt-BR" sz="4000" b="0" dirty="0">
                <a:solidFill>
                  <a:srgbClr val="FF0000"/>
                </a:solidFill>
              </a:rPr>
              <a:t>Correta</a:t>
            </a:r>
            <a:endParaRPr lang="pt-BR" sz="4000" dirty="0"/>
          </a:p>
          <a:p>
            <a:r>
              <a:rPr lang="en-US" altLang="pt-BR" sz="4000" b="1" dirty="0">
                <a:solidFill>
                  <a:srgbClr val="000000"/>
                </a:solidFill>
              </a:rPr>
              <a:t>C)</a:t>
            </a:r>
            <a:r>
              <a:rPr lang="en-US" altLang="pt-BR" sz="4000" b="0" dirty="0">
                <a:solidFill>
                  <a:srgbClr val="FF0000"/>
                </a:solidFill>
              </a:rPr>
              <a:t>Errada, </a:t>
            </a:r>
            <a:r>
              <a:rPr lang="en-US" altLang="pt-BR" sz="4000" b="0" dirty="0" err="1">
                <a:solidFill>
                  <a:schemeClr val="tx1"/>
                </a:solidFill>
              </a:rPr>
              <a:t>como</a:t>
            </a:r>
            <a:r>
              <a:rPr lang="en-US" altLang="pt-BR" sz="4000" b="0" dirty="0">
                <a:solidFill>
                  <a:schemeClr val="tx1"/>
                </a:solidFill>
              </a:rPr>
              <a:t> a </a:t>
            </a:r>
            <a:r>
              <a:rPr lang="en-US" altLang="pt-BR" sz="4000" b="0" dirty="0" err="1">
                <a:solidFill>
                  <a:schemeClr val="tx1"/>
                </a:solidFill>
              </a:rPr>
              <a:t>força</a:t>
            </a:r>
            <a:r>
              <a:rPr lang="en-US" altLang="pt-BR" sz="4000" b="0" dirty="0">
                <a:solidFill>
                  <a:schemeClr val="tx1"/>
                </a:solidFill>
              </a:rPr>
              <a:t> de Resistencia do </a:t>
            </a:r>
            <a:r>
              <a:rPr lang="en-US" altLang="pt-BR" sz="4000" b="0" dirty="0" err="1">
                <a:solidFill>
                  <a:schemeClr val="tx1"/>
                </a:solidFill>
              </a:rPr>
              <a:t>ar</a:t>
            </a:r>
            <a:r>
              <a:rPr lang="en-US" altLang="pt-BR" sz="4000" b="0" dirty="0">
                <a:solidFill>
                  <a:schemeClr val="tx1"/>
                </a:solidFill>
              </a:rPr>
              <a:t> é </a:t>
            </a:r>
            <a:r>
              <a:rPr lang="en-US" altLang="pt-BR" sz="4000" b="0" dirty="0" err="1">
                <a:solidFill>
                  <a:schemeClr val="tx1"/>
                </a:solidFill>
              </a:rPr>
              <a:t>diretamente</a:t>
            </a:r>
            <a:r>
              <a:rPr lang="en-US" altLang="pt-BR" sz="4000" b="0" dirty="0">
                <a:solidFill>
                  <a:schemeClr val="tx1"/>
                </a:solidFill>
              </a:rPr>
              <a:t> </a:t>
            </a:r>
            <a:r>
              <a:rPr lang="en-US" altLang="pt-BR" sz="4000" b="0" dirty="0" err="1">
                <a:solidFill>
                  <a:schemeClr val="tx1"/>
                </a:solidFill>
              </a:rPr>
              <a:t>proporcional</a:t>
            </a:r>
            <a:r>
              <a:rPr lang="en-US" altLang="pt-BR" sz="4000" b="0" dirty="0">
                <a:solidFill>
                  <a:schemeClr val="tx1"/>
                </a:solidFill>
              </a:rPr>
              <a:t> a </a:t>
            </a:r>
            <a:r>
              <a:rPr lang="en-US" altLang="pt-BR" sz="4000" b="0" dirty="0" err="1">
                <a:solidFill>
                  <a:schemeClr val="tx1"/>
                </a:solidFill>
              </a:rPr>
              <a:t>velocidade</a:t>
            </a:r>
            <a:r>
              <a:rPr lang="en-US" altLang="pt-BR" sz="4000" b="0" dirty="0">
                <a:solidFill>
                  <a:schemeClr val="tx1"/>
                </a:solidFill>
              </a:rPr>
              <a:t> e a </a:t>
            </a:r>
            <a:r>
              <a:rPr lang="en-US" altLang="pt-BR" sz="4000" b="0" dirty="0" err="1">
                <a:solidFill>
                  <a:schemeClr val="tx1"/>
                </a:solidFill>
              </a:rPr>
              <a:t>força</a:t>
            </a:r>
            <a:r>
              <a:rPr lang="en-US" altLang="pt-BR" sz="4000" b="0" dirty="0">
                <a:solidFill>
                  <a:schemeClr val="tx1"/>
                </a:solidFill>
              </a:rPr>
              <a:t> peso é a </a:t>
            </a:r>
            <a:r>
              <a:rPr lang="en-US" altLang="pt-BR" sz="4000" b="0" dirty="0" err="1">
                <a:solidFill>
                  <a:schemeClr val="tx1"/>
                </a:solidFill>
              </a:rPr>
              <a:t>mesma</a:t>
            </a:r>
            <a:r>
              <a:rPr lang="en-US" altLang="pt-BR" sz="4000" dirty="0">
                <a:solidFill>
                  <a:schemeClr val="tx1"/>
                </a:solidFill>
              </a:rPr>
              <a:t>, antes de </a:t>
            </a:r>
            <a:r>
              <a:rPr lang="en-US" altLang="pt-BR" sz="4000" dirty="0" err="1">
                <a:solidFill>
                  <a:schemeClr val="tx1"/>
                </a:solidFill>
              </a:rPr>
              <a:t>depois</a:t>
            </a:r>
            <a:r>
              <a:rPr lang="en-US" altLang="pt-BR" sz="4000" dirty="0">
                <a:solidFill>
                  <a:schemeClr val="tx1"/>
                </a:solidFill>
              </a:rPr>
              <a:t> da </a:t>
            </a:r>
            <a:r>
              <a:rPr lang="en-US" altLang="pt-BR" sz="4000" dirty="0" err="1">
                <a:solidFill>
                  <a:schemeClr val="tx1"/>
                </a:solidFill>
              </a:rPr>
              <a:t>abertura</a:t>
            </a:r>
            <a:r>
              <a:rPr lang="en-US" altLang="pt-BR" sz="4000" dirty="0">
                <a:solidFill>
                  <a:schemeClr val="tx1"/>
                </a:solidFill>
              </a:rPr>
              <a:t> do </a:t>
            </a:r>
            <a:r>
              <a:rPr lang="en-US" altLang="pt-BR" sz="4000" dirty="0" err="1">
                <a:solidFill>
                  <a:schemeClr val="tx1"/>
                </a:solidFill>
              </a:rPr>
              <a:t>paraquedas</a:t>
            </a:r>
            <a:r>
              <a:rPr lang="en-US" altLang="pt-BR" sz="4000" dirty="0">
                <a:solidFill>
                  <a:schemeClr val="tx1"/>
                </a:solidFill>
              </a:rPr>
              <a:t>, o </a:t>
            </a:r>
            <a:r>
              <a:rPr lang="en-US" altLang="pt-BR" sz="4000" dirty="0" err="1">
                <a:solidFill>
                  <a:schemeClr val="tx1"/>
                </a:solidFill>
              </a:rPr>
              <a:t>grafico</a:t>
            </a:r>
            <a:r>
              <a:rPr lang="en-US" altLang="pt-BR" sz="4000" dirty="0">
                <a:solidFill>
                  <a:schemeClr val="tx1"/>
                </a:solidFill>
              </a:rPr>
              <a:t> </a:t>
            </a:r>
            <a:r>
              <a:rPr lang="en-US" altLang="pt-BR" sz="4000" dirty="0" err="1">
                <a:solidFill>
                  <a:schemeClr val="tx1"/>
                </a:solidFill>
              </a:rPr>
              <a:t>não</a:t>
            </a:r>
            <a:r>
              <a:rPr lang="en-US" altLang="pt-BR" sz="4000" dirty="0">
                <a:solidFill>
                  <a:schemeClr val="tx1"/>
                </a:solidFill>
              </a:rPr>
              <a:t> </a:t>
            </a:r>
            <a:r>
              <a:rPr lang="en-US" altLang="pt-BR" sz="4000" dirty="0" err="1">
                <a:solidFill>
                  <a:schemeClr val="tx1"/>
                </a:solidFill>
              </a:rPr>
              <a:t>está</a:t>
            </a:r>
            <a:r>
              <a:rPr lang="en-US" altLang="pt-BR" sz="4000" dirty="0">
                <a:solidFill>
                  <a:schemeClr val="tx1"/>
                </a:solidFill>
              </a:rPr>
              <a:t> </a:t>
            </a:r>
            <a:r>
              <a:rPr lang="en-US" altLang="pt-BR" sz="4000" dirty="0" err="1">
                <a:solidFill>
                  <a:schemeClr val="tx1"/>
                </a:solidFill>
              </a:rPr>
              <a:t>coerente</a:t>
            </a:r>
            <a:r>
              <a:rPr lang="en-US" altLang="pt-BR" sz="4000" dirty="0">
                <a:solidFill>
                  <a:schemeClr val="tx1"/>
                </a:solidFill>
              </a:rPr>
              <a:t> com o </a:t>
            </a:r>
            <a:r>
              <a:rPr lang="en-US" altLang="pt-BR" sz="4000" dirty="0" err="1">
                <a:solidFill>
                  <a:schemeClr val="tx1"/>
                </a:solidFill>
              </a:rPr>
              <a:t>texto</a:t>
            </a:r>
            <a:r>
              <a:rPr lang="en-US" altLang="pt-BR" sz="4000" dirty="0">
                <a:solidFill>
                  <a:schemeClr val="tx1"/>
                </a:solidFill>
              </a:rPr>
              <a:t> </a:t>
            </a:r>
            <a:r>
              <a:rPr lang="en-US" altLang="pt-BR" sz="4000" dirty="0" err="1">
                <a:solidFill>
                  <a:schemeClr val="tx1"/>
                </a:solidFill>
              </a:rPr>
              <a:t>descrito</a:t>
            </a:r>
            <a:r>
              <a:rPr lang="en-US" altLang="pt-BR" sz="4000" dirty="0">
                <a:solidFill>
                  <a:schemeClr val="tx1"/>
                </a:solidFill>
              </a:rPr>
              <a:t>.</a:t>
            </a:r>
          </a:p>
          <a:p>
            <a:r>
              <a:rPr lang="en-US" altLang="pt-BR" sz="4000" b="0" dirty="0">
                <a:solidFill>
                  <a:schemeClr val="tx1"/>
                </a:solidFill>
              </a:rPr>
              <a:t> </a:t>
            </a:r>
            <a:r>
              <a:rPr lang="en-US" altLang="pt-BR" sz="4000" b="1" dirty="0">
                <a:solidFill>
                  <a:srgbClr val="000000"/>
                </a:solidFill>
              </a:rPr>
              <a:t>D)</a:t>
            </a:r>
            <a:r>
              <a:rPr lang="en-US" altLang="pt-BR" sz="4000" b="0" dirty="0" err="1">
                <a:solidFill>
                  <a:srgbClr val="FF0000"/>
                </a:solidFill>
              </a:rPr>
              <a:t>Errada</a:t>
            </a:r>
            <a:r>
              <a:rPr lang="en-US" altLang="pt-BR" sz="4000" b="0" dirty="0">
                <a:solidFill>
                  <a:srgbClr val="FF0000"/>
                </a:solidFill>
              </a:rPr>
              <a:t>,</a:t>
            </a:r>
            <a:r>
              <a:rPr lang="en-US" altLang="pt-BR" sz="4000" b="0" dirty="0">
                <a:solidFill>
                  <a:srgbClr val="000000"/>
                </a:solidFill>
              </a:rPr>
              <a:t> Como a </a:t>
            </a:r>
            <a:r>
              <a:rPr lang="en-US" altLang="pt-BR" sz="4000" b="0" dirty="0" err="1">
                <a:solidFill>
                  <a:srgbClr val="000000"/>
                </a:solidFill>
              </a:rPr>
              <a:t>força</a:t>
            </a:r>
            <a:r>
              <a:rPr lang="en-US" altLang="pt-BR" sz="4000" b="0" dirty="0">
                <a:solidFill>
                  <a:srgbClr val="000000"/>
                </a:solidFill>
              </a:rPr>
              <a:t> de Resistencia do </a:t>
            </a:r>
            <a:r>
              <a:rPr lang="en-US" altLang="pt-BR" sz="4000" b="0" dirty="0" err="1">
                <a:solidFill>
                  <a:srgbClr val="000000"/>
                </a:solidFill>
              </a:rPr>
              <a:t>ar</a:t>
            </a:r>
            <a:r>
              <a:rPr lang="en-US" altLang="pt-BR" sz="4000" b="0" dirty="0">
                <a:solidFill>
                  <a:srgbClr val="000000"/>
                </a:solidFill>
              </a:rPr>
              <a:t> é </a:t>
            </a:r>
            <a:r>
              <a:rPr lang="en-US" altLang="pt-BR" sz="4000" b="0" dirty="0" err="1">
                <a:solidFill>
                  <a:srgbClr val="000000"/>
                </a:solidFill>
              </a:rPr>
              <a:t>diretamente</a:t>
            </a:r>
            <a:r>
              <a:rPr lang="en-US" altLang="pt-BR" sz="4000" b="0" dirty="0">
                <a:solidFill>
                  <a:srgbClr val="000000"/>
                </a:solidFill>
              </a:rPr>
              <a:t> </a:t>
            </a:r>
            <a:r>
              <a:rPr lang="en-US" altLang="pt-BR" sz="4000" b="0" dirty="0" err="1">
                <a:solidFill>
                  <a:srgbClr val="000000"/>
                </a:solidFill>
              </a:rPr>
              <a:t>proporcional</a:t>
            </a:r>
            <a:r>
              <a:rPr lang="en-US" altLang="pt-BR" sz="4000" b="0" dirty="0">
                <a:solidFill>
                  <a:srgbClr val="000000"/>
                </a:solidFill>
              </a:rPr>
              <a:t> a </a:t>
            </a:r>
            <a:r>
              <a:rPr lang="en-US" altLang="pt-BR" sz="4000" b="0" dirty="0" err="1">
                <a:solidFill>
                  <a:srgbClr val="000000"/>
                </a:solidFill>
              </a:rPr>
              <a:t>velocidade</a:t>
            </a:r>
            <a:r>
              <a:rPr lang="en-US" altLang="pt-BR" sz="4000" b="0" dirty="0">
                <a:solidFill>
                  <a:srgbClr val="000000"/>
                </a:solidFill>
              </a:rPr>
              <a:t> e a </a:t>
            </a:r>
            <a:r>
              <a:rPr lang="en-US" altLang="pt-BR" sz="4000" b="0" dirty="0" err="1">
                <a:solidFill>
                  <a:srgbClr val="000000"/>
                </a:solidFill>
              </a:rPr>
              <a:t>força</a:t>
            </a:r>
            <a:r>
              <a:rPr lang="en-US" altLang="pt-BR" sz="4000" b="0" dirty="0">
                <a:solidFill>
                  <a:srgbClr val="000000"/>
                </a:solidFill>
              </a:rPr>
              <a:t> peso é a </a:t>
            </a:r>
            <a:r>
              <a:rPr lang="en-US" altLang="pt-BR" sz="4000" b="0" dirty="0" err="1">
                <a:solidFill>
                  <a:srgbClr val="000000"/>
                </a:solidFill>
              </a:rPr>
              <a:t>mesma</a:t>
            </a:r>
            <a:r>
              <a:rPr lang="en-US" altLang="pt-BR" sz="4000" b="0" dirty="0">
                <a:solidFill>
                  <a:srgbClr val="000000"/>
                </a:solidFill>
              </a:rPr>
              <a:t>, antes e </a:t>
            </a:r>
            <a:r>
              <a:rPr lang="en-US" altLang="pt-BR" sz="4000" b="0" dirty="0" err="1">
                <a:solidFill>
                  <a:srgbClr val="000000"/>
                </a:solidFill>
              </a:rPr>
              <a:t>depois</a:t>
            </a:r>
            <a:r>
              <a:rPr lang="en-US" altLang="pt-BR" sz="4000" b="0" dirty="0">
                <a:solidFill>
                  <a:srgbClr val="000000"/>
                </a:solidFill>
              </a:rPr>
              <a:t> da </a:t>
            </a:r>
            <a:r>
              <a:rPr lang="en-US" altLang="pt-BR" sz="4000" b="0" dirty="0" err="1">
                <a:solidFill>
                  <a:srgbClr val="000000"/>
                </a:solidFill>
              </a:rPr>
              <a:t>abertura</a:t>
            </a:r>
            <a:r>
              <a:rPr lang="en-US" altLang="pt-BR" sz="4000" b="0" dirty="0">
                <a:solidFill>
                  <a:srgbClr val="000000"/>
                </a:solidFill>
              </a:rPr>
              <a:t> do </a:t>
            </a:r>
            <a:r>
              <a:rPr lang="en-US" altLang="pt-BR" sz="4000" b="0" dirty="0" err="1">
                <a:solidFill>
                  <a:srgbClr val="000000"/>
                </a:solidFill>
              </a:rPr>
              <a:t>paraquetas</a:t>
            </a:r>
            <a:r>
              <a:rPr lang="en-US" altLang="pt-BR" sz="4000" b="0" dirty="0">
                <a:solidFill>
                  <a:srgbClr val="000000"/>
                </a:solidFill>
              </a:rPr>
              <a:t>, o </a:t>
            </a:r>
            <a:r>
              <a:rPr lang="en-US" altLang="pt-BR" sz="4000" b="0" dirty="0" err="1">
                <a:solidFill>
                  <a:srgbClr val="000000"/>
                </a:solidFill>
              </a:rPr>
              <a:t>grafico</a:t>
            </a:r>
            <a:r>
              <a:rPr lang="en-US" altLang="pt-BR" sz="4000" b="0" dirty="0">
                <a:solidFill>
                  <a:srgbClr val="000000"/>
                </a:solidFill>
              </a:rPr>
              <a:t> </a:t>
            </a:r>
            <a:r>
              <a:rPr lang="en-US" altLang="pt-BR" sz="4000" b="0" dirty="0" err="1">
                <a:solidFill>
                  <a:srgbClr val="000000"/>
                </a:solidFill>
              </a:rPr>
              <a:t>não</a:t>
            </a:r>
            <a:r>
              <a:rPr lang="en-US" altLang="pt-BR" sz="4000" b="0" dirty="0">
                <a:solidFill>
                  <a:srgbClr val="000000"/>
                </a:solidFill>
              </a:rPr>
              <a:t> </a:t>
            </a:r>
            <a:r>
              <a:rPr lang="en-US" altLang="pt-BR" sz="4000" b="0" dirty="0" err="1">
                <a:solidFill>
                  <a:srgbClr val="000000"/>
                </a:solidFill>
              </a:rPr>
              <a:t>esta</a:t>
            </a:r>
            <a:r>
              <a:rPr lang="en-US" altLang="pt-BR" sz="4000" b="0" dirty="0">
                <a:solidFill>
                  <a:srgbClr val="000000"/>
                </a:solidFill>
              </a:rPr>
              <a:t> </a:t>
            </a:r>
            <a:r>
              <a:rPr lang="en-US" altLang="pt-BR" sz="4000" b="0" dirty="0" err="1">
                <a:solidFill>
                  <a:srgbClr val="000000"/>
                </a:solidFill>
              </a:rPr>
              <a:t>coerente</a:t>
            </a:r>
            <a:r>
              <a:rPr lang="en-US" altLang="pt-BR" sz="4000" b="0" dirty="0">
                <a:solidFill>
                  <a:srgbClr val="000000"/>
                </a:solidFill>
              </a:rPr>
              <a:t> com o </a:t>
            </a:r>
            <a:r>
              <a:rPr lang="en-US" altLang="pt-BR" sz="4000" b="0" dirty="0" err="1">
                <a:solidFill>
                  <a:srgbClr val="000000"/>
                </a:solidFill>
              </a:rPr>
              <a:t>texto</a:t>
            </a:r>
            <a:r>
              <a:rPr lang="en-US" altLang="pt-BR" sz="4000" b="0" dirty="0">
                <a:solidFill>
                  <a:srgbClr val="000000"/>
                </a:solidFill>
              </a:rPr>
              <a:t> </a:t>
            </a:r>
            <a:r>
              <a:rPr lang="en-US" altLang="pt-BR" sz="4000" b="0" dirty="0" err="1">
                <a:solidFill>
                  <a:srgbClr val="000000"/>
                </a:solidFill>
              </a:rPr>
              <a:t>descrito</a:t>
            </a:r>
            <a:r>
              <a:rPr lang="en-US" altLang="pt-BR" sz="4000" b="0" dirty="0">
                <a:solidFill>
                  <a:srgbClr val="000000"/>
                </a:solidFill>
              </a:rPr>
              <a:t> </a:t>
            </a:r>
          </a:p>
          <a:p>
            <a:r>
              <a:rPr lang="en-US" altLang="pt-BR" sz="4000" b="1" dirty="0">
                <a:solidFill>
                  <a:srgbClr val="000000"/>
                </a:solidFill>
              </a:rPr>
              <a:t>E)</a:t>
            </a:r>
            <a:r>
              <a:rPr lang="en-US" altLang="pt-BR" sz="4000" b="0" dirty="0" err="1">
                <a:solidFill>
                  <a:srgbClr val="FF0000"/>
                </a:solidFill>
              </a:rPr>
              <a:t>Errada</a:t>
            </a:r>
            <a:r>
              <a:rPr lang="en-US" altLang="pt-BR" sz="4000" b="0" dirty="0">
                <a:solidFill>
                  <a:srgbClr val="FF0000"/>
                </a:solidFill>
              </a:rPr>
              <a:t>, </a:t>
            </a:r>
            <a:r>
              <a:rPr lang="en-US" altLang="pt-BR" sz="4000" dirty="0"/>
              <a:t>Como a </a:t>
            </a:r>
            <a:r>
              <a:rPr lang="en-US" altLang="pt-BR" sz="4000" dirty="0" err="1"/>
              <a:t>força</a:t>
            </a:r>
            <a:r>
              <a:rPr lang="en-US" altLang="pt-BR" sz="4000" dirty="0"/>
              <a:t> de Resistencia do </a:t>
            </a:r>
            <a:r>
              <a:rPr lang="en-US" altLang="pt-BR" sz="4000" dirty="0" err="1"/>
              <a:t>ar</a:t>
            </a:r>
            <a:r>
              <a:rPr lang="en-US" altLang="pt-BR" sz="4000" dirty="0"/>
              <a:t> é </a:t>
            </a:r>
            <a:r>
              <a:rPr lang="en-US" altLang="pt-BR" sz="4000" dirty="0" err="1"/>
              <a:t>diretamente</a:t>
            </a:r>
            <a:r>
              <a:rPr lang="en-US" altLang="pt-BR" sz="4000" dirty="0"/>
              <a:t> </a:t>
            </a:r>
            <a:r>
              <a:rPr lang="en-US" altLang="pt-BR" sz="4000" dirty="0" err="1"/>
              <a:t>proporcional</a:t>
            </a:r>
            <a:r>
              <a:rPr lang="en-US" altLang="pt-BR" sz="4000" dirty="0"/>
              <a:t> a </a:t>
            </a:r>
            <a:r>
              <a:rPr lang="en-US" altLang="pt-BR" sz="4000" dirty="0" err="1"/>
              <a:t>velociadae</a:t>
            </a:r>
            <a:r>
              <a:rPr lang="en-US" altLang="pt-BR" sz="4000" dirty="0"/>
              <a:t> e a </a:t>
            </a:r>
            <a:r>
              <a:rPr lang="en-US" altLang="pt-BR" sz="4000" dirty="0" err="1"/>
              <a:t>força</a:t>
            </a:r>
            <a:r>
              <a:rPr lang="en-US" altLang="pt-BR" sz="4000" dirty="0"/>
              <a:t> peso é a </a:t>
            </a:r>
            <a:r>
              <a:rPr lang="en-US" altLang="pt-BR" sz="4000" dirty="0" err="1"/>
              <a:t>mesma</a:t>
            </a:r>
            <a:r>
              <a:rPr lang="en-US" altLang="pt-BR" sz="4000" dirty="0"/>
              <a:t>, antes de </a:t>
            </a:r>
            <a:r>
              <a:rPr lang="en-US" altLang="pt-BR" sz="4000" dirty="0" err="1"/>
              <a:t>depois</a:t>
            </a:r>
            <a:r>
              <a:rPr lang="en-US" altLang="pt-BR" sz="4000" dirty="0"/>
              <a:t> da </a:t>
            </a:r>
            <a:r>
              <a:rPr lang="en-US" altLang="pt-BR" sz="4000" dirty="0" err="1"/>
              <a:t>abertura</a:t>
            </a:r>
            <a:r>
              <a:rPr lang="en-US" altLang="pt-BR" sz="4000" dirty="0"/>
              <a:t> do </a:t>
            </a:r>
            <a:r>
              <a:rPr lang="en-US" altLang="pt-BR" sz="4000" dirty="0" err="1"/>
              <a:t>paraquedas</a:t>
            </a:r>
            <a:r>
              <a:rPr lang="en-US" altLang="pt-BR" sz="4000" dirty="0"/>
              <a:t>, o </a:t>
            </a:r>
            <a:r>
              <a:rPr lang="en-US" altLang="pt-BR" sz="4000" dirty="0" err="1"/>
              <a:t>gráfico</a:t>
            </a:r>
            <a:r>
              <a:rPr lang="en-US" altLang="pt-BR" sz="4000" dirty="0"/>
              <a:t> </a:t>
            </a:r>
            <a:r>
              <a:rPr lang="en-US" altLang="pt-BR" sz="4000" dirty="0" err="1"/>
              <a:t>não</a:t>
            </a:r>
            <a:r>
              <a:rPr lang="en-US" altLang="pt-BR" sz="4000" dirty="0"/>
              <a:t> </a:t>
            </a:r>
            <a:r>
              <a:rPr lang="en-US" altLang="pt-BR" sz="4000" dirty="0" err="1"/>
              <a:t>está</a:t>
            </a:r>
            <a:r>
              <a:rPr lang="en-US" altLang="pt-BR" sz="4000" dirty="0"/>
              <a:t> </a:t>
            </a:r>
            <a:r>
              <a:rPr lang="en-US" altLang="pt-BR" sz="4000" dirty="0" err="1"/>
              <a:t>coerente</a:t>
            </a:r>
            <a:r>
              <a:rPr lang="en-US" altLang="pt-BR" sz="4000" dirty="0"/>
              <a:t> com o </a:t>
            </a:r>
            <a:r>
              <a:rPr lang="en-US" altLang="pt-BR" sz="4000" dirty="0" err="1"/>
              <a:t>texto</a:t>
            </a:r>
            <a:r>
              <a:rPr lang="en-US" altLang="pt-BR" sz="4000" dirty="0"/>
              <a:t> </a:t>
            </a:r>
            <a:r>
              <a:rPr lang="en-US" altLang="pt-BR" sz="4000" b="0" dirty="0">
                <a:solidFill>
                  <a:srgbClr val="FF0000"/>
                </a:solidFill>
              </a:rPr>
              <a:t>    </a:t>
            </a:r>
            <a:r>
              <a:rPr lang="en-US" altLang="pt-BR" sz="4000" b="1" dirty="0">
                <a:solidFill>
                  <a:schemeClr val="dk1"/>
                </a:solidFill>
              </a:rPr>
              <a:t> </a:t>
            </a:r>
            <a:r>
              <a:rPr lang="en-US" altLang="pt-BR" sz="4000" b="1" dirty="0">
                <a:solidFill>
                  <a:srgbClr val="FF0000"/>
                </a:solidFill>
              </a:rPr>
              <a:t> </a:t>
            </a:r>
            <a:r>
              <a:rPr lang="en-US" altLang="pt-BR" sz="400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sz="4000" b="1" dirty="0">
                <a:solidFill>
                  <a:srgbClr val="000000"/>
                </a:solidFill>
              </a:rPr>
              <a:t> </a:t>
            </a:r>
            <a:r>
              <a:rPr lang="en-US" altLang="pt-BR" sz="4000" b="1" dirty="0">
                <a:solidFill>
                  <a:srgbClr val="FF0000"/>
                </a:solidFill>
              </a:rPr>
              <a:t>    </a:t>
            </a:r>
            <a:endParaRPr lang="pt-BR" sz="4000" dirty="0"/>
          </a:p>
        </p:txBody>
      </p:sp>
      <p:sp>
        <p:nvSpPr>
          <p:cNvPr id="1048600" name="Retângulo 10"/>
          <p:cNvSpPr/>
          <p:nvPr/>
        </p:nvSpPr>
        <p:spPr>
          <a:xfrm>
            <a:off x="19176549" y="26908416"/>
            <a:ext cx="1223962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SzPct val="25000"/>
            </a:pPr>
            <a:r>
              <a:rPr lang="pt-BR" sz="4800" b="1" dirty="0">
                <a:solidFill>
                  <a:schemeClr val="dk1"/>
                </a:solidFill>
              </a:rPr>
              <a:t>Transformações:</a:t>
            </a:r>
          </a:p>
          <a:p>
            <a:pPr lvl="0">
              <a:buSzPct val="25000"/>
            </a:pPr>
            <a:r>
              <a:rPr lang="pt-BR" sz="4000" dirty="0">
                <a:solidFill>
                  <a:schemeClr val="dk1"/>
                </a:solidFill>
              </a:rPr>
              <a:t>Física- o movimentos, p equilíbrio e a descoberta das leis físicas </a:t>
            </a:r>
          </a:p>
        </p:txBody>
      </p:sp>
      <p:sp>
        <p:nvSpPr>
          <p:cNvPr id="1048601" name="Retângulo 11"/>
          <p:cNvSpPr/>
          <p:nvPr/>
        </p:nvSpPr>
        <p:spPr>
          <a:xfrm>
            <a:off x="18935951" y="28756825"/>
            <a:ext cx="13124767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SzPct val="25000"/>
            </a:pPr>
            <a:r>
              <a:rPr lang="pt-BR" sz="4800" b="1" dirty="0">
                <a:solidFill>
                  <a:schemeClr val="dk1"/>
                </a:solidFill>
              </a:rPr>
              <a:t>Registros / Dados:</a:t>
            </a:r>
            <a:r>
              <a:rPr lang="pt-BR" sz="4000" b="1" dirty="0">
                <a:solidFill>
                  <a:schemeClr val="dk1"/>
                </a:solidFill>
              </a:rPr>
              <a:t> </a:t>
            </a:r>
            <a:r>
              <a:rPr lang="pt-BR" sz="4000" b="1" dirty="0">
                <a:solidFill>
                  <a:srgbClr val="FF0000"/>
                </a:solidFill>
              </a:rPr>
              <a:t>Opções:</a:t>
            </a:r>
          </a:p>
          <a:p>
            <a:pPr lvl="0" algn="just">
              <a:buSzPct val="25000"/>
            </a:pPr>
            <a:endParaRPr lang="zh-CN" altLang="en-US" dirty="0"/>
          </a:p>
          <a:p>
            <a:pPr lvl="0" algn="just">
              <a:buSzPct val="25000"/>
            </a:pPr>
            <a:endParaRPr lang="zh-CN" altLang="en-US" dirty="0"/>
          </a:p>
        </p:txBody>
      </p:sp>
      <p:sp>
        <p:nvSpPr>
          <p:cNvPr id="1048602" name="Retângulo 12"/>
          <p:cNvSpPr/>
          <p:nvPr/>
        </p:nvSpPr>
        <p:spPr>
          <a:xfrm>
            <a:off x="23137903" y="5084408"/>
            <a:ext cx="6228080" cy="7645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-279400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Domínio Metodológico</a:t>
            </a:r>
          </a:p>
        </p:txBody>
      </p:sp>
      <p:sp>
        <p:nvSpPr>
          <p:cNvPr id="1048603" name="Retângulo 13"/>
          <p:cNvSpPr/>
          <p:nvPr/>
        </p:nvSpPr>
        <p:spPr>
          <a:xfrm>
            <a:off x="3608933" y="4953779"/>
            <a:ext cx="5491480" cy="7645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-279400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Domínio Conceitual</a:t>
            </a:r>
          </a:p>
        </p:txBody>
      </p:sp>
      <p:sp>
        <p:nvSpPr>
          <p:cNvPr id="1048604" name="Retângulo 14"/>
          <p:cNvSpPr/>
          <p:nvPr/>
        </p:nvSpPr>
        <p:spPr>
          <a:xfrm>
            <a:off x="0" y="5943599"/>
            <a:ext cx="11527972" cy="80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03200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  <a:latin typeface="+mn-lt"/>
                <a:ea typeface="Cambria"/>
                <a:cs typeface="Cambria"/>
                <a:sym typeface="Cambria"/>
              </a:rPr>
              <a:t>Teoria: </a:t>
            </a:r>
            <a:r>
              <a:rPr lang="pt-BR" sz="4800" dirty="0">
                <a:solidFill>
                  <a:schemeClr val="dk1"/>
                </a:solidFill>
                <a:latin typeface="+mn-lt"/>
                <a:ea typeface="Cambria"/>
                <a:cs typeface="Cambria"/>
                <a:sym typeface="Cambria"/>
              </a:rPr>
              <a:t>História contemporânea</a:t>
            </a:r>
            <a:endParaRPr lang="pt-BR" sz="4000" dirty="0">
              <a:latin typeface="+mn-lt"/>
            </a:endParaRPr>
          </a:p>
        </p:txBody>
      </p:sp>
      <p:sp>
        <p:nvSpPr>
          <p:cNvPr id="1048605" name="Retângulo 15"/>
          <p:cNvSpPr/>
          <p:nvPr/>
        </p:nvSpPr>
        <p:spPr>
          <a:xfrm>
            <a:off x="0" y="6727371"/>
            <a:ext cx="12083144" cy="80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800" b="1" dirty="0">
                <a:solidFill>
                  <a:schemeClr val="dk1"/>
                </a:solidFill>
              </a:rPr>
              <a:t>Princípios/necessidade didática:</a:t>
            </a:r>
            <a:endParaRPr lang="pt-BR" sz="4000" dirty="0">
              <a:solidFill>
                <a:srgbClr val="FF0000"/>
              </a:solidFill>
              <a:sym typeface="Wingdings" panose="05000000000000000000" pitchFamily="2" charset="2"/>
            </a:endParaRPr>
          </a:p>
        </p:txBody>
      </p:sp>
      <p:sp>
        <p:nvSpPr>
          <p:cNvPr id="1048606" name="Retângulo 16"/>
          <p:cNvSpPr/>
          <p:nvPr/>
        </p:nvSpPr>
        <p:spPr>
          <a:xfrm>
            <a:off x="12932229" y="6772829"/>
            <a:ext cx="7903028" cy="2606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SzPct val="25000"/>
            </a:pPr>
            <a:r>
              <a:rPr lang="pt-BR" sz="4800" b="1" dirty="0">
                <a:solidFill>
                  <a:schemeClr val="dk1"/>
                </a:solidFill>
              </a:rPr>
              <a:t>Questão básica </a:t>
            </a:r>
          </a:p>
          <a:p>
            <a:pPr algn="ctr"/>
            <a:r>
              <a:rPr lang="pt-BR" sz="4000" dirty="0">
                <a:solidFill>
                  <a:schemeClr val="dk1"/>
                </a:solidFill>
              </a:rPr>
              <a:t> A perspectiva política comum que promoveu a mobilização descrita foi o(a)</a:t>
            </a:r>
            <a:r>
              <a:rPr lang="en-US" altLang="pt-BR" sz="4000" dirty="0">
                <a:solidFill>
                  <a:schemeClr val="dk1"/>
                </a:solidFill>
              </a:rPr>
              <a:t>?</a:t>
            </a:r>
            <a:endParaRPr lang="pt-BR" sz="4000" dirty="0"/>
          </a:p>
        </p:txBody>
      </p:sp>
      <p:sp>
        <p:nvSpPr>
          <p:cNvPr id="1048607" name="Retângulo 17"/>
          <p:cNvSpPr/>
          <p:nvPr/>
        </p:nvSpPr>
        <p:spPr>
          <a:xfrm>
            <a:off x="0" y="12661512"/>
            <a:ext cx="1283380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177800" algn="just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</a:rPr>
              <a:t>Conceitos: </a:t>
            </a:r>
            <a:r>
              <a:rPr lang="pt-BR" sz="4800" b="1" dirty="0" err="1">
                <a:solidFill>
                  <a:schemeClr val="dk1"/>
                </a:solidFill>
              </a:rPr>
              <a:t>Fisica</a:t>
            </a:r>
            <a:r>
              <a:rPr lang="pt-BR" sz="4800" b="1" dirty="0">
                <a:solidFill>
                  <a:schemeClr val="dk1"/>
                </a:solidFill>
              </a:rPr>
              <a:t>- o movimento , o equilíbrio e a descoberta das leis físicas </a:t>
            </a:r>
            <a:endParaRPr lang="pt-BR" sz="4000" b="1" dirty="0">
              <a:solidFill>
                <a:srgbClr val="FF0000"/>
              </a:solidFill>
            </a:endParaRPr>
          </a:p>
        </p:txBody>
      </p:sp>
      <p:sp>
        <p:nvSpPr>
          <p:cNvPr id="1048608" name="Retângulo 19"/>
          <p:cNvSpPr/>
          <p:nvPr/>
        </p:nvSpPr>
        <p:spPr>
          <a:xfrm>
            <a:off x="0" y="31353904"/>
            <a:ext cx="1521777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pt-BR" sz="4000" b="1" dirty="0">
                <a:solidFill>
                  <a:schemeClr val="accent2"/>
                </a:solidFill>
                <a:latin typeface="+mj-lt"/>
              </a:rPr>
              <a:t>Competência</a:t>
            </a:r>
            <a:r>
              <a:rPr lang="pt-BR" sz="4000" dirty="0">
                <a:solidFill>
                  <a:schemeClr val="accent2"/>
                </a:solidFill>
                <a:latin typeface="+mj-lt"/>
              </a:rPr>
              <a:t> </a:t>
            </a:r>
            <a:r>
              <a:rPr lang="pt-BR" sz="4000" b="1" dirty="0">
                <a:solidFill>
                  <a:srgbClr val="FF0000"/>
                </a:solidFill>
                <a:latin typeface="+mj-lt"/>
              </a:rPr>
              <a:t>de ÁREA </a:t>
            </a:r>
            <a:r>
              <a:rPr lang="en-US" sz="4000" b="1" dirty="0">
                <a:solidFill>
                  <a:srgbClr val="FF0000"/>
                </a:solidFill>
                <a:latin typeface="+mj-lt"/>
              </a:rPr>
              <a:t>5</a:t>
            </a:r>
            <a:r>
              <a:rPr lang="en-US" altLang="pt-BR" sz="40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pt-BR" sz="4000" dirty="0">
                <a:solidFill>
                  <a:srgbClr val="333333"/>
                </a:solidFill>
                <a:latin typeface="+mj-lt"/>
              </a:rPr>
              <a:t>– Entender métodos e procedimentos próprios das ciências naturais e aplica-los em diferentes contextos.</a:t>
            </a:r>
          </a:p>
          <a:p>
            <a:pPr algn="just" fontAlgn="base"/>
            <a:r>
              <a:rPr lang="pt-BR" sz="4000" b="1" dirty="0">
                <a:solidFill>
                  <a:schemeClr val="accent2"/>
                </a:solidFill>
                <a:latin typeface="+mj-lt"/>
              </a:rPr>
              <a:t>Habilidade</a:t>
            </a:r>
            <a:r>
              <a:rPr lang="pt-BR" sz="4000" dirty="0">
                <a:solidFill>
                  <a:srgbClr val="333333"/>
                </a:solidFill>
                <a:latin typeface="+mj-lt"/>
              </a:rPr>
              <a:t> </a:t>
            </a:r>
            <a:r>
              <a:rPr lang="en-US" altLang="pt-BR" sz="4000" b="1" dirty="0">
                <a:solidFill>
                  <a:srgbClr val="FF0000"/>
                </a:solidFill>
                <a:latin typeface="+mj-lt"/>
              </a:rPr>
              <a:t>13 </a:t>
            </a:r>
            <a:r>
              <a:rPr lang="pt-BR" sz="4000" dirty="0">
                <a:solidFill>
                  <a:srgbClr val="333333"/>
                </a:solidFill>
                <a:latin typeface="+mj-lt"/>
              </a:rPr>
              <a:t>–Relacionar informações apresentadas em diferentes formas de linguagem e representação usadas nas ciências físicas, químicas ou biológicas, como texto discursivo, gráfico, tabelas, relações matemática ou linguagem simbólica  </a:t>
            </a:r>
          </a:p>
        </p:txBody>
      </p:sp>
      <p:sp>
        <p:nvSpPr>
          <p:cNvPr id="1048609" name="Retângulo 20"/>
          <p:cNvSpPr/>
          <p:nvPr/>
        </p:nvSpPr>
        <p:spPr>
          <a:xfrm>
            <a:off x="460602" y="36073616"/>
            <a:ext cx="3193868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SzPct val="25000"/>
            </a:pPr>
            <a:r>
              <a:rPr lang="pt-BR" sz="4000" b="1" dirty="0"/>
              <a:t>         </a:t>
            </a:r>
            <a:r>
              <a:rPr lang="pt-BR" sz="4800" b="1" dirty="0"/>
              <a:t>Evento</a:t>
            </a:r>
            <a:r>
              <a:rPr lang="pt-BR" sz="4800" dirty="0"/>
              <a:t> </a:t>
            </a:r>
            <a:endParaRPr lang="zh-CN" altLang="en-US" dirty="0"/>
          </a:p>
          <a:p>
            <a:pPr algn="ctr">
              <a:buSzPct val="25000"/>
            </a:pPr>
            <a:r>
              <a:rPr lang="pt-BR" sz="4000" b="1" dirty="0">
                <a:solidFill>
                  <a:srgbClr val="FF0000"/>
                </a:solidFill>
              </a:rPr>
              <a:t>ENEM: </a:t>
            </a:r>
            <a:r>
              <a:rPr lang="pt-BR" sz="4000" dirty="0">
                <a:solidFill>
                  <a:schemeClr val="dk1"/>
                </a:solidFill>
              </a:rPr>
              <a:t>20</a:t>
            </a:r>
            <a:r>
              <a:rPr lang="en-US" altLang="pt-BR" sz="4000" dirty="0">
                <a:solidFill>
                  <a:schemeClr val="dk1"/>
                </a:solidFill>
              </a:rPr>
              <a:t>13</a:t>
            </a:r>
            <a:r>
              <a:rPr lang="pt-BR" sz="4000" dirty="0">
                <a:solidFill>
                  <a:schemeClr val="dk1"/>
                </a:solidFill>
              </a:rPr>
              <a:t>| </a:t>
            </a:r>
            <a:r>
              <a:rPr lang="pt-BR" sz="4000" b="1" dirty="0">
                <a:solidFill>
                  <a:srgbClr val="FF0000"/>
                </a:solidFill>
              </a:rPr>
              <a:t>Questão:</a:t>
            </a:r>
            <a:r>
              <a:rPr lang="en-US" altLang="pt-BR" sz="4000" b="1" dirty="0">
                <a:solidFill>
                  <a:srgbClr val="FF0000"/>
                </a:solidFill>
              </a:rPr>
              <a:t> 77</a:t>
            </a:r>
            <a:r>
              <a:rPr lang="pt-BR" sz="4000" dirty="0">
                <a:solidFill>
                  <a:srgbClr val="FF0000"/>
                </a:solidFill>
              </a:rPr>
              <a:t> </a:t>
            </a:r>
            <a:r>
              <a:rPr lang="pt-BR" sz="4000" dirty="0">
                <a:solidFill>
                  <a:schemeClr val="dk1"/>
                </a:solidFill>
              </a:rPr>
              <a:t> caderno branco</a:t>
            </a:r>
          </a:p>
        </p:txBody>
      </p:sp>
      <p:sp>
        <p:nvSpPr>
          <p:cNvPr id="1048610" name="Retângulo 21"/>
          <p:cNvSpPr/>
          <p:nvPr/>
        </p:nvSpPr>
        <p:spPr>
          <a:xfrm>
            <a:off x="22679493" y="20985536"/>
            <a:ext cx="13372985" cy="6883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endParaRPr lang="pt-BR" sz="4000" dirty="0"/>
          </a:p>
        </p:txBody>
      </p:sp>
      <p:sp>
        <p:nvSpPr>
          <p:cNvPr id="1048611" name="Retângulo 22"/>
          <p:cNvSpPr/>
          <p:nvPr/>
        </p:nvSpPr>
        <p:spPr>
          <a:xfrm>
            <a:off x="19797486" y="18139211"/>
            <a:ext cx="12209916" cy="764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pt-BR" sz="4000" dirty="0">
                <a:solidFill>
                  <a:schemeClr val="dk1"/>
                </a:solidFill>
              </a:rPr>
              <a:t> </a:t>
            </a:r>
            <a:endParaRPr lang="pt-BR" sz="4000" dirty="0"/>
          </a:p>
        </p:txBody>
      </p:sp>
      <p:sp>
        <p:nvSpPr>
          <p:cNvPr id="1048612" name="Retângulo 25"/>
          <p:cNvSpPr/>
          <p:nvPr/>
        </p:nvSpPr>
        <p:spPr>
          <a:xfrm>
            <a:off x="19337056" y="22686607"/>
            <a:ext cx="12013803" cy="12852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endParaRPr lang="pt-BR" dirty="0">
              <a:solidFill>
                <a:srgbClr val="333333"/>
              </a:solidFill>
              <a:latin typeface="Open Sans"/>
            </a:endParaRPr>
          </a:p>
        </p:txBody>
      </p:sp>
      <p:sp>
        <p:nvSpPr>
          <p:cNvPr id="1048613" name="Retângulo 28"/>
          <p:cNvSpPr/>
          <p:nvPr/>
        </p:nvSpPr>
        <p:spPr>
          <a:xfrm>
            <a:off x="19042518" y="24123523"/>
            <a:ext cx="12308340" cy="18821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4000" dirty="0"/>
          </a:p>
        </p:txBody>
      </p:sp>
      <p:sp>
        <p:nvSpPr>
          <p:cNvPr id="1048614" name="Retângulo 29"/>
          <p:cNvSpPr/>
          <p:nvPr/>
        </p:nvSpPr>
        <p:spPr>
          <a:xfrm>
            <a:off x="18716400" y="29596996"/>
            <a:ext cx="1368288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dirty="0">
                <a:solidFill>
                  <a:schemeClr val="dk1"/>
                </a:solidFill>
              </a:rPr>
              <a:t>a)</a:t>
            </a:r>
          </a:p>
          <a:p>
            <a:endParaRPr lang="pt-BR" sz="4000" dirty="0">
              <a:solidFill>
                <a:schemeClr val="dk1"/>
              </a:solidFill>
            </a:endParaRPr>
          </a:p>
          <a:p>
            <a:endParaRPr lang="pt-BR" sz="4000" dirty="0">
              <a:solidFill>
                <a:schemeClr val="dk1"/>
              </a:solidFill>
            </a:endParaRPr>
          </a:p>
          <a:p>
            <a:endParaRPr lang="pt-BR" sz="4000" dirty="0">
              <a:solidFill>
                <a:schemeClr val="dk1"/>
              </a:solidFill>
            </a:endParaRPr>
          </a:p>
          <a:p>
            <a:endParaRPr lang="pt-BR" sz="4000" dirty="0">
              <a:solidFill>
                <a:schemeClr val="dk1"/>
              </a:solidFill>
            </a:endParaRPr>
          </a:p>
          <a:p>
            <a:r>
              <a:rPr lang="pt-BR" sz="4000" dirty="0">
                <a:solidFill>
                  <a:schemeClr val="dk1"/>
                </a:solidFill>
              </a:rPr>
              <a:t>b)</a:t>
            </a:r>
          </a:p>
        </p:txBody>
      </p:sp>
      <p:sp>
        <p:nvSpPr>
          <p:cNvPr id="1048615" name="Retângulo 31"/>
          <p:cNvSpPr/>
          <p:nvPr/>
        </p:nvSpPr>
        <p:spPr>
          <a:xfrm>
            <a:off x="17733284" y="32800573"/>
            <a:ext cx="13682888" cy="1285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SzPct val="25000"/>
            </a:pPr>
            <a:endParaRPr lang="pt-BR" sz="4000" dirty="0">
              <a:solidFill>
                <a:schemeClr val="dk1"/>
              </a:solidFill>
            </a:endParaRPr>
          </a:p>
        </p:txBody>
      </p:sp>
      <p:sp>
        <p:nvSpPr>
          <p:cNvPr id="1048616" name="Retângulo 33"/>
          <p:cNvSpPr/>
          <p:nvPr/>
        </p:nvSpPr>
        <p:spPr>
          <a:xfrm>
            <a:off x="17600582" y="34149265"/>
            <a:ext cx="14076847" cy="12852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4000" dirty="0">
              <a:solidFill>
                <a:schemeClr val="dk1"/>
              </a:solidFill>
            </a:endParaRPr>
          </a:p>
        </p:txBody>
      </p:sp>
      <p:sp>
        <p:nvSpPr>
          <p:cNvPr id="1048617" name="Retângulo 34"/>
          <p:cNvSpPr/>
          <p:nvPr/>
        </p:nvSpPr>
        <p:spPr>
          <a:xfrm>
            <a:off x="653609" y="37837482"/>
            <a:ext cx="3174274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400" dirty="0">
                <a:latin typeface="+mn-lt"/>
              </a:rPr>
              <a:t>Em um dia sem vento, ao saltar de um avião, um paraquedista cai verticalmente até atingir a velocidade limite. No instante em que o paraquedas é aberto (instante T</a:t>
            </a:r>
            <a:r>
              <a:rPr lang="pt-BR" sz="4400" baseline="-25000" dirty="0">
                <a:latin typeface="+mn-lt"/>
              </a:rPr>
              <a:t>A</a:t>
            </a:r>
            <a:r>
              <a:rPr lang="pt-BR" sz="4400" dirty="0">
                <a:latin typeface="+mn-lt"/>
              </a:rPr>
              <a:t>), ocorre a diminuição de sua velocidade de queda. Algum tempo após a abertura do paraquedas, ele passa a ter velocidade de queda constante, que possibilita sua aterrissagem em segurança.</a:t>
            </a:r>
            <a:endParaRPr lang="pt-BR" sz="4400" cap="all" dirty="0">
              <a:latin typeface="+mn-lt"/>
            </a:endParaRPr>
          </a:p>
          <a:p>
            <a:r>
              <a:rPr lang="pt-BR" sz="4400" dirty="0">
                <a:latin typeface="+mn-lt"/>
              </a:rPr>
              <a:t>Que gráfico representa a força resultante sobre o paraquedista, durante o seu movimento de queda?</a:t>
            </a:r>
          </a:p>
          <a:p>
            <a:pPr algn="just">
              <a:buSzPct val="25000"/>
            </a:pPr>
            <a:endParaRPr lang="pt-BR" sz="4000" dirty="0">
              <a:solidFill>
                <a:schemeClr val="dk1"/>
              </a:solidFill>
            </a:endParaRPr>
          </a:p>
        </p:txBody>
      </p:sp>
      <p:sp>
        <p:nvSpPr>
          <p:cNvPr id="1048618" name="Retângulo 36"/>
          <p:cNvSpPr/>
          <p:nvPr/>
        </p:nvSpPr>
        <p:spPr>
          <a:xfrm>
            <a:off x="0" y="8075849"/>
            <a:ext cx="11430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b="0" dirty="0">
                <a:solidFill>
                  <a:schemeClr val="dk1"/>
                </a:solidFill>
              </a:rPr>
              <a:t>Aprofundar os conhecimentos de cinética especialmente sobre as forcas que podem atuar sobre um corpo .</a:t>
            </a:r>
            <a:endParaRPr lang="pt-BR" sz="3600" b="1" dirty="0">
              <a:solidFill>
                <a:schemeClr val="dk1"/>
              </a:solidFill>
            </a:endParaRPr>
          </a:p>
        </p:txBody>
      </p:sp>
      <p:sp>
        <p:nvSpPr>
          <p:cNvPr id="1048619" name="Retângulo 37"/>
          <p:cNvSpPr/>
          <p:nvPr/>
        </p:nvSpPr>
        <p:spPr>
          <a:xfrm>
            <a:off x="0" y="9440963"/>
            <a:ext cx="12213772" cy="6883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BR" sz="4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048620" name="Retângulo 7"/>
          <p:cNvSpPr/>
          <p:nvPr/>
        </p:nvSpPr>
        <p:spPr>
          <a:xfrm>
            <a:off x="0" y="16624354"/>
            <a:ext cx="13095061" cy="18821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177800" algn="just">
              <a:buClr>
                <a:srgbClr val="000000"/>
              </a:buClr>
              <a:buSzPct val="100000"/>
            </a:pPr>
            <a:r>
              <a:rPr lang="pt-BR" sz="4000" b="1" dirty="0">
                <a:solidFill>
                  <a:schemeClr val="accent6"/>
                </a:solidFill>
              </a:rPr>
              <a:t>Sentença Descritora: </a:t>
            </a:r>
          </a:p>
          <a:p>
            <a:pPr lvl="0" indent="-177800" algn="just">
              <a:buClr>
                <a:srgbClr val="000000"/>
              </a:buClr>
              <a:buSzPct val="100000"/>
            </a:pPr>
            <a:r>
              <a:rPr lang="pt-BR" sz="4000" dirty="0"/>
              <a:t>Identificar registros de praticas de grupos sociais no tempo e no espaço.</a:t>
            </a:r>
            <a:endParaRPr lang="pt-BR" sz="4000" dirty="0">
              <a:solidFill>
                <a:srgbClr val="FF0000"/>
              </a:solidFill>
            </a:endParaRPr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id="{881005F9-8986-41AD-AC98-8A6B1D4617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24886" y="29348524"/>
            <a:ext cx="3371850" cy="701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id="{AA48A427-04A8-49E3-BB81-821EB8E155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68894" y="29312391"/>
            <a:ext cx="3467100" cy="702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>
            <a:extLst>
              <a:ext uri="{FF2B5EF4-FFF2-40B4-BE49-F238E27FC236}">
                <a16:creationId xmlns:a16="http://schemas.microsoft.com/office/drawing/2014/main" id="{6CF564BD-ADE5-4963-A88F-CE450DA205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68979" y="29599419"/>
            <a:ext cx="3409950" cy="3738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Estrutura padrão">
  <a:themeElements>
    <a:clrScheme name="">
      <a:dk1>
        <a:srgbClr val="000000"/>
      </a:dk1>
      <a:lt1>
        <a:srgbClr val="339966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ADCAB8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664</Words>
  <Application>Microsoft Office PowerPoint</Application>
  <PresentationFormat>Personalizar</PresentationFormat>
  <Paragraphs>59</Paragraphs>
  <Slides>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Estrutura padrão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Lucas</dc:creator>
  <cp:lastModifiedBy>Usuário desconhecido</cp:lastModifiedBy>
  <cp:revision>6</cp:revision>
  <dcterms:created xsi:type="dcterms:W3CDTF">2019-07-03T08:48:03Z</dcterms:created>
  <dcterms:modified xsi:type="dcterms:W3CDTF">2019-08-07T22:05:59Z</dcterms:modified>
</cp:coreProperties>
</file>