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20" y="-180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Laiane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Augusto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200208"/>
            <a:ext cx="140425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</a:rPr>
              <a:t>Competências socioemocionais</a:t>
            </a:r>
            <a:r>
              <a:rPr lang="pt-BR" sz="44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pt-BR" sz="4400" b="1" dirty="0" smtClean="0">
                <a:solidFill>
                  <a:schemeClr val="accent2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 smtClean="0"/>
              <a:t>Aprender </a:t>
            </a:r>
            <a:r>
              <a:rPr lang="pt-BR" sz="4400" dirty="0"/>
              <a:t>a </a:t>
            </a:r>
            <a:r>
              <a:rPr lang="pt-BR" sz="4400" dirty="0" smtClean="0"/>
              <a:t>aprender.</a:t>
            </a:r>
          </a:p>
          <a:p>
            <a:r>
              <a:rPr lang="pt-BR" sz="4400" dirty="0" smtClean="0"/>
              <a:t>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</a:t>
            </a:r>
            <a:r>
              <a:rPr lang="pt-BR" sz="4400" dirty="0" smtClean="0">
                <a:solidFill>
                  <a:schemeClr val="tx1"/>
                </a:solidFill>
              </a:rPr>
              <a:t>Projeto.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5253459"/>
            <a:ext cx="8097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8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0619720"/>
            <a:ext cx="1417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  <a:endParaRPr lang="pt-BR" sz="4400" b="1" dirty="0" smtClean="0">
              <a:solidFill>
                <a:schemeClr val="accent2"/>
              </a:solidFill>
            </a:endParaRPr>
          </a:p>
          <a:p>
            <a:pPr algn="just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668604" y="7301877"/>
            <a:ext cx="100906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</a:t>
            </a:r>
            <a:r>
              <a:rPr lang="pt-BR" sz="4400" b="1" dirty="0">
                <a:solidFill>
                  <a:schemeClr val="dk1"/>
                </a:solidFill>
              </a:rPr>
              <a:t> </a:t>
            </a:r>
            <a:r>
              <a:rPr lang="pt-BR" sz="44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985480" y="13000687"/>
            <a:ext cx="1141380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 smtClean="0">
                <a:solidFill>
                  <a:schemeClr val="dk1"/>
                </a:solidFill>
              </a:rPr>
              <a:t>Asserções de conhecimento:</a:t>
            </a:r>
          </a:p>
          <a:p>
            <a:r>
              <a:rPr lang="pt-BR" sz="4400" dirty="0" smtClean="0"/>
              <a:t>A </a:t>
            </a:r>
            <a:r>
              <a:rPr lang="pt-BR" sz="4400" b="1" dirty="0" smtClean="0">
                <a:solidFill>
                  <a:srgbClr val="FF0000"/>
                </a:solidFill>
              </a:rPr>
              <a:t>letra A </a:t>
            </a:r>
            <a:r>
              <a:rPr lang="pt-BR" sz="4400" dirty="0" smtClean="0">
                <a:solidFill>
                  <a:schemeClr val="tx1"/>
                </a:solidFill>
              </a:rPr>
              <a:t>está certa, pois é necessário que o fluido arrefecedor absorva a maior quantidade de calor possível do motor, resfriando-o, sem variar muito sua temperatura, para não haver risco de ebulição, para isso, é necessário que ele possua alto calor específico</a:t>
            </a:r>
            <a:r>
              <a:rPr lang="pt-BR" sz="4400" dirty="0" smtClean="0"/>
              <a:t>.</a:t>
            </a:r>
            <a:endParaRPr lang="pt-BR" sz="4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</a:t>
            </a:r>
            <a:r>
              <a:rPr lang="pt-BR" sz="4400" dirty="0" smtClean="0">
                <a:solidFill>
                  <a:schemeClr val="dk1"/>
                </a:solidFill>
                <a:cs typeface="Arial" panose="020B0604020202020204" pitchFamily="34" charset="0"/>
                <a:sym typeface="Cambria"/>
              </a:rPr>
              <a:t> das propriedades térmicas de um fluido arrefecedor.</a:t>
            </a:r>
            <a:endParaRPr lang="pt-BR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888200" y="20613114"/>
            <a:ext cx="1196244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4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 smtClean="0">
                <a:solidFill>
                  <a:schemeClr val="dk1"/>
                </a:solidFill>
              </a:rPr>
              <a:t>a) </a:t>
            </a:r>
            <a:r>
              <a:rPr lang="pt-BR" sz="4200" b="1" dirty="0" smtClean="0">
                <a:solidFill>
                  <a:srgbClr val="FF0000"/>
                </a:solidFill>
              </a:rPr>
              <a:t>Correta</a:t>
            </a:r>
            <a:endParaRPr lang="pt-BR" sz="4200" b="1" dirty="0"/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b) </a:t>
            </a:r>
            <a:r>
              <a:rPr lang="pt-BR" sz="4200" b="1" dirty="0">
                <a:solidFill>
                  <a:srgbClr val="FF0000"/>
                </a:solidFill>
              </a:rPr>
              <a:t>Errada</a:t>
            </a:r>
            <a:r>
              <a:rPr lang="pt-BR" sz="4200" dirty="0"/>
              <a:t> </a:t>
            </a:r>
            <a:r>
              <a:rPr lang="pt-BR" sz="4000" dirty="0" smtClean="0"/>
              <a:t>Se o líquido arrefecedor possuir alto calor latente de fusão, quando ele entrar em ebulição ficará muito tempo em ebulição, o que não pode correr.</a:t>
            </a:r>
            <a:endParaRPr lang="pt-BR" sz="4200" b="1" dirty="0">
              <a:solidFill>
                <a:schemeClr val="dk1"/>
              </a:solidFill>
            </a:endParaRP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c)</a:t>
            </a:r>
            <a:r>
              <a:rPr lang="pt-BR" sz="4200" dirty="0"/>
              <a:t> </a:t>
            </a:r>
            <a:r>
              <a:rPr lang="pt-BR" sz="4200" b="1" dirty="0" smtClean="0">
                <a:solidFill>
                  <a:srgbClr val="FF0000"/>
                </a:solidFill>
              </a:rPr>
              <a:t>Errada,  </a:t>
            </a:r>
            <a:r>
              <a:rPr lang="pt-BR" sz="4400" dirty="0" smtClean="0"/>
              <a:t>Ele deve possuir alta condutividade térmica para passar o calor para o radiador.</a:t>
            </a:r>
            <a:endParaRPr lang="pt-BR" sz="42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d)</a:t>
            </a:r>
            <a:r>
              <a:rPr lang="pt-BR" sz="4200" dirty="0"/>
              <a:t> </a:t>
            </a:r>
            <a:r>
              <a:rPr lang="pt-BR" sz="4200" b="1" dirty="0">
                <a:solidFill>
                  <a:srgbClr val="FF0000"/>
                </a:solidFill>
              </a:rPr>
              <a:t>Errada</a:t>
            </a:r>
            <a:r>
              <a:rPr lang="pt-BR" sz="4200" dirty="0"/>
              <a:t>, </a:t>
            </a:r>
            <a:r>
              <a:rPr lang="pt-BR" sz="4400" dirty="0" smtClean="0"/>
              <a:t>O líquido arrefecedor não pode entrar em ebulição, pois pode danificar o motor.</a:t>
            </a:r>
            <a:endParaRPr lang="pt-BR" sz="42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200" dirty="0">
                <a:solidFill>
                  <a:schemeClr val="dk1"/>
                </a:solidFill>
              </a:rPr>
              <a:t>e) </a:t>
            </a:r>
            <a:r>
              <a:rPr lang="pt-BR" sz="4200" b="1" dirty="0" smtClean="0">
                <a:solidFill>
                  <a:srgbClr val="FF0000"/>
                </a:solidFill>
              </a:rPr>
              <a:t> Errada, </a:t>
            </a:r>
            <a:r>
              <a:rPr lang="pt-BR" sz="4400" dirty="0" smtClean="0"/>
              <a:t>O líquido arrefecedor deve ter alto calor específico para não entrar em ebulição.</a:t>
            </a:r>
            <a:endParaRPr lang="pt-BR" sz="42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562320" y="29361728"/>
            <a:ext cx="13196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400" b="1" dirty="0">
                <a:solidFill>
                  <a:schemeClr val="dk1"/>
                </a:solidFill>
              </a:rPr>
              <a:t>Transformações</a:t>
            </a:r>
            <a:r>
              <a:rPr lang="pt-BR" sz="4400" b="1" dirty="0" smtClean="0">
                <a:solidFill>
                  <a:schemeClr val="dk1"/>
                </a:solidFill>
              </a:rPr>
              <a:t>:</a:t>
            </a:r>
            <a:endParaRPr lang="pt-BR" sz="4400" dirty="0" smtClean="0">
              <a:solidFill>
                <a:schemeClr val="dk1"/>
              </a:solidFill>
            </a:endParaRPr>
          </a:p>
          <a:p>
            <a:pPr lvl="0">
              <a:buSzPct val="25000"/>
            </a:pPr>
            <a:r>
              <a:rPr lang="pt-BR" sz="4400" dirty="0" smtClean="0">
                <a:solidFill>
                  <a:schemeClr val="dk1"/>
                </a:solidFill>
              </a:rPr>
              <a:t>Velocidade angular, escalar e circular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650631" y="30808672"/>
            <a:ext cx="125761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dirty="0" smtClean="0"/>
              <a:t>A) Alto calor específico. </a:t>
            </a:r>
            <a:br>
              <a:rPr lang="pt-BR" sz="4000" dirty="0" smtClean="0"/>
            </a:br>
            <a:r>
              <a:rPr lang="pt-BR" sz="4000" dirty="0" smtClean="0"/>
              <a:t>B) Alto calor latente de fusão.</a:t>
            </a:r>
            <a:br>
              <a:rPr lang="pt-BR" sz="4000" dirty="0" smtClean="0"/>
            </a:br>
            <a:r>
              <a:rPr lang="pt-BR" sz="4000" dirty="0" smtClean="0"/>
              <a:t>C) Baixa condutividade térmica.</a:t>
            </a:r>
            <a:br>
              <a:rPr lang="pt-BR" sz="4000" dirty="0" smtClean="0"/>
            </a:br>
            <a:r>
              <a:rPr lang="pt-BR" sz="4000" dirty="0" smtClean="0"/>
              <a:t>D) Baixa temperatura de ebulição.</a:t>
            </a:r>
            <a:br>
              <a:rPr lang="pt-BR" sz="4000" dirty="0" smtClean="0"/>
            </a:br>
            <a:r>
              <a:rPr lang="pt-BR" sz="4000" dirty="0" smtClean="0"/>
              <a:t>E) Alto coeficiente de dilatação térmica.</a:t>
            </a:r>
            <a:br>
              <a:rPr lang="pt-BR" sz="4000" dirty="0" smtClean="0"/>
            </a:br>
            <a:endParaRPr lang="pt-BR" sz="4000" dirty="0" smtClean="0"/>
          </a:p>
          <a:p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4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 – O calor e os fenômenos térmicos.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8549640"/>
            <a:ext cx="120831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800" dirty="0" smtClean="0">
                <a:solidFill>
                  <a:schemeClr val="dk1"/>
                </a:solidFill>
              </a:rPr>
              <a:t>Entendimento acerca de que </a:t>
            </a:r>
            <a:r>
              <a:rPr lang="pt-BR" sz="4800" dirty="0" smtClean="0"/>
              <a:t>o líquido arrefecedor deve retirar o máximo possivel de calor do motor e não entrar em ebulição para evitar de estourar dentro do motor.Para isso ele deve ter alto calor específico.</a:t>
            </a:r>
          </a:p>
          <a:p>
            <a:endParaRPr lang="pt-BR" sz="4000" dirty="0"/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básica:</a:t>
            </a:r>
          </a:p>
          <a:p>
            <a:pPr algn="ctr">
              <a:buSzPct val="25000"/>
            </a:pPr>
            <a:r>
              <a:rPr lang="pt-BR" sz="4800" dirty="0" smtClean="0"/>
              <a:t>Qual propriedade o fluido arrefecedor deve possuir para cumprir seu objetivo com maior eficiência? </a:t>
            </a:r>
            <a:endParaRPr lang="pt-BR" sz="4800" dirty="0" smtClean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4165513"/>
            <a:ext cx="13486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Compreender acerca do calor e também sobre os fenômenos térmicos.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6520648"/>
            <a:ext cx="152177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4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ÁREA 6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Apropriar-se de conhecimentos da física para, em situações problema, interpretar, avaliar ou planejar intervenções cientifico tecnológicas. 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  <a:p>
            <a:pPr fontAlgn="base"/>
            <a:endParaRPr lang="pt-BR" sz="4400" b="1" dirty="0" smtClean="0">
              <a:solidFill>
                <a:schemeClr val="accent2"/>
              </a:solidFill>
              <a:latin typeface="+mj-lt"/>
            </a:endParaRPr>
          </a:p>
          <a:p>
            <a:pPr fontAlgn="base"/>
            <a:r>
              <a:rPr lang="pt-BR" sz="44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H21</a:t>
            </a:r>
            <a:r>
              <a:rPr lang="pt-BR" sz="44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400" dirty="0" smtClean="0">
                <a:solidFill>
                  <a:srgbClr val="333333"/>
                </a:solidFill>
                <a:latin typeface="+mj-lt"/>
              </a:rPr>
              <a:t>– Utilizar leis da físicas ou químicas para interpretar processos naturais ou tecnológicos inseridos no contexto da termodinâmica e eletromagnetismo.</a:t>
            </a:r>
            <a:endParaRPr lang="pt-BR" sz="4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2013|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55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/>
            <a:r>
              <a:rPr lang="pt-BR" sz="4400" dirty="0" smtClean="0"/>
              <a:t>As altas temperaturas de combustão e o atrito entre suas peças móveis são alguns dos fatores que provocam o aquecimento dos motores à combustão interna. Para evitar o superaquecimento e consequentes danos a esses motores, foram desenvolvidos os atuais sistemas de refrigeração, em que o fluido arrefecedor com propriedades especiais circula pelo interior do motor, absorvendo o calor que, ao passar pelo radiador, é transferido para a atmosfera. 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569</Words>
  <Application>Microsoft Office PowerPoint</Application>
  <PresentationFormat>Personalizar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98</cp:revision>
  <dcterms:modified xsi:type="dcterms:W3CDTF">2019-07-29T11:22:16Z</dcterms:modified>
</cp:coreProperties>
</file>