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420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>
                <a:solidFill>
                  <a:srgbClr val="FF0000"/>
                </a:solidFill>
              </a:rPr>
              <a:t>Suporte:</a:t>
            </a:r>
            <a:r>
              <a:rPr lang="pt-BR" sz="1200" dirty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>
                <a:solidFill>
                  <a:srgbClr val="FF0000"/>
                </a:solidFill>
              </a:rPr>
              <a:t> </a:t>
            </a:r>
            <a:r>
              <a:rPr lang="pt-BR" sz="1200" dirty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Piúma/ES, </a:t>
            </a:r>
            <a:r>
              <a:rPr lang="pt-BR" sz="4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de 2019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0287" y="3352291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b="1" dirty="0" err="1">
                <a:solidFill>
                  <a:schemeClr val="dk1"/>
                </a:solidFill>
                <a:latin typeface="+mj-lt"/>
              </a:rPr>
              <a:t>hilary</a:t>
            </a:r>
            <a:r>
              <a:rPr lang="pt-BR" sz="4000" b="1">
                <a:solidFill>
                  <a:schemeClr val="dk1"/>
                </a:solidFill>
                <a:latin typeface="+mj-lt"/>
              </a:rPr>
              <a:t> </a:t>
            </a:r>
            <a:r>
              <a:rPr lang="pt-BR" sz="4000">
                <a:solidFill>
                  <a:schemeClr val="dk1"/>
                </a:solidFill>
                <a:latin typeface="+mj-lt"/>
              </a:rPr>
              <a:t> </a:t>
            </a:r>
            <a:endParaRPr lang="pt-BR" sz="4000" dirty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+mj-lt"/>
              </a:rPr>
              <a:t>Série: 2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° 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2v01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vespertino. </a:t>
            </a:r>
            <a:r>
              <a:rPr lang="pt-BR" sz="3600" b="1" dirty="0">
                <a:solidFill>
                  <a:schemeClr val="dk1"/>
                </a:solidFill>
              </a:rPr>
              <a:t>Valor: 8</a:t>
            </a:r>
            <a:r>
              <a:rPr lang="pt-BR" sz="3600" dirty="0">
                <a:solidFill>
                  <a:schemeClr val="dk1"/>
                </a:solidFill>
              </a:rPr>
              <a:t>,0 pontos</a:t>
            </a:r>
          </a:p>
          <a:p>
            <a:pPr lvl="0" algn="ctr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Maria Lúcia  </a:t>
            </a:r>
            <a:r>
              <a:rPr lang="pt-BR" sz="3600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588256" y="1270175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/>
              <a:t>: 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</a:p>
          <a:p>
            <a:pPr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Foi 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55742" y="8735664"/>
            <a:ext cx="107115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conhecimento:</a:t>
            </a: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´D </a:t>
            </a:r>
            <a:r>
              <a:rPr lang="pt-BR" sz="4000" dirty="0"/>
              <a:t>está correta.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185517" y="17380057"/>
            <a:ext cx="1087142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</a:t>
            </a:r>
            <a:r>
              <a:rPr lang="pt-BR" sz="3200" dirty="0">
                <a:solidFill>
                  <a:schemeClr val="dk1"/>
                </a:solidFill>
              </a:rPr>
              <a:t>) </a:t>
            </a:r>
            <a:r>
              <a:rPr lang="pt-BR" sz="3200" b="1" dirty="0">
                <a:solidFill>
                  <a:srgbClr val="FF0000"/>
                </a:solidFill>
              </a:rPr>
              <a:t>Errada, </a:t>
            </a:r>
            <a:r>
              <a:rPr lang="pt-BR" sz="3200" b="1" dirty="0">
                <a:solidFill>
                  <a:schemeClr val="tx1"/>
                </a:solidFill>
              </a:rPr>
              <a:t>O candidato despreza a informação dada no enunciado, de que o </a:t>
            </a:r>
            <a:r>
              <a:rPr lang="pt-BR" sz="3200" b="1" dirty="0" err="1">
                <a:solidFill>
                  <a:schemeClr val="tx1"/>
                </a:solidFill>
              </a:rPr>
              <a:t>metamaterial</a:t>
            </a:r>
            <a:r>
              <a:rPr lang="pt-BR" sz="3200" b="1" dirty="0">
                <a:solidFill>
                  <a:schemeClr val="tx1"/>
                </a:solidFill>
              </a:rPr>
              <a:t> tem índice de refração negativo.</a:t>
            </a:r>
            <a:endParaRPr lang="pt-BR" sz="3200" dirty="0"/>
          </a:p>
        </p:txBody>
      </p:sp>
      <p:sp>
        <p:nvSpPr>
          <p:cNvPr id="11" name="Retângulo 10"/>
          <p:cNvSpPr/>
          <p:nvPr/>
        </p:nvSpPr>
        <p:spPr>
          <a:xfrm>
            <a:off x="18752005" y="26158372"/>
            <a:ext cx="122396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endParaRPr lang="pt-BR" sz="4800" b="1" dirty="0">
              <a:solidFill>
                <a:schemeClr val="dk1"/>
              </a:solidFill>
            </a:endParaRPr>
          </a:p>
          <a:p>
            <a:pPr lvl="0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536651" y="26437317"/>
            <a:ext cx="13124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Opções: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 Refração da luz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6727371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>
                <a:solidFill>
                  <a:schemeClr val="dk1"/>
                </a:solidFill>
              </a:rPr>
              <a:t>Qual é a figura que representa a refração da luz ao passar do ar para esse meio?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-26374" y="11546368"/>
            <a:ext cx="128338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dirty="0"/>
              <a:t>Nos </a:t>
            </a:r>
            <a:r>
              <a:rPr lang="pt-BR" sz="4000" dirty="0" err="1"/>
              <a:t>metamateriais</a:t>
            </a:r>
            <a:r>
              <a:rPr lang="pt-BR" sz="4000" dirty="0"/>
              <a:t>, porém, com valor negativo de índice de refração, a refração de um raio luminoso implica que os raios incidente e refratado apresentem- se do mesmo lado da reta normal à interface que separa os dois meios, conforme representa a figura.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de ÁREA 6 – </a:t>
            </a:r>
            <a:r>
              <a:rPr lang="pt-BR" sz="4000" b="1" dirty="0">
                <a:solidFill>
                  <a:schemeClr val="tx1"/>
                </a:solidFill>
                <a:latin typeface="+mn-lt"/>
              </a:rPr>
              <a:t>Apropriar-se de conhecimentos da física para, em situações  problema, interpretar, avaliar ou planejar intervenções cientifico-tecnológicas.</a:t>
            </a:r>
            <a:endParaRPr lang="pt-BR" sz="4000" dirty="0">
              <a:solidFill>
                <a:schemeClr val="tx1"/>
              </a:solidFill>
              <a:latin typeface="+mn-lt"/>
            </a:endParaRPr>
          </a:p>
          <a:p>
            <a:pPr algn="just" fontAlgn="base"/>
            <a:endParaRPr lang="pt-BR" sz="4000" dirty="0"/>
          </a:p>
          <a:p>
            <a:pPr algn="just" fontAlgn="base"/>
            <a:r>
              <a:rPr lang="pt-BR" sz="4000" b="1" dirty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21</a:t>
            </a:r>
            <a:r>
              <a:rPr lang="pt-BR" sz="4000" b="1" dirty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– Utilizar leis físicas e (ou) químicas para interpretar processos naturais ou </a:t>
            </a:r>
            <a:r>
              <a:rPr lang="pt-BR" sz="4000" dirty="0" err="1">
                <a:solidFill>
                  <a:srgbClr val="333333"/>
                </a:solidFill>
                <a:latin typeface="+mj-lt"/>
              </a:rPr>
              <a:t>tecnologicos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 inseridos no contexto da termodinâmica e (ou) do eletromagnetismo.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        </a:t>
            </a:r>
            <a:r>
              <a:rPr lang="pt-BR" sz="4800" b="1" dirty="0"/>
              <a:t>Evento</a:t>
            </a:r>
            <a:r>
              <a:rPr lang="pt-BR" sz="4800" dirty="0"/>
              <a:t> </a:t>
            </a: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>
                <a:solidFill>
                  <a:schemeClr val="dk1"/>
                </a:solidFill>
              </a:rPr>
              <a:t>2010 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>
                <a:solidFill>
                  <a:schemeClr val="dk1"/>
                </a:solidFill>
              </a:rPr>
              <a:t>81, caderno branco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9143351" y="21577551"/>
            <a:ext cx="1337298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pt-BR" sz="3200" b="1" dirty="0">
                <a:solidFill>
                  <a:srgbClr val="FF0000"/>
                </a:solidFill>
              </a:rPr>
              <a:t>Errada</a:t>
            </a:r>
            <a:r>
              <a:rPr lang="pt-BR" sz="3200" dirty="0">
                <a:solidFill>
                  <a:schemeClr val="dk1"/>
                </a:solidFill>
              </a:rPr>
              <a:t>, </a:t>
            </a:r>
            <a:r>
              <a:rPr lang="pt-BR" sz="3200" b="1" dirty="0">
                <a:solidFill>
                  <a:srgbClr val="FF0000"/>
                </a:solidFill>
              </a:rPr>
              <a:t>Errada, </a:t>
            </a:r>
            <a:r>
              <a:rPr lang="pt-BR" sz="3200" b="1" dirty="0">
                <a:solidFill>
                  <a:schemeClr val="tx1"/>
                </a:solidFill>
              </a:rPr>
              <a:t>O candidato despreza a informação dada no enunciado, de que o </a:t>
            </a:r>
            <a:r>
              <a:rPr lang="pt-BR" sz="3200" b="1" dirty="0" err="1">
                <a:solidFill>
                  <a:schemeClr val="tx1"/>
                </a:solidFill>
              </a:rPr>
              <a:t>metamaterial</a:t>
            </a:r>
            <a:r>
              <a:rPr lang="pt-BR" sz="3200" b="1" dirty="0">
                <a:solidFill>
                  <a:schemeClr val="tx1"/>
                </a:solidFill>
              </a:rPr>
              <a:t> tem índice de refração negativo.. Apesar de próximo aos 90</a:t>
            </a:r>
            <a:r>
              <a:rPr lang="pt-BR" sz="3200" dirty="0">
                <a:solidFill>
                  <a:schemeClr val="dk1"/>
                </a:solidFill>
              </a:rPr>
              <a:t>°, a refração representada e positiva.</a:t>
            </a:r>
            <a:endParaRPr lang="pt-BR" sz="3200" dirty="0"/>
          </a:p>
        </p:txBody>
      </p:sp>
      <p:sp>
        <p:nvSpPr>
          <p:cNvPr id="23" name="Retângulo 22"/>
          <p:cNvSpPr/>
          <p:nvPr/>
        </p:nvSpPr>
        <p:spPr>
          <a:xfrm>
            <a:off x="19724886" y="20065001"/>
            <a:ext cx="1220991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3200" b="1" dirty="0">
                <a:solidFill>
                  <a:srgbClr val="FF0000"/>
                </a:solidFill>
              </a:rPr>
              <a:t>Errada, Errada, </a:t>
            </a:r>
            <a:r>
              <a:rPr lang="pt-BR" sz="3200" b="1" dirty="0">
                <a:solidFill>
                  <a:schemeClr val="tx1"/>
                </a:solidFill>
              </a:rPr>
              <a:t>O candidato despreza a informação dada no enunciado, de que o </a:t>
            </a:r>
            <a:r>
              <a:rPr lang="pt-BR" sz="3200" b="1" dirty="0" err="1">
                <a:solidFill>
                  <a:schemeClr val="tx1"/>
                </a:solidFill>
              </a:rPr>
              <a:t>metamaterial</a:t>
            </a:r>
            <a:r>
              <a:rPr lang="pt-BR" sz="3200" b="1" dirty="0">
                <a:solidFill>
                  <a:schemeClr val="tx1"/>
                </a:solidFill>
              </a:rPr>
              <a:t> tem índice de refração negativo.</a:t>
            </a:r>
            <a:r>
              <a:rPr lang="pt-BR" sz="3200" b="1" dirty="0">
                <a:solidFill>
                  <a:srgbClr val="FF0000"/>
                </a:solidFill>
              </a:rPr>
              <a:t> </a:t>
            </a:r>
            <a:endParaRPr lang="pt-BR" sz="3200" dirty="0"/>
          </a:p>
        </p:txBody>
      </p:sp>
      <p:sp>
        <p:nvSpPr>
          <p:cNvPr id="26" name="Retângulo 25"/>
          <p:cNvSpPr/>
          <p:nvPr/>
        </p:nvSpPr>
        <p:spPr>
          <a:xfrm>
            <a:off x="19092444" y="23202548"/>
            <a:ext cx="12013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Correta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042518" y="24123523"/>
            <a:ext cx="123083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candidato despreza a informação dada no enunciado, de que o </a:t>
            </a:r>
            <a:r>
              <a:rPr lang="pt-BR" sz="40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metamaterial</a:t>
            </a:r>
            <a:r>
              <a:rPr lang="pt-BR" sz="4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 </a:t>
            </a:r>
            <a:r>
              <a:rPr lang="pt-BR" sz="40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indice</a:t>
            </a:r>
            <a:r>
              <a:rPr lang="pt-BR" sz="4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refração negativo</a:t>
            </a:r>
            <a:endParaRPr lang="pt-BR" sz="4000" dirty="0"/>
          </a:p>
        </p:txBody>
      </p:sp>
      <p:sp>
        <p:nvSpPr>
          <p:cNvPr id="35" name="Retângulo 34"/>
          <p:cNvSpPr/>
          <p:nvPr/>
        </p:nvSpPr>
        <p:spPr>
          <a:xfrm>
            <a:off x="359229" y="37591118"/>
            <a:ext cx="31742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Um grupo de cientistas liderado por pesquisadores do Instituto de Tecnologia da Califórnia (</a:t>
            </a:r>
            <a:r>
              <a:rPr lang="pt-BR" sz="4000" dirty="0" err="1">
                <a:solidFill>
                  <a:schemeClr val="dk1"/>
                </a:solidFill>
              </a:rPr>
              <a:t>Caltech</a:t>
            </a:r>
            <a:r>
              <a:rPr lang="pt-BR" sz="4000" dirty="0">
                <a:solidFill>
                  <a:schemeClr val="dk1"/>
                </a:solidFill>
              </a:rPr>
              <a:t>), nos Estados Unidos, construiu o primeiro </a:t>
            </a:r>
            <a:r>
              <a:rPr lang="pt-BR" sz="4000" dirty="0" err="1">
                <a:solidFill>
                  <a:schemeClr val="dk1"/>
                </a:solidFill>
              </a:rPr>
              <a:t>metamaterial</a:t>
            </a:r>
            <a:r>
              <a:rPr lang="pt-BR" sz="4000" dirty="0">
                <a:solidFill>
                  <a:schemeClr val="dk1"/>
                </a:solidFill>
              </a:rPr>
              <a:t> que apresenta valor negativo do índice de refração relativo para a luz visível. Denomina-se </a:t>
            </a:r>
            <a:r>
              <a:rPr lang="pt-BR" sz="4000" dirty="0" err="1">
                <a:solidFill>
                  <a:schemeClr val="dk1"/>
                </a:solidFill>
              </a:rPr>
              <a:t>metamaterial</a:t>
            </a:r>
            <a:r>
              <a:rPr lang="pt-BR" sz="4000" dirty="0">
                <a:solidFill>
                  <a:schemeClr val="dk1"/>
                </a:solidFill>
              </a:rPr>
              <a:t> um material óptico artificial, tridimensional, formado por pequenas estruturas menores do que o comprimento de onda da luz, o que lhe dá propriedades e comportamentos que não são encontrados em materiais naturais. Esse material tem sido chamado de “canhoto”. Considerando o comportamento atípico desse </a:t>
            </a:r>
            <a:r>
              <a:rPr lang="pt-BR" sz="4000" dirty="0" err="1">
                <a:solidFill>
                  <a:schemeClr val="dk1"/>
                </a:solidFill>
              </a:rPr>
              <a:t>metama</a:t>
            </a:r>
            <a:r>
              <a:rPr lang="pt-BR" sz="4000" dirty="0">
                <a:solidFill>
                  <a:schemeClr val="dk1"/>
                </a:solidFill>
              </a:rPr>
              <a:t> - </a:t>
            </a:r>
            <a:r>
              <a:rPr lang="pt-BR" sz="4000" dirty="0" err="1">
                <a:solidFill>
                  <a:schemeClr val="dk1"/>
                </a:solidFill>
              </a:rPr>
              <a:t>terial</a:t>
            </a:r>
            <a:r>
              <a:rPr lang="pt-BR" sz="4000" dirty="0">
                <a:solidFill>
                  <a:schemeClr val="dk1"/>
                </a:solidFill>
              </a:rPr>
              <a:t>, qual é a figura que representa a refração da luz ao passar do ar para esse meio?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0" y="7491288"/>
            <a:ext cx="1143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dk1"/>
                </a:solidFill>
              </a:rPr>
              <a:t>Intensificar  estudos da refração e analise de respectivos gráficos.</a:t>
            </a:r>
          </a:p>
          <a:p>
            <a:r>
              <a:rPr lang="pt-BR" sz="4000" b="1" dirty="0">
                <a:solidFill>
                  <a:schemeClr val="dk1"/>
                </a:solidFill>
              </a:rPr>
              <a:t>Materiais De Apoio:</a:t>
            </a:r>
          </a:p>
          <a:p>
            <a:r>
              <a:rPr lang="pt-BR" sz="4000" b="1" dirty="0">
                <a:solidFill>
                  <a:schemeClr val="dk1"/>
                </a:solidFill>
              </a:rPr>
              <a:t>. </a:t>
            </a:r>
            <a:r>
              <a:rPr lang="pt-BR" sz="4000" b="1" dirty="0" err="1">
                <a:solidFill>
                  <a:schemeClr val="dk1"/>
                </a:solidFill>
              </a:rPr>
              <a:t>Disponivel</a:t>
            </a:r>
            <a:r>
              <a:rPr lang="pt-BR" sz="4000" b="1" dirty="0">
                <a:solidFill>
                  <a:schemeClr val="dk1"/>
                </a:solidFill>
              </a:rPr>
              <a:t> em: http://revistaescola.abril.com.br/ensino-médio/som-enxerga-coisas-530046.shtml</a:t>
            </a:r>
            <a:endParaRPr lang="pt-BR" sz="3600" b="1" dirty="0">
              <a:solidFill>
                <a:schemeClr val="dk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243402"/>
            <a:ext cx="13095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>
                <a:solidFill>
                  <a:schemeClr val="accent6"/>
                </a:solidFill>
              </a:rPr>
              <a:t>Sentença Descritora: </a:t>
            </a: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>
                <a:solidFill>
                  <a:schemeClr val="tx1"/>
                </a:solidFill>
              </a:rPr>
              <a:t>Reconhecer a refração da luz e suas propriedades, representando-a graficamente.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19E164F-1780-4B73-939C-1A6901311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3561" y="27570777"/>
            <a:ext cx="12638067" cy="8839447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CC9EEBED-0B74-426C-94B0-223F9ADED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80503" y="10217962"/>
            <a:ext cx="11054299" cy="70591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676</Words>
  <Application>Microsoft Office PowerPoint</Application>
  <PresentationFormat>Personalizar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Open Sans</vt:lpstr>
      <vt:lpstr>Times New Roman</vt:lpstr>
      <vt:lpstr>Tahoma</vt:lpstr>
      <vt:lpstr>Arial</vt:lpstr>
      <vt:lpstr>Cambria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Thiago Mozer</cp:lastModifiedBy>
  <cp:revision>136</cp:revision>
  <dcterms:modified xsi:type="dcterms:W3CDTF">2019-08-02T15:42:25Z</dcterms:modified>
</cp:coreProperties>
</file>