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32399288" cy="43200638"/>
  <p:notesSz cx="6858000" cy="9028113"/>
  <p:embeddedFontLst>
    <p:embeddedFont>
      <p:font typeface="Calibri" panose="020F0502020204030204" pitchFamily="34" charset="0"/>
      <p:regular r:id="rId4"/>
      <p:bold r:id="rId5"/>
      <p:italic r:id="rId6"/>
      <p:boldItalic r:id="rId7"/>
    </p:embeddedFont>
    <p:embeddedFont>
      <p:font typeface="Cambria" panose="02040503050406030204" pitchFamily="18" charset="0"/>
      <p:regular r:id="rId8"/>
      <p:bold r:id="rId9"/>
      <p:italic r:id="rId10"/>
      <p:boldItalic r:id="rId11"/>
    </p:embeddedFont>
    <p:embeddedFont>
      <p:font typeface="Tahoma" panose="020B0604030504040204" pitchFamily="3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B172B-123D-4359-81A1-3278819959C6}">
  <a:tblStyle styleId="{49AB172B-123D-4359-81A1-3278819959C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7" d="100"/>
          <a:sy n="27" d="100"/>
        </p:scale>
        <p:origin x="96"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08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3" y="0"/>
            <a:ext cx="2971800" cy="45085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287838"/>
            <a:ext cx="5486400" cy="4062412"/>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575675"/>
            <a:ext cx="2971800" cy="4508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Tahoma"/>
                <a:ea typeface="Tahoma"/>
                <a:cs typeface="Tahoma"/>
                <a:sym typeface="Tahoma"/>
              </a:rPr>
              <a:t>‹nº›</a:t>
            </a:fld>
            <a:endParaRPr lang="pt-B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74232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 name="Shape 21"/>
          <p:cNvSpPr txBox="1">
            <a:spLocks noGrp="1"/>
          </p:cNvSpPr>
          <p:nvPr>
            <p:ph type="body" idx="1"/>
          </p:nvPr>
        </p:nvSpPr>
        <p:spPr>
          <a:xfrm>
            <a:off x="685800" y="4287838"/>
            <a:ext cx="5486400" cy="40624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22" name="Shape 22"/>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u="none">
                <a:solidFill>
                  <a:schemeClr val="dk1"/>
                </a:solidFill>
                <a:latin typeface="Tahoma"/>
                <a:ea typeface="Tahoma"/>
                <a:cs typeface="Tahoma"/>
                <a:sym typeface="Tahoma"/>
              </a:rPr>
              <a:t>1</a:t>
            </a:fld>
            <a:endParaRPr lang="pt-BR" sz="1200" b="0" u="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87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28875" y="3838575"/>
            <a:ext cx="27541537" cy="7200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5pPr>
            <a:lvl6pPr marL="432007" marR="0" lvl="5" indent="-20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6pPr>
            <a:lvl7pPr marL="864017" marR="0" lvl="6" indent="-41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7pPr>
            <a:lvl8pPr marL="1296025" marR="0" lvl="7" indent="-624"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8pPr>
            <a:lvl9pPr marL="1728033" marR="0" lvl="8" indent="-833"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428875" y="12477750"/>
            <a:ext cx="27541537" cy="25922287"/>
          </a:xfrm>
          <a:prstGeom prst="rect">
            <a:avLst/>
          </a:prstGeom>
          <a:noFill/>
          <a:ln>
            <a:noFill/>
          </a:ln>
        </p:spPr>
        <p:txBody>
          <a:bodyPr wrap="square" lIns="91425" tIns="91425" rIns="91425" bIns="91425" anchor="t" anchorCtr="0"/>
          <a:lstStyle>
            <a:lvl1pPr marL="1893888" marR="0" lvl="0" indent="-769938" algn="l" rtl="0">
              <a:spcBef>
                <a:spcPts val="3540"/>
              </a:spcBef>
              <a:spcAft>
                <a:spcPts val="0"/>
              </a:spcAft>
              <a:buClr>
                <a:schemeClr val="dk1"/>
              </a:buClr>
              <a:buSzPct val="100000"/>
              <a:buFont typeface="Times New Roman"/>
              <a:buChar char="•"/>
              <a:defRPr sz="17700" b="0" i="0" u="none" strike="noStrike" cap="none">
                <a:solidFill>
                  <a:schemeClr val="dk1"/>
                </a:solidFill>
                <a:latin typeface="Times New Roman"/>
                <a:ea typeface="Times New Roman"/>
                <a:cs typeface="Times New Roman"/>
                <a:sym typeface="Times New Roman"/>
              </a:defRPr>
            </a:lvl1pPr>
            <a:lvl2pPr marL="4108450" marR="0" lvl="1" indent="-603250" algn="l" rtl="0">
              <a:spcBef>
                <a:spcPts val="3080"/>
              </a:spcBef>
              <a:spcAft>
                <a:spcPts val="0"/>
              </a:spcAft>
              <a:buClr>
                <a:schemeClr val="dk1"/>
              </a:buClr>
              <a:buSzPct val="100000"/>
              <a:buFont typeface="Times New Roman"/>
              <a:buChar char="–"/>
              <a:defRPr sz="15400" b="0" i="0" u="none" strike="noStrike" cap="none">
                <a:solidFill>
                  <a:schemeClr val="dk1"/>
                </a:solidFill>
                <a:latin typeface="Times New Roman"/>
                <a:ea typeface="Times New Roman"/>
                <a:cs typeface="Times New Roman"/>
                <a:sym typeface="Times New Roman"/>
              </a:defRPr>
            </a:lvl2pPr>
            <a:lvl3pPr marL="6319838" marR="0" lvl="2" indent="-427037" algn="l" rtl="0">
              <a:spcBef>
                <a:spcPts val="2640"/>
              </a:spcBef>
              <a:spcAft>
                <a:spcPts val="0"/>
              </a:spcAft>
              <a:buClr>
                <a:schemeClr val="dk1"/>
              </a:buClr>
              <a:buSzPct val="100000"/>
              <a:buFont typeface="Times New Roman"/>
              <a:buChar char="•"/>
              <a:defRPr sz="13200" b="0" i="0" u="none" strike="noStrike" cap="none">
                <a:solidFill>
                  <a:schemeClr val="dk1"/>
                </a:solidFill>
                <a:latin typeface="Times New Roman"/>
                <a:ea typeface="Times New Roman"/>
                <a:cs typeface="Times New Roman"/>
                <a:sym typeface="Times New Roman"/>
              </a:defRPr>
            </a:lvl3pPr>
            <a:lvl4pPr marL="8847138" marR="0" lvl="3" indent="-566738"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4pPr>
            <a:lvl5pPr marL="11377613" marR="0" lvl="4" indent="-569913"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5pPr>
            <a:lvl6pPr marL="11809727" marR="0" lvl="5" indent="-566734"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6pPr>
            <a:lvl7pPr marL="12241735" marR="0" lvl="6" indent="-566942"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7pPr>
            <a:lvl8pPr marL="12673743" marR="0" lvl="7" indent="-56714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8pPr>
            <a:lvl9pPr marL="13105752" marR="0" lvl="8" indent="-56735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p:nvPr/>
        </p:nvSpPr>
        <p:spPr>
          <a:xfrm>
            <a:off x="21670963" y="11322049"/>
            <a:ext cx="7829565" cy="575318"/>
          </a:xfrm>
          <a:prstGeom prst="rect">
            <a:avLst/>
          </a:prstGeom>
          <a:noFill/>
          <a:ln>
            <a:noFill/>
          </a:ln>
        </p:spPr>
        <p:txBody>
          <a:bodyPr wrap="square" lIns="82050" tIns="41025" rIns="82050" bIns="41025" anchor="t" anchorCtr="0">
            <a:noAutofit/>
          </a:bodyPr>
          <a:lstStyle/>
          <a:p>
            <a:pPr marL="0" marR="0" lvl="0" indent="0" algn="just" rtl="0">
              <a:spcBef>
                <a:spcPts val="0"/>
              </a:spcBef>
              <a:spcAft>
                <a:spcPts val="0"/>
              </a:spcAft>
              <a:buSzPct val="25000"/>
              <a:buNone/>
            </a:pPr>
            <a:r>
              <a:rPr lang="pt-BR" sz="1100" b="0" i="0" u="none" strike="noStrike" cap="none">
                <a:solidFill>
                  <a:srgbClr val="000000"/>
                </a:solidFill>
                <a:latin typeface="Tahoma"/>
                <a:ea typeface="Tahoma"/>
                <a:cs typeface="Tahoma"/>
                <a:sym typeface="Tahoma"/>
              </a:rPr>
              <a:t> </a:t>
            </a:r>
          </a:p>
          <a:p>
            <a:pPr marL="0" marR="0" lvl="0" indent="0" algn="l" rtl="0">
              <a:spcBef>
                <a:spcPts val="0"/>
              </a:spcBef>
              <a:spcAft>
                <a:spcPts val="0"/>
              </a:spcAft>
              <a:buNone/>
            </a:pPr>
            <a:endParaRPr sz="2100" b="0" i="0" u="none" strike="noStrike" cap="none">
              <a:solidFill>
                <a:schemeClr val="dk1"/>
              </a:solidFill>
              <a:latin typeface="Times New Roman"/>
              <a:ea typeface="Times New Roman"/>
              <a:cs typeface="Times New Roman"/>
              <a:sym typeface="Times New Roman"/>
            </a:endParaRPr>
          </a:p>
        </p:txBody>
      </p:sp>
      <p:sp>
        <p:nvSpPr>
          <p:cNvPr id="25" name="Shape 25"/>
          <p:cNvSpPr txBox="1"/>
          <p:nvPr/>
        </p:nvSpPr>
        <p:spPr>
          <a:xfrm>
            <a:off x="3768482" y="279484"/>
            <a:ext cx="25114102" cy="2020186"/>
          </a:xfrm>
          <a:prstGeom prst="rect">
            <a:avLst/>
          </a:prstGeom>
          <a:noFill/>
          <a:ln>
            <a:noFill/>
          </a:ln>
        </p:spPr>
        <p:txBody>
          <a:bodyPr wrap="square" lIns="86850" tIns="43425" rIns="86850" bIns="43425" anchor="t" anchorCtr="0">
            <a:noAutofit/>
          </a:bodyPr>
          <a:lstStyle/>
          <a:p>
            <a:pPr marL="0" marR="0" lvl="0" indent="0" algn="ctr" rtl="0">
              <a:spcBef>
                <a:spcPts val="0"/>
              </a:spcBef>
              <a:spcAft>
                <a:spcPts val="0"/>
              </a:spcAft>
              <a:buSzPct val="25000"/>
              <a:buNone/>
            </a:pPr>
            <a:r>
              <a:rPr lang="pt-BR" sz="6600" b="1" i="0" u="none" strike="noStrike" cap="none" dirty="0">
                <a:solidFill>
                  <a:srgbClr val="000099"/>
                </a:solidFill>
                <a:latin typeface="Cambria"/>
                <a:ea typeface="Cambria"/>
                <a:cs typeface="Cambria"/>
                <a:sym typeface="Cambria"/>
              </a:rPr>
              <a:t>Oficina Pedagógica do Diagrama de Gowin</a:t>
            </a:r>
          </a:p>
          <a:p>
            <a:pPr marL="0" marR="0" lvl="0" indent="0" algn="ctr" rtl="0">
              <a:spcBef>
                <a:spcPts val="0"/>
              </a:spcBef>
              <a:spcAft>
                <a:spcPts val="0"/>
              </a:spcAft>
              <a:buSzPct val="25000"/>
              <a:buNone/>
            </a:pPr>
            <a:r>
              <a:rPr lang="pt-BR" sz="3700" b="1" i="0" u="none" strike="noStrike" cap="none" dirty="0">
                <a:solidFill>
                  <a:srgbClr val="000099"/>
                </a:solidFill>
                <a:latin typeface="Cambria"/>
                <a:ea typeface="Cambria"/>
                <a:cs typeface="Cambria"/>
                <a:sym typeface="Cambria"/>
              </a:rPr>
              <a:t>Piúma-ES, </a:t>
            </a:r>
            <a:r>
              <a:rPr lang="pt-BR" sz="3700" b="1" dirty="0">
                <a:solidFill>
                  <a:srgbClr val="000099"/>
                </a:solidFill>
                <a:latin typeface="Cambria"/>
                <a:ea typeface="Cambria"/>
                <a:cs typeface="Cambria"/>
                <a:sym typeface="Cambria"/>
              </a:rPr>
              <a:t>Agosto de 2019</a:t>
            </a:r>
            <a:endParaRPr lang="pt-BR" sz="3700" b="1" i="0" u="none" strike="noStrike" cap="none" dirty="0">
              <a:solidFill>
                <a:srgbClr val="000099"/>
              </a:solidFill>
              <a:latin typeface="Cambria"/>
              <a:ea typeface="Cambria"/>
              <a:cs typeface="Cambria"/>
              <a:sym typeface="Cambria"/>
            </a:endParaRPr>
          </a:p>
        </p:txBody>
      </p:sp>
      <p:sp>
        <p:nvSpPr>
          <p:cNvPr id="27" name="Shape 27"/>
          <p:cNvSpPr txBox="1"/>
          <p:nvPr/>
        </p:nvSpPr>
        <p:spPr>
          <a:xfrm>
            <a:off x="11623675" y="16875125"/>
            <a:ext cx="2667000" cy="441325"/>
          </a:xfrm>
          <a:prstGeom prst="rect">
            <a:avLst/>
          </a:prstGeom>
          <a:noFill/>
          <a:ln>
            <a:noFill/>
          </a:ln>
        </p:spPr>
        <p:txBody>
          <a:bodyPr wrap="square" lIns="91425" tIns="45700" rIns="91425" bIns="45700" anchor="t" anchorCtr="0">
            <a:noAutofit/>
          </a:bodyPr>
          <a:lstStyle/>
          <a:p>
            <a:pPr marL="0" marR="0" lvl="0" indent="-144018" algn="ctr" rtl="0">
              <a:spcBef>
                <a:spcPts val="0"/>
              </a:spcBef>
              <a:spcAft>
                <a:spcPts val="0"/>
              </a:spcAft>
              <a:buClr>
                <a:schemeClr val="dk1"/>
              </a:buClr>
              <a:buFont typeface="Times New Roman"/>
              <a:buNone/>
            </a:pPr>
            <a:endParaRPr sz="2268" b="0" i="0" u="none" strike="noStrike" cap="none">
              <a:solidFill>
                <a:schemeClr val="dk1"/>
              </a:solidFill>
              <a:latin typeface="Cambria"/>
              <a:ea typeface="Cambria"/>
              <a:cs typeface="Cambria"/>
              <a:sym typeface="Cambria"/>
            </a:endParaRPr>
          </a:p>
        </p:txBody>
      </p:sp>
      <p:sp>
        <p:nvSpPr>
          <p:cNvPr id="28" name="Shape 28" descr="data:image/jpeg;base64,/9j/4AAQSkZJRgABAQAAAQABAAD/2wCEAAkGBxQSEhQUEhQUFRUXGBgVFxcXFxUXFxgYGBcYFxQXFBcYHCggGBolHBQUITEhJSkrLi4uFx8zODMsNygtLisBCgoKDg0OGhAQFywcHBwsLCwsLCwsLCwsLCwsLCwsLCwsLCwsLCwsLCwsLCwsLCwsLCwsLCwsLCwsNyw3LDcrK//AABEIAMABBgMBIgACEQEDEQH/xAAcAAABBQEBAQAAAAAAAAAAAAAGAgMEBQcAAQj/xABAEAABAgMEBAoIBQQDAQAAAAABAhEAAyEEBRIxBkFRkSIyU2FxcoGxstETFiMzUnOhwQc0QpLhFCRi8BVDgvH/xAAYAQEBAQEBAAAAAAAAAAAAAAABAAIDBP/EACARAQEAAgIDAQEBAQAAAAAAAAABAhEhMQMSQVFhIhP/2gAMAwEAAhEDEQA/ANe0gvhNkliYpKlgqCGSz1BL16sUSdPZZ/6Zm9HnEj8Qx/bI+anwrgAlpiI7GnEvkpm9HnHvrtL5KZvT5wDpO+PCsDMgdLRbi0OfXaXyUzenzj312l8lM3p84BjakDNSR0qSPvEdN5Sj/wBiOxQMW4tNB9dZfJTN6fOPRppL5KZvT5wAf8lJ5RO+O/5SRy0v9wg2tNAOmcvkl70+cd65y+Smb0+cAgt0s/rQf/Q/0Q8iaDkUntB7oNnQ19c5fJTN6fOO9c5fJL3p84DSmOVDsaGXrnL5Je9PnHh00l8lM3p84DjCCY0hidN5fJTN6POOk6cS1KSn0MzhKSnNOsgPnzwFkQ7YU+1lfMR4hAGrWqdgQpZD4QS3RFKNKEcmvenzi0vb3M3qK7oA0wwUVDSVHJq3p8471lRyat6fOBkGE44dRbE50mRyat6fOO9ZkcmrenzgZJhvFzwcIVes6OTVvT5x3rMjk1b0+cChmc4hv04GsbxFwhh6yo+BW9PnHesyPgVvT5wHG2J+IbxHC2I+JP7k+cBGPrKj4Fb0+ce+siPgVvT5wIi0JP6k7xC0zQ2YPbDwhX6yI+BW8R3rIj4Fb0+cDAMeY+aICc6So+BW9PnHesqPgVvT5wMOI9EWlsf2eZiSlWWIBW8PHQ3d3upfUT4RHQFQ/iB+WT8xPhXGRaU36bMgBAeYvI/CNZbWY13T/wDLJ+anwrjB/wAQpChOlqORFOzPv+sBVE23zpo9pNWeZ2G4UhMuSVZqVvjxMxgGbeIel2hIjFtL1NibWd5h9FnJ1/WGhaueHUWqM+1a1DgsBj3+gh2XahSJSZ6c6fWMe1Wor12PZ3QkWM6qfSJ5tydX3jjaAfN4ParSOhc5IYLUOgxIReVoTlNX2l++Eqn7GhBng+bRqZVaWEq+7UzBaVdKU/UiJVj0yluBPATXCVocpB211dsD94TSJbDIlIPQTXyiBaFhKEjACCeNTWOKB2R1xtvbNaogvUEEZgguCDkQYk2BPtZfXR4hARoBebTJlmU7e8l5kDILTzDiltpMHtkT7SX10eIRuRlol7+4m9RXdAEDB7fPuJvUV3RmF/2ky7PMWk1CabQTSJGLz0mkylFOLEoZgB67HyEU8zTRZ4kodpJgUsSXBJ38+uJclI2xnKqLZWk1pOQSnoFfrEZd7T1ZrVv+0NCYIWmYIz7HRpc2arNSt8NmSs6zEsThChNTB7U6V6pB2neYSmzmJ5tKXp3x4Zwg3VoxLlrAzP1hxOIDM7zCjP2GEC0PDtaSrLOXqWsdphcy+JklQSha1nWHcDpJiPJmc8VtntDFyoBT69r641jyKM7m0pEz2c5OBX6Vaidh2QUoEZAJ6ilZO2h8vpGl6K3gZ9nQpXGZjztRzujrGWoXd7qX1E+ER0dd3upfUT4RHRkqHT/8snV7RPhXGaX7c4tUrASQpJxJI2szHaP91Rpmn35ZPzE+FcA0sQfTGQW+R6JapZxYkliCB2QyDzK3fzBZphZALUSw4SUntYj7RCs9mCu2M2wqIg6gs9n8x6gnNlfSCWXYwdUPosY2U5ozcodUOy1dYCmYrXblD3pAWIKqf4mCVFhHw12s8SrPJSEkqIGbClWLHcxjNyxhkoORMeoB6G84WVnYrsT/ADBYbKcTkUAdk7h9SITPszJSo4WUHSx56jpi95fiuNCrk54v2mGjOY5q/aYKUpGuG1SEnZug/wCk/F6hr+tSxBcg0IKSIjemlguAX/3bBlabuQEobjFOJTtrJwt2RV2m7k/DG/eDVRNEZzWtCq1dL8xGR7QI1yxn2kvro8QjJ7JL9GtJZmI3PGrXf7yX10eIR1xu2a0S+PcTeorujN7wsonSpks6xTp1RpF8e4m9RXdACIgyJcpcslKklJFCCO+GzOO1uaDfTm7gsIWKFyC2ulHgRRdIfKLQRv6g7frC02vnG+JiboTsEKNzJzYQWQ8q9VuHxDphP9cn4w3bFim607BC/wCiSBkPpGOGuVObejb9DC03kgjjN2GLQWMHJI+kJmWIa0CH/K1VabxR8X0McLanUo/tMTFWRPwDdDfogP0CLhappN5oGtR7Ibm3mhTkoJO1hEgyxsjwDOkM0ENVuJphZOyD38O7wCguUzEcPmLu7QFzsmgi/DxHt1q2Jbef4G+Nxl9AXd7qX1E+ER0eXb7qX1EeER0BUenv5dPzE+FUBUiDbTz8un5ifCuAiVB9PwNaY2cGdKLO6CNeo08UQJMgAReaVp9yedad4SR3GKoCOXkvLWLxKdUItVtTKAUaklhUdufM8PJTAzexCp1SCHZJBcOKZ6gM/OOOM9q6dRJtF8qUtJCuC/EQSF4grglRZgGJ4pOQ7YFpssouslRmPiwlSSEqWoHLC5LuCDV3MXt26NmYAqZwMNAnNRZ3xE5O+XNzCLWxWOzSZg4QdIWyMypSk4cJ3u0d5ZOILjbzQfZbIpRCgcCATQVUlgWoSz1ZubVnDt222aAUy0LWlDqVxlYBwgQUj/IA4hWm4ksNiWgnAtKphSlASFhDJSxAJNAWAADbXZ6ITYZ6FITKJ9HNPtFSUqWkGoDqlgAlLAEOKu9C8NkrPRuXOCw6C4LHCpsQfUQOzfHKBEN2qxmy2hYTiwcFJKw5Uk1KmcCqkllZajE1SQWKWwnLU/OdhjjljpuXZElXbm8eTa5VaHJcqmY2t0wmSGUdkWgr7VLqGjRrr48vrp8QgFnyajpHfB1dg9ogbFo8Qjv43PJot8e4m9RXdAGgQeXv7ib1Fd0AqY2yrtJpAMgnYpJ3lvvAgIOb4TikTB/i+4g/aAV6w1PQWj2fNSgYlkAbTHjwI6Q3j6ReFJ4CfqdcY7ah68dI1qJTLZKdus9sU5tKy7qNc6xIsF3LmvhyGZOQ/mLdGjqWHCrr8ozcscWpjlVCmcQ2EkMXz1tnFhZr6mDjcINrz3wq8rlVKALBumKuHcqssEdjvVMyh4J1bDVhE1aaQIIMEt22vGgPxhQ/YxnKaR0Su2GZtIklXnEO0qq0OIqJOUXHTBjoJLYqO3zgLUajpg+0HRwFHZ5x0vDEbZdvupfUT4RHR12+5ldRHhEdElJp5+XT8xPhXARKVBtp7+WT8xPhVAPIrGL21JwhaTIeWg7F96T5RREQQ6Re4/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88OSwcueOmS2jPwPDLJWl2DqGWWYyaC+7B7RB/zR4hAvY3K5QcsK/R8oKrt48vrp8Qjr42cmg3v7ib1Fd0AqIOr39xN6iu6AMRqswq1peWsbUq7jGdPwo0kCh6D3RmxHCPTFU9tM4JQtRyAJgKscgzZgGTmu+sF15SiqUsDWk5a+aBS6ZxRMChmAW84PjU7HCbIEIZIoA7ZPTXFALWVr4pI1qJINNgyH1iTcVuUtagp2UGBLuSz1eHEy8JKdlI8t/zbvmvR309QMQKVVBFYELZJKFEGDWUOyKDSIAKFK7YvFlzpZ47iiSdUXNyTWOGlftFOoViyuNLzA2de3oj1OGl8oRFtQrE6almiFaoozVavMRpehElpBPxHujOEIcxq+i0tpEumbmN1mNRu33UvqI8Ijo9u/3UvqJ8IjoEodPz/bJ+anwrgFkKYweaej+3T81PhVANJTWMZTludI+kAeTSpxJ+7wPLq3ZF7pCHk0+JL/V4oSsOKf7WvT5Rx8nbePR9C2EA9+2RSJxzwqUSCxoKEroS7OMtmUGaEkuYrr7VLCAJ7jE5lhPHJFMQocIfWYxhlrI2biPYL29LZ1pmJHFCeC+pLBVXLlQenZDl2XZKnTEoWoISSQAXctUBSwCKNqYUq1IFbFaig0qKFQ53HCbawOcT/wCvUTwSwbJwzVzbaatHo9ddCZfotvG6l4zJROmKlrUFh0FYUXZJUBU63w7asxIVdd42axSZ4VMMwe+CAlSQlfBwSiakroKksMAoMyHzL0m4SMa2rxdRUVOxAo4UR0a4dkIl+iSFJqFPhYEE7DwWYAmgzIB1GNRi3kZ2i2L/AOOMtWJc4tjEoswVwiXSRhl1SCwFCQ2uKrR0CSoJOBLoQpKQ5whalYHJqCClQPOptkMXXaVy0zFCoICTVNAsKSQEnUzFTagCaZw50tUq0nEAs1di6VEcKUoF+LiKTStDmQYLNzSl1ROZjFXOXD9MPqnYqV54o5d7jCApWIk6mACa1zKncGhApk9QLawLxodJJFCGoTztrFRHGTKdt3V6TLEAFgnaW/bBNYOPL66e8QN2EPMTqrXbkc37IJLt40rnWk71PHfDpzyaBfHuJvUV3Rn7xoF8e4m9RXdAEERVRIQpxGbzRU9MaMaDsjOFq4R6YSUMoFplnEqeUkcFRcdBgqlmIF6yEqQ6iEtUK2GM0wx6TCxFGyMNptrkk7XeK6RaSrZ2xKQVfC3PHC4frtMk82mjwO3tOKlmLJSwlJJ7OmKYl3Osxrx465GdMM5i80WkvN6odtr0+8VSUAViTddsMmYFjoPQc469sdCm1jPmivtSYmS7WicCUHbQ0O6IsxGIEiGMVDsqa9savo4Xko6Iy6wp4RjUdF5bSkDtPZG/rM6aZYPdS+onwiOjrD7tHVT3COgCi09H9un5ifCuAiUIONOvy6fmJ8KoCZQjNaiBpKkCUDlwx2liK7vpA9KDmLzSsumUP8idwb7wNW61CUnU5oH313Ry8k3Wsam2iamWha/0pBLmjtl9oAp1qVNBWt1LFCrYFcUM7J1sAKtnC7VOmTVPMILh0/CkNmzPnraseWxctM0plrV6MFITwClRYO+H9NcZqaOM6xrDx+qyy2hTEUDJZxzijlsO0564cQWAOwRKMmWRi4ZBJyzScwzk0Ool6l4mmzJKRWhwqSc3cHE42jg0O3sjdEiuQ5dyK1cjpyiemWQk1cCrZqNWdqZvQlsjXa2qUBQBzzB8jXLUwibZrOClIDYqnVTIKcnMilBsfVAU2Xd4QiXNAxklimvBdmZTUo5oWLEEiIs+WkqKVqKapzCSEgJw4ioCoYDV2PF5Js602d2NeES4wEalUDKqFZEZagTAtbpXtQl2BZ+OAuuFq1GbFss4ZVYStkrYFzkTwVIfalQBoc8QGw1ET7JeigQkMmZixBYKgVBqS1JdiCS/MxiFJsxZykgMUvxizqfD0NlXsYE21isS1y1JUgHCQoKTiSocE4Ug14JURnTg5whf6O3gJywaBQQpRAyYBqc38waWLjyuZSO8RnmhFmKbTMBSA0k0DgHEsNTL9J36o0KUrhS2+NHiEUmoLWg3v7ib1Fd0AaEwe3t7mb1Fd0AqYRCpiXSeg90ZsrjHpjSLQWlqP+J7ozSbNCcS1FkgOTBWjk+0JlpKlFgP9pAfed5qnK2IB4KfudphF73oZ6tiBxU/c88QkGLQ2koBiYm1KA1dMV6Z1YtZMhKw6Cx1jyjGUdcbwgzVlWZeFSJYzMTk2EvnEhFhAqaxm5SNSK70BPREdYaLxaA3NFBaZrqLZPSHC7Zz4eS1EFwT2RPk3osZsdvPFac4cBeOrmI7FNBLpP8AEavo8jDKS+pKfrU/aMRuoqM1CU/qWhPS6gPvG9WZAD9jbhCKNrAfZS+onuEdHlg91L6ifCI9gZUenX5dPzE+FUBMqDbTv8un5ifCqAiXEVRpWuskc7nbVm7KHdAFpLafSzMBT7OUpyeE6jhqhJyYgHNvpBrpaoApLFwHKhmBqfmFTAJZcClrSUqAFV1SAwyA11ITU6gmgjOudlNuCQmbLWual5ipjIBJSKAOTsSMRDVdmMNz7EJhSrCMH6ioseEtWoNTi0GTc5iykjh4ARLwYgzYwVLIKiEu6qk1FGIOWVXaVEoBAUgOo4WIJzwoIZnzxKOZSW2Qo3PsISgJSDUgEVrm+rgsFEVDGkO3LOxS2UgrQ9SQtkqOIg4xUGhprrnE8SAA5SrWTQ4nTwgGc0ajOM+kBF28GUocYkrIIDJx4ipyGZSSHpqI1PSphoiXhdIFFEknUC6cClDVuz5oaQfRqDr4NMLh6KBZgQdStRLdlHCUnClNAQX4DUCWUpxmXFGer9suTZOG2FIwktgSwYAJGJjliKlO+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uJvUV3QDJhENXlNCZKzzH60jGdKLZxZQ1cJXT+kHv3RsF/LCbPNUcgl90YJPnFais5qLwE1C3j00hIES09hyTOKSCDDYD59Mea4EuJd8fEN0KXe6dQJ6Yp2j2XWM+kb9r0mWq8VzKUA5oioFYUZesZQlOcajP3ktIj2OOcetCtLvQ+z4rZZ9gWDuBP2jabLMdL5OS3QKCMi/D8H+tlcwWfow742FApDDRpd/upfUT4RHR13+6l9RPhEdA5qPTs/26fmJ8KoCJRg308/Lp+YnwqgFlmsBgO0/tgCwku3AJOIimYYCrhndjk1HiisU5HCWDiVixlLFlHErEo4WABLKCebmEWOmaUm0rUtJPEQHqkEh35i1HJDMdtamyYMKGfCnEp3egVwSaNqDU2nXEVpJIWFLKmJWQCqrhmBGZozPXis0RrTbClaZaFcAYcIo6nANEYRhLrJD0pzBu/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7X/b4kLDGVhKQzLEwMwJ4ocv2c8CRtDVmZJM1QYrVtcMlKUBtlEDtc64KrEfaS+ujxCKHRVGGyyQ2aSodpcV10i1QD6aSztjTkdeNIrtoTGr0z9aVe/uJvUV3QCAQd3v7ib1Fd0AjxCKH8QLRhu+d/lhR+5QB+jxjCDURr34kpewLbUpB7AsecZBriMKVHNHAQo1iaJBpHgyj1o4hhEI9UGEeoFIQuFqoGga47KKuCISjOPVZR4kVeJUtRh1MMGJEqoiUG34aWQKmTFluCABXKr1HZGoSoCPwxswEhataltuH8wbFWEPXo59QjXwXsaWEezl9RPcI6OsBeVL6ie4R0DmodPvyyfmJ8K4A5Rg70/wDyyfmp8K4AkBozWoAdMvzk07ES1VcDDRwlhUuIoFqDkAAh1ZitS5S78IcJVRs5yYIPxClrFpllIdK5dKFnBOIFhTjatsC6MScRDkhnZ2ANM9fCfpLwtRYWe2AKIYEkBA2MAMyHfiuAPiNC8S0SkngZpBbOj1fIZjUMtozido7oPMtCTNXMKOFlVyHImAlqK6KVziznaCTRaJRC0zJeJOMqfgpSxIKHY4gAOzngN7QrFhVMQTNUCoqlglICQteFEti4Sch+4wQ2fRNSgFTFJBPGSzhn4IbUMIqnJzrYRYWXRGzy5kuYlKsUtSlpBWVDEpnLKfLCGZsok39ekyQECXIXPKswksEhwHJY7fpFsaCci5sa0+kDhUyd6NyXLYBic4aHhNTMjmi0ufR1aZikkOhqlsILYhQsXU+FwdQfmi4sF4LnOZtmXJUiicRlrcKzwlJ/x2fxbJLCmuo7dvPEvgZvi4UrnSfZ+y9IETGYJKcL1S9QTQs2tw1Yno0WswCgmWEhaQggPQB+LmxOIvtYbIt1TKtvj0ppWIKO2aLSCkYcSSlCkDCdSs359kUd+WNgcDpAwyEghirAQrGWDElS2BpBfaklMtQlhjhOEUIdqMKCBTSe1qlWVK5tCCl04g1V1J2pCRRujXEZfq9u6WEIShOSEpTnsAA+jb4lSJnt5IamNG/EIrrtIwnCQRkCCS4YMa8zfSJtgVitEnZjQ37hDl0J202+PcTeorugBEH18e4m9RXdAEjXCwpNNkYrBP5khX7VA/aMXVnG/W2zibLmSzktKknZUNGKiylClS1hlJJChzihia2rMUcFRdC70kZQ2bsTzwbi3VUDHLOUWC7q2KPbCP8AilDIgwbhm0F4WYkG7ZmwQk2JetJ7IdwmjWPEZwsyCNRj1KDz7ojuPCl4WiHEjak7oUmWDkewwrj9ap+HMsf0g65P/wBgvnAFNebfA5oVKKbLLCgxANGrmT/MXtoOW2LLpmdja7R7KX1E+ER0KsA9lL6ifCI6JhQ6ffl0fNT4VwAwefiD+WR81PhXGfhdYKYpNN7EtclM2U+KU5IAclCuMwzowygduGxqUymQCUpmOP1HEpyouAkMQKD9R2tGiIXFHarjUmaqZJ9GUKSpKpSnA4QqQagAvUNERJc6wEYUgpCThyNSyXNanY+tonRVXTbXPo1JUiYlOIhVQUuRiSsUIcGmYpEudeCE8ZQDgkDWQKkiApgTHol69j/79Ih/8kgB8X8/6xjlXzKAdSgAaOVJAftMUXKYqWDqrHgENy7xklmmIrky0116jElxtH+9Ea1Bs0Uw2hSnANWFTk5pkNhqc6RJJAzIHTSEqIHRDoGZggI05nS0lXpEuMMsh04grhLJSA9OIkdr1aDYzSdVP9aIdtsSJoZYqHwqFFJJSUkoVqLKNYCptGZ5XZpSi7lLEkYSSklLkdCYtbuT/cy6/wDYgtur9YYsdmTKQiUkkiWnCCczlU9rw5YR/eSgNZST2KDV3xWbU4alfPuJvUV3QAJU0H99fl5vUV3GM9JhjJ5BgV0z0ZM720ge1/Wn4gNfTl0wTJhzFEWKi1FBKVgpIzBBB3GH02pJ1iNatt3yZwPppSVc5AO45wPWn8PrMovLUuXzBlD6wesqBPpBzGHEzBsgkm/h2f0TweskjuMRF6B2kDgrQr/0R3iMXx7My0qkTBDoIhyZoxbUf9RV0FJ+8Q59itMvjyZg/wDJ+2UYvivxv3P+iB2Rwkp2RBFqIooEcxcH6w6m2xi+POH2lR7VxyMgA5P8QwsxItCcRxJZ9Y1RHwmpIaO2Lnk0f8OrapcpaVOQkgJJ56tBXNVwgNdPqYoPw/u/BZgrWslXQ1AIIQfapTqJHTR41eTjwO7IOAjqp7hHse2fip6B3R0LAa/ET8sn5qfCuM6SqNV0qudVqkiWhSUkLCnUCQwCg1OmBZGgE4f90v8AaqAwNJVCws6oJfUOdy0v9qo99RJvLS9yoNHYd9O2pugmPFTAcw/TXc8EvqNN5WXuVHeos3lZe5UPICc2ySVcaVLV0pBy6YRLu2QmokSukS0D7QX+os3lZe5UeDQSbysvcqHdIOVdNmLvIlF2zQk5O2fSY9N2SCAPRS2GQwpYdFKQYnQSbysvcqPPUSbysvcqIbCBuqSW9mmmsUMRJmjdnJBwmgw8Y7yzVzrzmDsaDTuWl/tV5x76jzeVlv0KiW2dnRlI91aLRKaqQiatgeqSzZROuq7pknjWmfN66gRm+RfWTr5oN06ETdc2X2JVHvqRN5VG5UW/4df0OSgSSOZ37f5jrp/OSwRmUgdhf790X1p0BmLFZqH1FlU/iHbFoRMlzZa/SS2QdQU7OCRs1RbAsvr8vN6iu4xniso0i3yDMlrQCAVJKQTlUQM+qa+URuMQD6Y9i/8AVNfKI3GPRomvlEbjElC8clUX50UXyiNxjhorM5RG4xJRY4WlcXQ0VmcojcY9Giy+URuMFMql9KY9C4uxouv40bjHHRdfxp3GNIP2ixS5vHQhXSATvivtOi9lW5MpIJzIpubKC8aLL5RO4w4dGl8ol+gxbTMbX+HyC5lTSg7FBw3TnC7u0DSlQM5eNI/SkYXbJ3ekaajRxetadxjho6v407jFtaVFmlABhqb7wwkAzXOaQ/1/+Req0fm/pmoD6ikntGwxyNG1YgorTTOhrAV/Yg0tA/xT3COhcpLADYAI6Jl//9k="/>
          <p:cNvSpPr/>
          <p:nvPr/>
        </p:nvSpPr>
        <p:spPr>
          <a:xfrm>
            <a:off x="16168688" y="2589213"/>
            <a:ext cx="287337" cy="288925"/>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33" name="Shape 33"/>
          <p:cNvSpPr/>
          <p:nvPr/>
        </p:nvSpPr>
        <p:spPr>
          <a:xfrm>
            <a:off x="4063576" y="1899683"/>
            <a:ext cx="24280708" cy="2345746"/>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pt-BR" sz="4800" b="1" i="0" u="none" strike="noStrike" cap="none" dirty="0">
                <a:solidFill>
                  <a:srgbClr val="00B050"/>
                </a:solidFill>
                <a:latin typeface="Tahoma"/>
                <a:ea typeface="Tahoma"/>
                <a:cs typeface="Tahoma"/>
                <a:sym typeface="Tahoma"/>
              </a:rPr>
              <a:t>ESTUDANDO PARA O ENEM DE FORMA INVERTIDA</a:t>
            </a:r>
          </a:p>
          <a:p>
            <a:pPr marL="0" marR="0" lvl="0" indent="0" algn="ctr" rtl="0">
              <a:spcBef>
                <a:spcPts val="0"/>
              </a:spcBef>
              <a:spcAft>
                <a:spcPts val="0"/>
              </a:spcAft>
              <a:buSzPct val="25000"/>
              <a:buNone/>
            </a:pPr>
            <a:r>
              <a:rPr lang="pt-BR" sz="4800" b="1" i="0" u="none" strike="noStrike" cap="none" dirty="0">
                <a:solidFill>
                  <a:srgbClr val="00B050"/>
                </a:solidFill>
                <a:latin typeface="Tahoma"/>
                <a:ea typeface="Tahoma"/>
                <a:cs typeface="Tahoma"/>
                <a:sym typeface="Tahoma"/>
              </a:rPr>
              <a:t> </a:t>
            </a:r>
            <a:r>
              <a:rPr lang="pt-BR" sz="4800" i="0" u="none" strike="noStrike" cap="none" dirty="0">
                <a:solidFill>
                  <a:srgbClr val="FF0000"/>
                </a:solidFill>
                <a:latin typeface="Tahoma"/>
                <a:ea typeface="Tahoma"/>
                <a:cs typeface="Tahoma"/>
                <a:sym typeface="Tahoma"/>
              </a:rPr>
              <a:t>Assunto: </a:t>
            </a:r>
            <a:r>
              <a:rPr lang="pt-BR" sz="4800" b="1" i="0" u="none" strike="noStrike" cap="none" dirty="0">
                <a:solidFill>
                  <a:schemeClr val="dk2"/>
                </a:solidFill>
                <a:latin typeface="Tahoma"/>
                <a:ea typeface="Tahoma"/>
                <a:cs typeface="Tahoma"/>
                <a:sym typeface="Tahoma"/>
              </a:rPr>
              <a:t>Estequiometria</a:t>
            </a:r>
          </a:p>
        </p:txBody>
      </p:sp>
      <p:pic>
        <p:nvPicPr>
          <p:cNvPr id="36" name="Shape 36"/>
          <p:cNvPicPr preferRelativeResize="0"/>
          <p:nvPr/>
        </p:nvPicPr>
        <p:blipFill rotWithShape="1">
          <a:blip r:embed="rId3">
            <a:alphaModFix/>
          </a:blip>
          <a:srcRect/>
          <a:stretch/>
        </p:blipFill>
        <p:spPr>
          <a:xfrm>
            <a:off x="2576939" y="5582267"/>
            <a:ext cx="28869790" cy="31802740"/>
          </a:xfrm>
          <a:prstGeom prst="rect">
            <a:avLst/>
          </a:prstGeom>
          <a:noFill/>
          <a:ln>
            <a:noFill/>
          </a:ln>
        </p:spPr>
      </p:pic>
      <p:sp>
        <p:nvSpPr>
          <p:cNvPr id="37" name="Shape 37"/>
          <p:cNvSpPr txBox="1"/>
          <p:nvPr/>
        </p:nvSpPr>
        <p:spPr>
          <a:xfrm>
            <a:off x="13465812" y="8553691"/>
            <a:ext cx="6794850" cy="7657656"/>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algn="ctr">
              <a:buSzPct val="25000"/>
            </a:pPr>
            <a:r>
              <a:rPr lang="pt-BR" sz="4000" b="1" i="0" u="none" strike="noStrike" cap="none" dirty="0">
                <a:solidFill>
                  <a:schemeClr val="dk1"/>
                </a:solidFill>
                <a:sym typeface="Arial"/>
              </a:rPr>
              <a:t>Questão </a:t>
            </a:r>
            <a:r>
              <a:rPr lang="pt-BR" sz="4000" b="1" dirty="0">
                <a:solidFill>
                  <a:schemeClr val="dk1"/>
                </a:solidFill>
              </a:rPr>
              <a:t>básica </a:t>
            </a:r>
          </a:p>
          <a:p>
            <a:pPr algn="ctr"/>
            <a:endParaRPr lang="pt-BR" cap="all" dirty="0"/>
          </a:p>
          <a:p>
            <a:pPr algn="ctr"/>
            <a:r>
              <a:rPr lang="pt-BR" sz="4000" dirty="0"/>
              <a:t>Segundo as condições do processo apresentado para a obtenção de carbonato de chumbo (II) por meio da lixiviação por carbonato de sódio e considerando uma massa de pasta residual de uma bateria de 6 kg, qual quantidade aproximada, em quilogramas, de PbCO</a:t>
            </a:r>
            <a:r>
              <a:rPr lang="pt-BR" sz="4000" baseline="-25000" dirty="0"/>
              <a:t>3</a:t>
            </a:r>
            <a:r>
              <a:rPr lang="pt-BR" sz="4000" dirty="0"/>
              <a:t> é obtida?</a:t>
            </a:r>
          </a:p>
          <a:p>
            <a:pPr marL="0" marR="0" lvl="0" indent="0" algn="just" rtl="0">
              <a:spcBef>
                <a:spcPts val="0"/>
              </a:spcBef>
              <a:spcAft>
                <a:spcPts val="0"/>
              </a:spcAft>
              <a:buSzPct val="25000"/>
              <a:buNone/>
            </a:pPr>
            <a:endParaRPr lang="pt-BR" sz="3200" b="1" dirty="0">
              <a:solidFill>
                <a:schemeClr val="dk1"/>
              </a:solidFill>
            </a:endParaRPr>
          </a:p>
          <a:p>
            <a:pPr marL="0" marR="0" lvl="0" indent="0" algn="just" rtl="0">
              <a:spcBef>
                <a:spcPts val="0"/>
              </a:spcBef>
              <a:spcAft>
                <a:spcPts val="0"/>
              </a:spcAft>
              <a:buNone/>
            </a:pPr>
            <a:endParaRPr sz="3200" b="0" i="0" u="none" strike="noStrike" cap="none" dirty="0">
              <a:solidFill>
                <a:schemeClr val="dk1"/>
              </a:solidFill>
              <a:latin typeface="Arial"/>
              <a:ea typeface="Arial"/>
              <a:cs typeface="Arial"/>
              <a:sym typeface="Arial"/>
            </a:endParaRPr>
          </a:p>
        </p:txBody>
      </p:sp>
      <p:sp>
        <p:nvSpPr>
          <p:cNvPr id="38" name="Shape 38"/>
          <p:cNvSpPr txBox="1"/>
          <p:nvPr/>
        </p:nvSpPr>
        <p:spPr>
          <a:xfrm>
            <a:off x="22887895" y="6812998"/>
            <a:ext cx="7455368" cy="98931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279400" algn="l" rtl="0">
              <a:lnSpc>
                <a:spcPct val="100000"/>
              </a:lnSpc>
              <a:spcBef>
                <a:spcPts val="0"/>
              </a:spcBef>
              <a:spcAft>
                <a:spcPts val="0"/>
              </a:spcAft>
              <a:buClr>
                <a:schemeClr val="dk1"/>
              </a:buClr>
              <a:buSzPct val="100000"/>
              <a:buFont typeface="Cambria"/>
              <a:buNone/>
            </a:pPr>
            <a:r>
              <a:rPr lang="pt-BR" sz="5400" b="1" i="0" u="none" strike="noStrike" cap="none" dirty="0">
                <a:solidFill>
                  <a:schemeClr val="dk1"/>
                </a:solidFill>
                <a:latin typeface="Cambria"/>
                <a:ea typeface="Cambria"/>
                <a:cs typeface="Cambria"/>
                <a:sym typeface="Cambria"/>
              </a:rPr>
              <a:t>Domínio Metodológico</a:t>
            </a:r>
          </a:p>
        </p:txBody>
      </p:sp>
      <p:sp>
        <p:nvSpPr>
          <p:cNvPr id="39" name="Shape 39"/>
          <p:cNvSpPr txBox="1"/>
          <p:nvPr/>
        </p:nvSpPr>
        <p:spPr>
          <a:xfrm>
            <a:off x="3785755" y="6633162"/>
            <a:ext cx="6471655" cy="101611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1"/>
              </a:buClr>
              <a:buFont typeface="Tahoma"/>
              <a:buNone/>
            </a:pPr>
            <a:endParaRPr sz="1400" b="1" i="0" u="none" strike="noStrike" cap="none" dirty="0">
              <a:solidFill>
                <a:schemeClr val="dk1"/>
              </a:solidFill>
              <a:latin typeface="Times New Roman"/>
              <a:ea typeface="Times New Roman"/>
              <a:cs typeface="Times New Roman"/>
              <a:sym typeface="Times New Roman"/>
            </a:endParaRPr>
          </a:p>
          <a:p>
            <a:pPr marL="0" marR="0" lvl="0" indent="-279400" algn="l" rtl="0">
              <a:lnSpc>
                <a:spcPct val="100000"/>
              </a:lnSpc>
              <a:spcBef>
                <a:spcPts val="0"/>
              </a:spcBef>
              <a:spcAft>
                <a:spcPts val="0"/>
              </a:spcAft>
              <a:buClr>
                <a:schemeClr val="dk1"/>
              </a:buClr>
              <a:buSzPct val="100000"/>
              <a:buFont typeface="Cambria"/>
              <a:buNone/>
            </a:pPr>
            <a:r>
              <a:rPr lang="pt-BR" sz="5400" b="1" i="0" u="none" strike="noStrike" cap="none" dirty="0">
                <a:solidFill>
                  <a:schemeClr val="dk1"/>
                </a:solidFill>
                <a:latin typeface="Cambria"/>
                <a:ea typeface="Cambria"/>
                <a:cs typeface="Cambria"/>
                <a:sym typeface="Cambria"/>
              </a:rPr>
              <a:t>Domínio Conceitual</a:t>
            </a:r>
          </a:p>
        </p:txBody>
      </p:sp>
      <p:sp>
        <p:nvSpPr>
          <p:cNvPr id="40" name="Shape 40"/>
          <p:cNvSpPr txBox="1"/>
          <p:nvPr/>
        </p:nvSpPr>
        <p:spPr>
          <a:xfrm>
            <a:off x="382773" y="24129469"/>
            <a:ext cx="9874637" cy="2618819"/>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ct val="100000"/>
              <a:buFont typeface="Arial"/>
              <a:buNone/>
            </a:pPr>
            <a:r>
              <a:rPr lang="pt-BR" sz="4000" b="1" i="0" u="none" strike="noStrike" cap="none" dirty="0">
                <a:solidFill>
                  <a:schemeClr val="dk1"/>
                </a:solidFill>
                <a:latin typeface="Arial"/>
                <a:ea typeface="Arial"/>
                <a:cs typeface="Arial"/>
                <a:sym typeface="Arial"/>
              </a:rPr>
              <a:t>Conceitos: </a:t>
            </a:r>
          </a:p>
          <a:p>
            <a:pPr marL="0" marR="0" lvl="0" indent="-177800" algn="l" rtl="0">
              <a:lnSpc>
                <a:spcPct val="100000"/>
              </a:lnSpc>
              <a:spcBef>
                <a:spcPts val="0"/>
              </a:spcBef>
              <a:spcAft>
                <a:spcPts val="0"/>
              </a:spcAft>
              <a:buClr>
                <a:srgbClr val="000000"/>
              </a:buClr>
              <a:buSzPct val="100000"/>
              <a:buFont typeface="Arial"/>
              <a:buNone/>
            </a:pPr>
            <a:r>
              <a:rPr lang="pt-BR" sz="4000" dirty="0"/>
              <a:t>Balanceamento, Propriedades químicas, relações da química com a tecnologia, transformações químicas.</a:t>
            </a:r>
            <a:endParaRPr lang="pt-BR" sz="2800" b="0" i="0" u="none" strike="noStrike" cap="none" dirty="0">
              <a:solidFill>
                <a:srgbClr val="000000"/>
              </a:solidFill>
              <a:latin typeface="Arial"/>
              <a:ea typeface="Arial"/>
              <a:cs typeface="Arial"/>
              <a:sym typeface="Arial"/>
            </a:endParaRPr>
          </a:p>
        </p:txBody>
      </p:sp>
      <p:sp>
        <p:nvSpPr>
          <p:cNvPr id="41" name="Shape 41"/>
          <p:cNvSpPr txBox="1"/>
          <p:nvPr/>
        </p:nvSpPr>
        <p:spPr>
          <a:xfrm>
            <a:off x="376543" y="10351509"/>
            <a:ext cx="11664690" cy="13617966"/>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r>
              <a:rPr lang="pt-BR" sz="4000" b="1" i="0" u="none" strike="noStrike" cap="none" dirty="0">
                <a:solidFill>
                  <a:schemeClr val="dk1"/>
                </a:solidFill>
                <a:sym typeface="Arial"/>
              </a:rPr>
              <a:t>Princípios: </a:t>
            </a:r>
            <a:r>
              <a:rPr lang="pt-BR" sz="4000" dirty="0"/>
              <a:t> </a:t>
            </a:r>
          </a:p>
          <a:p>
            <a:r>
              <a:rPr lang="pt-BR" sz="4000" b="1" dirty="0"/>
              <a:t>Lei da Conservação das Massas: </a:t>
            </a:r>
            <a:r>
              <a:rPr lang="pt-BR" sz="4000" dirty="0"/>
              <a:t>Ao término de uma reação química, a massa total inicial dos reagentes é igual a massa total final dos produtos. Ou em outras palavras, a massa é conservada quaisquer que sejam as modificações químicas e/ou físicas que a matéria sofra: na natureza, nada se cria e nada se perde. Tudo se transforma.</a:t>
            </a:r>
            <a:endParaRPr lang="pt-BR" sz="4000" dirty="0">
              <a:solidFill>
                <a:srgbClr val="FF0000"/>
              </a:solidFill>
              <a:sym typeface="Wingdings" panose="05000000000000000000" pitchFamily="2" charset="2"/>
            </a:endParaRPr>
          </a:p>
          <a:p>
            <a:r>
              <a:rPr lang="pt-BR" sz="4000" b="1" dirty="0"/>
              <a:t>Lei das proporções definidas</a:t>
            </a:r>
            <a:r>
              <a:rPr lang="pt-BR" sz="4000" dirty="0"/>
              <a:t>: Os produtos de uma reação são dotados de uma relação proporcional de massa com os reagentes. Assim, se 12g de carbono reagem com 36g de oxigênio para formar 48g de dióxido de carbono, 6g de carbono reagem com 18g de oxigênio para formar 24g de dióxido de carbono.</a:t>
            </a:r>
            <a:endParaRPr lang="pt-BR" sz="4000" dirty="0">
              <a:solidFill>
                <a:srgbClr val="FF0000"/>
              </a:solidFill>
              <a:sym typeface="Wingdings" panose="05000000000000000000" pitchFamily="2" charset="2"/>
            </a:endParaRPr>
          </a:p>
          <a:p>
            <a:r>
              <a:rPr lang="pt-BR" sz="4000" b="1" dirty="0"/>
              <a:t>Proporção atômica</a:t>
            </a:r>
            <a:r>
              <a:rPr lang="pt-BR" sz="4000" dirty="0"/>
              <a:t>: De maneira análoga à lei das proporções definidas, os coeficientes estequiométricos devem satisfazer as atomicidades das moléculas de ambos os lados da equação. Portanto, são necessárias 3 moléculas de oxigênio (O</a:t>
            </a:r>
            <a:r>
              <a:rPr lang="pt-BR" sz="4000" baseline="-25000" dirty="0"/>
              <a:t>2</a:t>
            </a:r>
            <a:r>
              <a:rPr lang="pt-BR" sz="4000" dirty="0"/>
              <a:t>) para formar 2 moléculas de ozônio (O</a:t>
            </a:r>
            <a:r>
              <a:rPr lang="pt-BR" sz="4000" baseline="-25000" dirty="0"/>
              <a:t>3</a:t>
            </a:r>
            <a:r>
              <a:rPr lang="pt-BR" sz="4000" dirty="0"/>
              <a:t>).</a:t>
            </a:r>
          </a:p>
          <a:p>
            <a:endParaRPr lang="pt-BR" sz="3200" dirty="0">
              <a:solidFill>
                <a:srgbClr val="FF0000"/>
              </a:solidFill>
              <a:sym typeface="Wingdings" panose="05000000000000000000" pitchFamily="2" charset="2"/>
            </a:endParaRPr>
          </a:p>
          <a:p>
            <a:pPr marL="0" marR="0" lvl="0" indent="-177800" algn="l" rtl="0">
              <a:lnSpc>
                <a:spcPct val="100000"/>
              </a:lnSpc>
              <a:spcBef>
                <a:spcPts val="0"/>
              </a:spcBef>
              <a:spcAft>
                <a:spcPts val="0"/>
              </a:spcAft>
              <a:buClr>
                <a:schemeClr val="dk1"/>
              </a:buClr>
              <a:buSzPct val="100000"/>
              <a:buFont typeface="Arial"/>
              <a:buNone/>
            </a:pPr>
            <a:endParaRPr lang="pt-BR" sz="2800" b="1" i="0" u="none" strike="noStrike" cap="none" dirty="0">
              <a:solidFill>
                <a:schemeClr val="dk1"/>
              </a:solidFill>
              <a:latin typeface="Arial"/>
              <a:ea typeface="Arial"/>
              <a:cs typeface="Arial"/>
              <a:sym typeface="Arial"/>
            </a:endParaRPr>
          </a:p>
        </p:txBody>
      </p:sp>
      <p:sp>
        <p:nvSpPr>
          <p:cNvPr id="42" name="Shape 42"/>
          <p:cNvSpPr txBox="1"/>
          <p:nvPr/>
        </p:nvSpPr>
        <p:spPr>
          <a:xfrm>
            <a:off x="340796" y="8594897"/>
            <a:ext cx="11482608" cy="1565227"/>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indent="-203200">
              <a:buClr>
                <a:schemeClr val="dk1"/>
              </a:buClr>
              <a:buSzPct val="100000"/>
            </a:pPr>
            <a:r>
              <a:rPr lang="pt-BR" sz="4000" b="1" i="0" u="none" strike="noStrike" cap="none" dirty="0">
                <a:solidFill>
                  <a:schemeClr val="dk1"/>
                </a:solidFill>
                <a:latin typeface="+mj-lt"/>
                <a:ea typeface="Cambria"/>
                <a:cs typeface="Cambria"/>
                <a:sym typeface="Cambria"/>
              </a:rPr>
              <a:t>Teorias</a:t>
            </a:r>
            <a:r>
              <a:rPr lang="pt-BR" sz="4000" b="1" i="0" u="none" strike="noStrike" cap="none" dirty="0">
                <a:solidFill>
                  <a:schemeClr val="dk1"/>
                </a:solidFill>
                <a:latin typeface="Cambria"/>
                <a:ea typeface="Cambria"/>
                <a:cs typeface="Cambria"/>
                <a:sym typeface="Cambria"/>
              </a:rPr>
              <a:t>: </a:t>
            </a:r>
            <a:r>
              <a:rPr lang="pt-BR" sz="4000" dirty="0"/>
              <a:t>Lei da Conservação das Massas, Lei das proporções definidas e Proporção atômica.</a:t>
            </a:r>
            <a:endParaRPr lang="pt-BR" sz="4000" dirty="0">
              <a:solidFill>
                <a:schemeClr val="dk1"/>
              </a:solidFill>
              <a:latin typeface="Arial" panose="020B0604020202020204" pitchFamily="34" charset="0"/>
              <a:ea typeface="Cambria"/>
              <a:cs typeface="Arial" panose="020B0604020202020204" pitchFamily="34" charset="0"/>
              <a:sym typeface="Cambria"/>
            </a:endParaRPr>
          </a:p>
        </p:txBody>
      </p:sp>
      <p:sp>
        <p:nvSpPr>
          <p:cNvPr id="44" name="Shape 44"/>
          <p:cNvSpPr txBox="1"/>
          <p:nvPr/>
        </p:nvSpPr>
        <p:spPr>
          <a:xfrm>
            <a:off x="18400060" y="30913395"/>
            <a:ext cx="13356773" cy="6478578"/>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Font typeface="Tahoma"/>
              <a:buNone/>
            </a:pPr>
            <a:endParaRPr sz="1200" b="1" i="0" u="none" strike="noStrike" cap="none"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SzPct val="25000"/>
              <a:buNone/>
            </a:pPr>
            <a:r>
              <a:rPr lang="pt-BR" sz="4000" b="1" i="0" u="none" strike="noStrike" cap="none" dirty="0">
                <a:solidFill>
                  <a:schemeClr val="dk1"/>
                </a:solidFill>
                <a:sym typeface="Arial"/>
              </a:rPr>
              <a:t>Registros / Dados: </a:t>
            </a:r>
            <a:r>
              <a:rPr lang="pt-BR" sz="4000" i="0" u="none" strike="noStrike" cap="none" dirty="0">
                <a:solidFill>
                  <a:schemeClr val="dk1"/>
                </a:solidFill>
                <a:sym typeface="Arial"/>
              </a:rPr>
              <a:t>Opções:</a:t>
            </a:r>
          </a:p>
          <a:p>
            <a:pPr marL="342900" indent="-342900">
              <a:buAutoNum type="alphaUcPeriod"/>
            </a:pPr>
            <a:r>
              <a:rPr lang="pt-BR" sz="4000" dirty="0"/>
              <a:t>1,7 kg. ERRADA. Para rendimento de 91%, temos, portanto, 2,9kg de carbono de chumbo II.</a:t>
            </a:r>
          </a:p>
          <a:p>
            <a:r>
              <a:rPr lang="pt-BR" sz="4000" dirty="0"/>
              <a:t>B.1,9 Kg. ERRADA. Para rendimento de 91%, temos, portanto, 2,9kg de carbono de chumbo II.</a:t>
            </a:r>
          </a:p>
          <a:p>
            <a:r>
              <a:rPr lang="pt-BR" sz="4000" dirty="0"/>
              <a:t>C. 2,9 Kg. RESPOSTA CORRETA.</a:t>
            </a:r>
          </a:p>
          <a:p>
            <a:r>
              <a:rPr lang="pt-BR" sz="4000" dirty="0"/>
              <a:t>D. 3,3 Kg. ERRADA. Para rendimento de 91%, temos, portanto, 2,9kg de carbono de chumbo II.</a:t>
            </a:r>
          </a:p>
          <a:p>
            <a:r>
              <a:rPr lang="pt-BR" sz="4000" dirty="0"/>
              <a:t>E. 3,6 Kg. ERRADA. Para rendimento de 91%, temos, portanto, 2,9kg de carbono de chumbo II.</a:t>
            </a:r>
            <a:endParaRPr lang="pt-BR" sz="4000" b="1" dirty="0">
              <a:solidFill>
                <a:schemeClr val="dk1"/>
              </a:solidFill>
            </a:endParaRPr>
          </a:p>
          <a:p>
            <a:pPr marL="0" marR="0" lvl="0" indent="0" algn="just" rtl="0">
              <a:spcBef>
                <a:spcPts val="0"/>
              </a:spcBef>
              <a:spcAft>
                <a:spcPts val="0"/>
              </a:spcAft>
              <a:buSzPct val="25000"/>
              <a:buNone/>
            </a:pPr>
            <a:endParaRPr lang="pt-BR" sz="2800" b="0" i="0" u="none" strike="noStrike" cap="none" dirty="0">
              <a:solidFill>
                <a:schemeClr val="dk1"/>
              </a:solidFill>
              <a:latin typeface="Arial"/>
              <a:ea typeface="Arial"/>
              <a:cs typeface="Arial"/>
              <a:sym typeface="Arial"/>
            </a:endParaRPr>
          </a:p>
        </p:txBody>
      </p:sp>
      <p:sp>
        <p:nvSpPr>
          <p:cNvPr id="46" name="Shape 46"/>
          <p:cNvSpPr txBox="1"/>
          <p:nvPr/>
        </p:nvSpPr>
        <p:spPr>
          <a:xfrm>
            <a:off x="18933967" y="26108522"/>
            <a:ext cx="12822866" cy="430426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spcAft>
                <a:spcPts val="0"/>
              </a:spcAft>
              <a:buSzPct val="25000"/>
              <a:buNone/>
            </a:pPr>
            <a:r>
              <a:rPr lang="pt-BR" sz="3200" b="1" i="0" u="none" strike="noStrike" cap="none" dirty="0">
                <a:solidFill>
                  <a:schemeClr val="dk1"/>
                </a:solidFill>
                <a:latin typeface="Arial"/>
                <a:ea typeface="Arial"/>
                <a:cs typeface="Arial"/>
                <a:sym typeface="Arial"/>
              </a:rPr>
              <a:t>Transformações:</a:t>
            </a:r>
            <a:endParaRPr lang="pt-BR" sz="3200" dirty="0">
              <a:solidFill>
                <a:schemeClr val="dk1"/>
              </a:solidFill>
              <a:latin typeface="Arial"/>
              <a:ea typeface="Arial"/>
              <a:cs typeface="Arial"/>
              <a:sym typeface="Arial"/>
            </a:endParaRPr>
          </a:p>
        </p:txBody>
      </p:sp>
      <p:sp>
        <p:nvSpPr>
          <p:cNvPr id="48" name="Shape 48"/>
          <p:cNvSpPr txBox="1"/>
          <p:nvPr/>
        </p:nvSpPr>
        <p:spPr>
          <a:xfrm>
            <a:off x="20350717" y="19186255"/>
            <a:ext cx="11844670" cy="574158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r>
              <a:rPr lang="pt-BR" sz="4000" b="1" i="0" u="none" strike="noStrike" cap="none" dirty="0">
                <a:solidFill>
                  <a:schemeClr val="dk1"/>
                </a:solidFill>
                <a:sym typeface="Arial"/>
              </a:rPr>
              <a:t>Interpretações:</a:t>
            </a:r>
            <a:r>
              <a:rPr lang="pt-BR" sz="4000" dirty="0"/>
              <a:t> Primeiro, temos que calcular a massa efetiva de PbSO</a:t>
            </a:r>
            <a:r>
              <a:rPr lang="pt-BR" sz="4000" baseline="-25000" dirty="0"/>
              <a:t>4</a:t>
            </a:r>
            <a:r>
              <a:rPr lang="pt-BR" sz="4000" dirty="0"/>
              <a:t> presente na massa residual. Oque resulta em X=3,6 kg de PbSO</a:t>
            </a:r>
            <a:r>
              <a:rPr lang="pt-BR" sz="4000" baseline="-25000" dirty="0"/>
              <a:t>4. </a:t>
            </a:r>
            <a:r>
              <a:rPr lang="pt-BR" sz="4000" dirty="0"/>
              <a:t>Analisando a equação de obtenção do PbCO</a:t>
            </a:r>
            <a:r>
              <a:rPr lang="pt-BR" sz="4000" baseline="-25000" dirty="0"/>
              <a:t>3</a:t>
            </a:r>
            <a:br>
              <a:rPr lang="pt-BR" sz="4000" dirty="0"/>
            </a:br>
            <a:r>
              <a:rPr lang="pt-BR" sz="4000" dirty="0"/>
              <a:t>PbSO</a:t>
            </a:r>
            <a:r>
              <a:rPr lang="pt-BR" sz="4000" baseline="-25000" dirty="0"/>
              <a:t>4</a:t>
            </a:r>
            <a:r>
              <a:rPr lang="pt-BR" sz="4000" dirty="0"/>
              <a:t> + Na</a:t>
            </a:r>
            <a:r>
              <a:rPr lang="pt-BR" sz="4000" baseline="-25000" dirty="0"/>
              <a:t>2</a:t>
            </a:r>
            <a:r>
              <a:rPr lang="pt-BR" sz="4000" dirty="0"/>
              <a:t>CO</a:t>
            </a:r>
            <a:r>
              <a:rPr lang="pt-BR" sz="4000" baseline="-25000" dirty="0"/>
              <a:t>3</a:t>
            </a:r>
            <a:r>
              <a:rPr lang="pt-BR" sz="4000" dirty="0"/>
              <a:t> → PbCO</a:t>
            </a:r>
            <a:r>
              <a:rPr lang="pt-BR" sz="4000" baseline="-25000" dirty="0"/>
              <a:t>3</a:t>
            </a:r>
            <a:r>
              <a:rPr lang="pt-BR" sz="4000" dirty="0"/>
              <a:t> + Na</a:t>
            </a:r>
            <a:r>
              <a:rPr lang="pt-BR" sz="4000" baseline="-25000" dirty="0"/>
              <a:t>2</a:t>
            </a:r>
            <a:r>
              <a:rPr lang="pt-BR" sz="4000" dirty="0"/>
              <a:t>SO</a:t>
            </a:r>
            <a:r>
              <a:rPr lang="pt-BR" sz="4000" baseline="-25000" dirty="0"/>
              <a:t>4. </a:t>
            </a:r>
            <a:r>
              <a:rPr lang="pt-BR" sz="4000" dirty="0"/>
              <a:t>Percebemos que: y =3,2 kg de PbCO</a:t>
            </a:r>
            <a:r>
              <a:rPr lang="pt-BR" sz="4000" baseline="-25000" dirty="0"/>
              <a:t>3</a:t>
            </a:r>
            <a:r>
              <a:rPr lang="pt-BR" sz="4000" dirty="0"/>
              <a:t> com rendimento de 100%. Mas como o rendimento foi de aproximadamente 91%, então: y =3,2 . 0,91</a:t>
            </a:r>
            <a:br>
              <a:rPr lang="pt-BR" sz="4000" dirty="0"/>
            </a:br>
            <a:r>
              <a:rPr lang="pt-BR" sz="4000" dirty="0"/>
              <a:t>y =2,91 kg de PbCO</a:t>
            </a:r>
            <a:r>
              <a:rPr lang="pt-BR" sz="4000" baseline="-25000" dirty="0"/>
              <a:t>3</a:t>
            </a:r>
          </a:p>
          <a:p>
            <a:endParaRPr lang="pt-BR" sz="4000" baseline="-25000" dirty="0"/>
          </a:p>
        </p:txBody>
      </p:sp>
      <p:sp>
        <p:nvSpPr>
          <p:cNvPr id="49" name="Shape 49"/>
          <p:cNvSpPr txBox="1"/>
          <p:nvPr/>
        </p:nvSpPr>
        <p:spPr>
          <a:xfrm>
            <a:off x="21251838" y="12559093"/>
            <a:ext cx="10887740" cy="5140391"/>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indent="-177800" algn="just">
              <a:buClr>
                <a:schemeClr val="dk1"/>
              </a:buClr>
              <a:buSzPct val="100000"/>
            </a:pPr>
            <a:r>
              <a:rPr lang="pt-BR" sz="4000" b="1" i="0" u="none" strike="noStrike" cap="none" dirty="0">
                <a:solidFill>
                  <a:schemeClr val="dk1"/>
                </a:solidFill>
                <a:sym typeface="Arial"/>
              </a:rPr>
              <a:t>Asserções de conhecimento</a:t>
            </a:r>
            <a:r>
              <a:rPr lang="pt-BR" sz="4000" b="0" i="0" u="none" strike="noStrike" cap="none" dirty="0">
                <a:solidFill>
                  <a:schemeClr val="dk1"/>
                </a:solidFill>
                <a:sym typeface="Arial"/>
              </a:rPr>
              <a:t>:</a:t>
            </a:r>
            <a:r>
              <a:rPr lang="pt-BR" sz="4000" b="1" i="0" u="none" strike="noStrike" cap="none" dirty="0">
                <a:solidFill>
                  <a:schemeClr val="dk1"/>
                </a:solidFill>
                <a:sym typeface="Arial"/>
              </a:rPr>
              <a:t> </a:t>
            </a:r>
            <a:r>
              <a:rPr lang="pt-BR" sz="4000" dirty="0">
                <a:solidFill>
                  <a:schemeClr val="dk1"/>
                </a:solidFill>
              </a:rPr>
              <a:t>Ao considerarmos as leis ligadas aos conceitos químicos, podemos concluir que o uso das informações e do conhecimento adquirido ajuda-nos na resolução dos problemas do ENEM. Como o uso da lei “</a:t>
            </a:r>
            <a:r>
              <a:rPr lang="pt-BR" sz="4000" dirty="0"/>
              <a:t>na natureza, nada se cria e nada se perde. Tudo se transforma” neste problema.</a:t>
            </a:r>
            <a:endParaRPr lang="pt-BR" sz="4000" dirty="0">
              <a:solidFill>
                <a:srgbClr val="FF0000"/>
              </a:solidFill>
              <a:sym typeface="Wingdings" panose="05000000000000000000" pitchFamily="2" charset="2"/>
            </a:endParaRPr>
          </a:p>
          <a:p>
            <a:pPr marL="0" marR="0" lvl="0" indent="-177800" algn="just" rtl="0">
              <a:lnSpc>
                <a:spcPct val="100000"/>
              </a:lnSpc>
              <a:spcBef>
                <a:spcPts val="0"/>
              </a:spcBef>
              <a:spcAft>
                <a:spcPts val="0"/>
              </a:spcAft>
              <a:buClr>
                <a:schemeClr val="dk1"/>
              </a:buClr>
              <a:buSzPct val="100000"/>
              <a:buFont typeface="Arial"/>
              <a:buNone/>
            </a:pPr>
            <a:endParaRPr lang="pt-BR" sz="4000" i="0" u="none" strike="noStrike" cap="none" dirty="0">
              <a:solidFill>
                <a:schemeClr val="dk1"/>
              </a:solidFill>
              <a:sym typeface="Arial"/>
            </a:endParaRPr>
          </a:p>
        </p:txBody>
      </p:sp>
      <p:sp>
        <p:nvSpPr>
          <p:cNvPr id="50" name="Shape 50"/>
          <p:cNvSpPr txBox="1"/>
          <p:nvPr/>
        </p:nvSpPr>
        <p:spPr>
          <a:xfrm>
            <a:off x="323533" y="37526846"/>
            <a:ext cx="32004000" cy="574158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spcBef>
                <a:spcPts val="0"/>
              </a:spcBef>
              <a:spcAft>
                <a:spcPts val="0"/>
              </a:spcAft>
              <a:buSzPct val="25000"/>
              <a:buNone/>
            </a:pPr>
            <a:r>
              <a:rPr lang="pt-BR" sz="4000" b="1" i="0" u="none" strike="noStrike" cap="none" dirty="0">
                <a:solidFill>
                  <a:srgbClr val="000000"/>
                </a:solidFill>
                <a:sym typeface="Arial"/>
              </a:rPr>
              <a:t> Evento:</a:t>
            </a:r>
            <a:r>
              <a:rPr lang="pt-BR" sz="4000" b="0" i="0" u="none" strike="noStrike" cap="none" dirty="0">
                <a:solidFill>
                  <a:srgbClr val="000000"/>
                </a:solidFill>
                <a:sym typeface="Arial"/>
              </a:rPr>
              <a:t>  </a:t>
            </a:r>
            <a:endParaRPr lang="pt-BR" sz="4000" b="1" dirty="0">
              <a:solidFill>
                <a:schemeClr val="dk2"/>
              </a:solidFill>
            </a:endParaRPr>
          </a:p>
          <a:p>
            <a:pPr algn="ctr">
              <a:buSzPct val="25000"/>
            </a:pPr>
            <a:r>
              <a:rPr lang="pt-BR" sz="4000" b="1" dirty="0">
                <a:solidFill>
                  <a:schemeClr val="dk1"/>
                </a:solidFill>
              </a:rPr>
              <a:t>ENEM: </a:t>
            </a:r>
            <a:r>
              <a:rPr lang="pt-BR" sz="4000" dirty="0">
                <a:solidFill>
                  <a:schemeClr val="dk1"/>
                </a:solidFill>
              </a:rPr>
              <a:t>2010 | </a:t>
            </a:r>
            <a:r>
              <a:rPr lang="pt-BR" sz="4000" b="1" dirty="0">
                <a:solidFill>
                  <a:schemeClr val="dk1"/>
                </a:solidFill>
              </a:rPr>
              <a:t>Questão:</a:t>
            </a:r>
            <a:r>
              <a:rPr lang="pt-BR" sz="4000" dirty="0">
                <a:solidFill>
                  <a:schemeClr val="dk1"/>
                </a:solidFill>
              </a:rPr>
              <a:t> 77|</a:t>
            </a:r>
            <a:r>
              <a:rPr lang="pt-BR" sz="4000" b="1" dirty="0">
                <a:solidFill>
                  <a:schemeClr val="dk1"/>
                </a:solidFill>
              </a:rPr>
              <a:t> Primeiro dia</a:t>
            </a:r>
          </a:p>
          <a:p>
            <a:pPr algn="ctr">
              <a:buSzPct val="25000"/>
            </a:pPr>
            <a:endParaRPr lang="pt-BR" sz="3600" dirty="0">
              <a:solidFill>
                <a:schemeClr val="dk1"/>
              </a:solidFill>
            </a:endParaRPr>
          </a:p>
          <a:p>
            <a:r>
              <a:rPr lang="pt-BR" sz="3600" dirty="0"/>
              <a:t>A composição média de uma bateria automotiva esgotada é de aproximadamente 32% </a:t>
            </a:r>
            <a:r>
              <a:rPr lang="pt-BR" sz="3600" dirty="0" err="1"/>
              <a:t>Pb</a:t>
            </a:r>
            <a:r>
              <a:rPr lang="pt-BR" sz="3600" dirty="0"/>
              <a:t>, 3% </a:t>
            </a:r>
            <a:r>
              <a:rPr lang="pt-BR" sz="3600" dirty="0" err="1"/>
              <a:t>PbO</a:t>
            </a:r>
            <a:r>
              <a:rPr lang="pt-BR" sz="3600" dirty="0"/>
              <a:t>, 17% PbO</a:t>
            </a:r>
            <a:r>
              <a:rPr lang="pt-BR" sz="3600" baseline="-25000" dirty="0"/>
              <a:t>2</a:t>
            </a:r>
            <a:r>
              <a:rPr lang="pt-BR" sz="3600" dirty="0"/>
              <a:t> e 36% PbSO</a:t>
            </a:r>
            <a:r>
              <a:rPr lang="pt-BR" sz="3600" baseline="-25000" dirty="0"/>
              <a:t>4</a:t>
            </a:r>
            <a:r>
              <a:rPr lang="pt-BR" sz="3600" dirty="0"/>
              <a:t> . A média de massa da pasta residual de uma bateria usada é de 6 kg, onde 19% é , 60% PbSO4 e 21% Pb. Entre todos os compostos de chumbo presentes na pasta, o que mais preocupa é o sulfato de chumbo (II), pois nos processos </a:t>
            </a:r>
            <a:r>
              <a:rPr lang="pt-BR" sz="3600" dirty="0" err="1"/>
              <a:t>pirometalúrgicos</a:t>
            </a:r>
            <a:r>
              <a:rPr lang="pt-BR" sz="3600" dirty="0"/>
              <a:t>, em que os compostos de chumbo (placas das baterias) são fundidos, há a conversão de sulfato em dióxido de enxofre, gás muito poluente. Para reduzir o problema das emissões de SO</a:t>
            </a:r>
            <a:r>
              <a:rPr lang="pt-BR" sz="3600" baseline="-25000" dirty="0"/>
              <a:t>2(g)</a:t>
            </a:r>
            <a:r>
              <a:rPr lang="pt-BR" sz="3600" dirty="0"/>
              <a:t>, a indústria pode utilizar uma planta mista, ou seja, utilizar o processo </a:t>
            </a:r>
            <a:r>
              <a:rPr lang="pt-BR" sz="3600" dirty="0" err="1"/>
              <a:t>hidrometalúrgico</a:t>
            </a:r>
            <a:r>
              <a:rPr lang="pt-BR" sz="3600" dirty="0"/>
              <a:t>, para a </a:t>
            </a:r>
            <a:r>
              <a:rPr lang="pt-BR" sz="3600" dirty="0" err="1"/>
              <a:t>dessulfuração</a:t>
            </a:r>
            <a:r>
              <a:rPr lang="pt-BR" sz="3600" dirty="0"/>
              <a:t> antes da fusão do composto de chumbo. Nesse caso, a redução de sulfato presente no PbSO4 é feita via lixiviação com solução de carbonato de sódio (Na</a:t>
            </a:r>
            <a:r>
              <a:rPr lang="pt-BR" sz="3600" baseline="-25000" dirty="0"/>
              <a:t>2</a:t>
            </a:r>
            <a:r>
              <a:rPr lang="pt-BR" sz="3600" dirty="0"/>
              <a:t>CO</a:t>
            </a:r>
            <a:r>
              <a:rPr lang="pt-BR" sz="3600" baseline="-25000" dirty="0"/>
              <a:t>3</a:t>
            </a:r>
            <a:r>
              <a:rPr lang="pt-BR" sz="3600" dirty="0"/>
              <a:t>) 1M a 45°C, em que se obtém o carbonato de chumbo (II) com rendimento de 91%. Após esse processo, o material segue para a fundição para obter o chumbo metálico.</a:t>
            </a:r>
            <a:endParaRPr sz="3600" i="0" u="none" strike="noStrike" cap="none" dirty="0">
              <a:solidFill>
                <a:schemeClr val="dk1"/>
              </a:solidFill>
              <a:latin typeface="Arial"/>
              <a:ea typeface="Arial"/>
              <a:cs typeface="Arial"/>
              <a:sym typeface="Arial"/>
            </a:endParaRPr>
          </a:p>
        </p:txBody>
      </p:sp>
      <p:sp>
        <p:nvSpPr>
          <p:cNvPr id="51" name="Shape 51"/>
          <p:cNvSpPr txBox="1"/>
          <p:nvPr/>
        </p:nvSpPr>
        <p:spPr>
          <a:xfrm>
            <a:off x="21903070" y="8548577"/>
            <a:ext cx="10292316" cy="3785191"/>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just" rtl="0">
              <a:spcBef>
                <a:spcPts val="0"/>
              </a:spcBef>
              <a:spcAft>
                <a:spcPts val="0"/>
              </a:spcAft>
              <a:buSzPct val="25000"/>
              <a:buNone/>
            </a:pPr>
            <a:r>
              <a:rPr lang="pt-BR" sz="4000" b="1" i="0" u="none" strike="noStrike" cap="none" dirty="0">
                <a:solidFill>
                  <a:schemeClr val="dk1"/>
                </a:solidFill>
                <a:sym typeface="Arial"/>
              </a:rPr>
              <a:t>Asserções de valor (Conclusão): </a:t>
            </a:r>
            <a:r>
              <a:rPr lang="pt-BR" sz="4000" dirty="0">
                <a:solidFill>
                  <a:schemeClr val="dk1"/>
                </a:solidFill>
                <a:sym typeface="Arial"/>
              </a:rPr>
              <a:t>A atividade que realizamos trouxe  benefícios, pois ajuda na  aprendizagem da </a:t>
            </a:r>
            <a:r>
              <a:rPr lang="pt-BR" sz="4000" dirty="0">
                <a:solidFill>
                  <a:schemeClr val="dk1"/>
                </a:solidFill>
              </a:rPr>
              <a:t>Química</a:t>
            </a:r>
            <a:r>
              <a:rPr lang="pt-BR" sz="4000" dirty="0">
                <a:solidFill>
                  <a:schemeClr val="dk1"/>
                </a:solidFill>
                <a:sym typeface="Arial"/>
              </a:rPr>
              <a:t>. </a:t>
            </a:r>
            <a:r>
              <a:rPr lang="pt-BR" sz="4000" dirty="0">
                <a:solidFill>
                  <a:schemeClr val="dk1"/>
                </a:solidFill>
              </a:rPr>
              <a:t>Ficou mais fácil de entender todo o processo com o Diagrama de Gowin, ajuda e auxilia no estudo para o ENEM.</a:t>
            </a:r>
          </a:p>
          <a:p>
            <a:pPr marL="0" marR="0" lvl="0" indent="0" algn="just" rtl="0">
              <a:spcBef>
                <a:spcPts val="0"/>
              </a:spcBef>
              <a:spcAft>
                <a:spcPts val="0"/>
              </a:spcAft>
              <a:buSzPct val="25000"/>
              <a:buNone/>
            </a:pPr>
            <a:endParaRPr sz="1800" b="0" i="0" u="none" strike="noStrike" cap="none" dirty="0">
              <a:solidFill>
                <a:schemeClr val="dk1"/>
              </a:solidFill>
              <a:latin typeface="Arial"/>
              <a:ea typeface="Arial"/>
              <a:cs typeface="Arial"/>
              <a:sym typeface="Arial"/>
            </a:endParaRPr>
          </a:p>
        </p:txBody>
      </p:sp>
      <p:sp>
        <p:nvSpPr>
          <p:cNvPr id="53" name="Shape 53"/>
          <p:cNvSpPr/>
          <p:nvPr/>
        </p:nvSpPr>
        <p:spPr>
          <a:xfrm rot="10800000" flipH="1">
            <a:off x="38385750" y="11363554"/>
            <a:ext cx="7541417" cy="439745"/>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4" name="Shape 54"/>
          <p:cNvSpPr/>
          <p:nvPr/>
        </p:nvSpPr>
        <p:spPr>
          <a:xfrm>
            <a:off x="11127581" y="11803300"/>
            <a:ext cx="32399288" cy="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2300">
              <a:solidFill>
                <a:schemeClr val="dk1"/>
              </a:solidFill>
              <a:latin typeface="Tahoma"/>
              <a:ea typeface="Tahoma"/>
              <a:cs typeface="Tahoma"/>
              <a:sym typeface="Tahoma"/>
            </a:endParaRPr>
          </a:p>
        </p:txBody>
      </p:sp>
      <p:sp>
        <p:nvSpPr>
          <p:cNvPr id="55" name="Shape 55"/>
          <p:cNvSpPr/>
          <p:nvPr/>
        </p:nvSpPr>
        <p:spPr>
          <a:xfrm>
            <a:off x="11127581" y="19514084"/>
            <a:ext cx="184731" cy="92333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7" name="Shape 57"/>
          <p:cNvSpPr/>
          <p:nvPr/>
        </p:nvSpPr>
        <p:spPr>
          <a:xfrm>
            <a:off x="27316963" y="3680956"/>
            <a:ext cx="4792135" cy="3855716"/>
          </a:xfrm>
          <a:prstGeom prst="rect">
            <a:avLst/>
          </a:prstGeom>
          <a:noFill/>
          <a:ln>
            <a:noFill/>
          </a:ln>
        </p:spPr>
        <p:txBody>
          <a:bodyPr wrap="square" lIns="91425" tIns="45700" rIns="91425" bIns="45700" anchor="t" anchorCtr="0">
            <a:noAutofit/>
          </a:bodyPr>
          <a:lstStyle/>
          <a:p>
            <a:pPr>
              <a:buSzPct val="25000"/>
            </a:pPr>
            <a:endParaRPr lang="pt-BR" sz="3600" b="1" dirty="0">
              <a:solidFill>
                <a:schemeClr val="dk1"/>
              </a:solidFill>
              <a:latin typeface="Arial"/>
              <a:ea typeface="Arial"/>
              <a:cs typeface="Arial"/>
              <a:sym typeface="Arial"/>
            </a:endParaRPr>
          </a:p>
        </p:txBody>
      </p:sp>
      <p:sp>
        <p:nvSpPr>
          <p:cNvPr id="58" name="Shape 58"/>
          <p:cNvSpPr/>
          <p:nvPr/>
        </p:nvSpPr>
        <p:spPr>
          <a:xfrm>
            <a:off x="6439932" y="3784438"/>
            <a:ext cx="20170094" cy="2794935"/>
          </a:xfrm>
          <a:prstGeom prst="rect">
            <a:avLst/>
          </a:prstGeom>
          <a:noFill/>
          <a:ln>
            <a:noFill/>
          </a:ln>
        </p:spPr>
        <p:txBody>
          <a:bodyPr wrap="square" lIns="91425" tIns="45700" rIns="91425" bIns="45700" anchor="t" anchorCtr="0">
            <a:noAutofit/>
          </a:bodyPr>
          <a:lstStyle/>
          <a:p>
            <a:pPr lvl="0" algn="ctr">
              <a:buSzPct val="25000"/>
            </a:pPr>
            <a:r>
              <a:rPr lang="pt-BR" sz="4000" dirty="0">
                <a:solidFill>
                  <a:schemeClr val="dk1"/>
                </a:solidFill>
              </a:rPr>
              <a:t>Aluno: Landerson Germano</a:t>
            </a:r>
          </a:p>
          <a:p>
            <a:pPr lvl="0" algn="ctr">
              <a:buSzPct val="25000"/>
            </a:pPr>
            <a:r>
              <a:rPr lang="pt-BR" sz="4000" b="1" dirty="0">
                <a:solidFill>
                  <a:schemeClr val="dk1"/>
                </a:solidFill>
              </a:rPr>
              <a:t>Série: 2</a:t>
            </a:r>
            <a:r>
              <a:rPr lang="pt-BR" sz="4000" dirty="0">
                <a:solidFill>
                  <a:schemeClr val="dk1"/>
                </a:solidFill>
              </a:rPr>
              <a:t>° ano | </a:t>
            </a:r>
            <a:r>
              <a:rPr lang="pt-BR" sz="4000" b="1" dirty="0">
                <a:solidFill>
                  <a:schemeClr val="dk1"/>
                </a:solidFill>
              </a:rPr>
              <a:t>Turma</a:t>
            </a:r>
            <a:r>
              <a:rPr lang="pt-BR" sz="4000" dirty="0">
                <a:solidFill>
                  <a:schemeClr val="dk1"/>
                </a:solidFill>
              </a:rPr>
              <a:t>: M02 | </a:t>
            </a:r>
            <a:r>
              <a:rPr lang="pt-BR" sz="4000" b="1" dirty="0">
                <a:solidFill>
                  <a:schemeClr val="dk1"/>
                </a:solidFill>
              </a:rPr>
              <a:t>Turno</a:t>
            </a:r>
            <a:r>
              <a:rPr lang="pt-BR" sz="4000" dirty="0">
                <a:solidFill>
                  <a:schemeClr val="dk1"/>
                </a:solidFill>
              </a:rPr>
              <a:t>: Matutino </a:t>
            </a:r>
          </a:p>
          <a:p>
            <a:pPr marL="0" marR="0" lvl="0" indent="0" algn="ctr" rtl="0">
              <a:spcBef>
                <a:spcPts val="0"/>
              </a:spcBef>
              <a:spcAft>
                <a:spcPts val="0"/>
              </a:spcAft>
              <a:buSzPct val="25000"/>
              <a:buNone/>
            </a:pPr>
            <a:r>
              <a:rPr lang="pt-BR" sz="4000" dirty="0">
                <a:solidFill>
                  <a:schemeClr val="dk1"/>
                </a:solidFill>
                <a:latin typeface="Cambria"/>
                <a:ea typeface="Cambria"/>
                <a:cs typeface="Cambria"/>
                <a:sym typeface="Cambria"/>
              </a:rPr>
              <a:t>Professor: Lucas Xavier </a:t>
            </a:r>
          </a:p>
          <a:p>
            <a:pPr marL="0" marR="0" lvl="0" indent="0" algn="ctr" rtl="0">
              <a:spcBef>
                <a:spcPts val="0"/>
              </a:spcBef>
              <a:spcAft>
                <a:spcPts val="0"/>
              </a:spcAft>
              <a:buSzPct val="25000"/>
              <a:buNone/>
            </a:pPr>
            <a:r>
              <a:rPr lang="pt-BR" sz="4000" dirty="0">
                <a:solidFill>
                  <a:schemeClr val="dk1"/>
                </a:solidFill>
                <a:latin typeface="Cambria"/>
                <a:ea typeface="Cambria"/>
                <a:cs typeface="Cambria"/>
                <a:sym typeface="Cambria"/>
              </a:rPr>
              <a:t>EEEFM </a:t>
            </a:r>
            <a:r>
              <a:rPr lang="pt-BR" sz="4000" dirty="0" err="1">
                <a:solidFill>
                  <a:schemeClr val="dk1"/>
                </a:solidFill>
                <a:latin typeface="Cambria"/>
                <a:ea typeface="Cambria"/>
                <a:cs typeface="Cambria"/>
                <a:sym typeface="Cambria"/>
              </a:rPr>
              <a:t>Profª</a:t>
            </a:r>
            <a:r>
              <a:rPr lang="pt-BR" sz="4000" dirty="0">
                <a:solidFill>
                  <a:schemeClr val="dk1"/>
                </a:solidFill>
                <a:latin typeface="Cambria"/>
                <a:ea typeface="Cambria"/>
                <a:cs typeface="Cambria"/>
                <a:sym typeface="Cambria"/>
              </a:rPr>
              <a:t> Filomena </a:t>
            </a:r>
            <a:r>
              <a:rPr lang="pt-BR" sz="4000" dirty="0" err="1">
                <a:solidFill>
                  <a:schemeClr val="dk1"/>
                </a:solidFill>
                <a:latin typeface="Cambria"/>
                <a:ea typeface="Cambria"/>
                <a:cs typeface="Cambria"/>
                <a:sym typeface="Cambria"/>
              </a:rPr>
              <a:t>Quitiba</a:t>
            </a:r>
            <a:r>
              <a:rPr lang="pt-BR" sz="4000" dirty="0">
                <a:solidFill>
                  <a:schemeClr val="dk1"/>
                </a:solidFill>
                <a:latin typeface="Cambria"/>
                <a:ea typeface="Cambria"/>
                <a:cs typeface="Cambria"/>
                <a:sym typeface="Cambria"/>
              </a:rPr>
              <a:t>   -  </a:t>
            </a:r>
            <a:r>
              <a:rPr lang="pt-BR" sz="4000" dirty="0">
                <a:solidFill>
                  <a:srgbClr val="FF0000"/>
                </a:solidFill>
                <a:latin typeface="Cambria"/>
                <a:ea typeface="Cambria"/>
                <a:cs typeface="Cambria"/>
                <a:sym typeface="Cambria"/>
              </a:rPr>
              <a:t>lucas.perobas@gmail.com</a:t>
            </a:r>
          </a:p>
          <a:p>
            <a:pPr marL="0" marR="0" lvl="0" indent="0" algn="ctr" rtl="0">
              <a:spcBef>
                <a:spcPts val="0"/>
              </a:spcBef>
              <a:spcAft>
                <a:spcPts val="0"/>
              </a:spcAft>
              <a:buNone/>
            </a:pPr>
            <a:endParaRPr sz="3600" dirty="0">
              <a:solidFill>
                <a:schemeClr val="dk1"/>
              </a:solidFill>
              <a:latin typeface="Cambria"/>
              <a:ea typeface="Cambria"/>
              <a:cs typeface="Cambria"/>
              <a:sym typeface="Cambria"/>
            </a:endParaRPr>
          </a:p>
          <a:p>
            <a:pPr lvl="0" algn="ctr" rtl="0">
              <a:spcBef>
                <a:spcPts val="0"/>
              </a:spcBef>
              <a:buNone/>
            </a:pPr>
            <a:endParaRPr sz="2000" dirty="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pt-BR" sz="2000" dirty="0">
                <a:solidFill>
                  <a:schemeClr val="dk1"/>
                </a:solidFill>
                <a:latin typeface="Cambria"/>
                <a:ea typeface="Cambria"/>
                <a:cs typeface="Cambria"/>
                <a:sym typeface="Cambria"/>
              </a:rPr>
              <a:t> </a:t>
            </a:r>
          </a:p>
          <a:p>
            <a:pPr marL="0" marR="0" lvl="0" indent="0" algn="l" rtl="0">
              <a:spcBef>
                <a:spcPts val="0"/>
              </a:spcBef>
              <a:spcAft>
                <a:spcPts val="0"/>
              </a:spcAft>
              <a:buNone/>
            </a:pPr>
            <a:endParaRPr sz="3600" dirty="0">
              <a:solidFill>
                <a:schemeClr val="dk1"/>
              </a:solidFill>
              <a:latin typeface="Tahoma"/>
              <a:ea typeface="Tahoma"/>
              <a:cs typeface="Tahoma"/>
              <a:sym typeface="Tahoma"/>
            </a:endParaRPr>
          </a:p>
        </p:txBody>
      </p:sp>
      <p:sp>
        <p:nvSpPr>
          <p:cNvPr id="59" name="Shape 59"/>
          <p:cNvSpPr/>
          <p:nvPr/>
        </p:nvSpPr>
        <p:spPr>
          <a:xfrm>
            <a:off x="20636964" y="39972350"/>
            <a:ext cx="312906" cy="76944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400">
                <a:solidFill>
                  <a:srgbClr val="000000"/>
                </a:solidFill>
                <a:latin typeface="Calibri"/>
                <a:ea typeface="Calibri"/>
                <a:cs typeface="Calibri"/>
                <a:sym typeface="Calibri"/>
              </a:rPr>
              <a:t> </a:t>
            </a:r>
          </a:p>
        </p:txBody>
      </p:sp>
      <p:pic>
        <p:nvPicPr>
          <p:cNvPr id="64" name="Shape 64"/>
          <p:cNvPicPr preferRelativeResize="0"/>
          <p:nvPr/>
        </p:nvPicPr>
        <p:blipFill rotWithShape="1">
          <a:blip r:embed="rId4">
            <a:alphaModFix/>
          </a:blip>
          <a:srcRect l="47566" t="30425" r="46550" b="60655"/>
          <a:stretch/>
        </p:blipFill>
        <p:spPr>
          <a:xfrm>
            <a:off x="14446286" y="17052322"/>
            <a:ext cx="4937512" cy="3526472"/>
          </a:xfrm>
          <a:prstGeom prst="rect">
            <a:avLst/>
          </a:prstGeom>
          <a:noFill/>
          <a:ln>
            <a:noFill/>
          </a:ln>
        </p:spPr>
      </p:pic>
      <p:sp>
        <p:nvSpPr>
          <p:cNvPr id="65" name="Shape 65"/>
          <p:cNvSpPr/>
          <p:nvPr/>
        </p:nvSpPr>
        <p:spPr>
          <a:xfrm>
            <a:off x="-516488" y="28260653"/>
            <a:ext cx="13473300" cy="9787200"/>
          </a:xfrm>
          <a:prstGeom prst="rect">
            <a:avLst/>
          </a:prstGeom>
          <a:noFill/>
          <a:ln>
            <a:noFill/>
          </a:ln>
        </p:spPr>
        <p:txBody>
          <a:bodyPr wrap="square" lIns="91425" tIns="45700" rIns="91425" bIns="45700" anchor="t" anchorCtr="0">
            <a:noAutofit/>
          </a:bodyPr>
          <a:lstStyle/>
          <a:p>
            <a:pPr marL="0" marR="0" lvl="0" indent="-177800" algn="l" rtl="0">
              <a:lnSpc>
                <a:spcPct val="150000"/>
              </a:lnSpc>
              <a:spcBef>
                <a:spcPts val="0"/>
              </a:spcBef>
              <a:spcAft>
                <a:spcPts val="0"/>
              </a:spcAft>
              <a:buClr>
                <a:schemeClr val="dk1"/>
              </a:buClr>
              <a:buFont typeface="Arial"/>
              <a:buNone/>
            </a:pPr>
            <a:endParaRPr/>
          </a:p>
        </p:txBody>
      </p:sp>
      <p:sp>
        <p:nvSpPr>
          <p:cNvPr id="66" name="Shape 66"/>
          <p:cNvSpPr/>
          <p:nvPr/>
        </p:nvSpPr>
        <p:spPr>
          <a:xfrm>
            <a:off x="745710" y="28657839"/>
            <a:ext cx="5084700" cy="584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lang="pt-BR" sz="3200" dirty="0">
              <a:solidFill>
                <a:srgbClr val="202020"/>
              </a:solidFill>
            </a:endParaRPr>
          </a:p>
        </p:txBody>
      </p:sp>
      <p:graphicFrame>
        <p:nvGraphicFramePr>
          <p:cNvPr id="68" name="Shape 68"/>
          <p:cNvGraphicFramePr/>
          <p:nvPr>
            <p:extLst>
              <p:ext uri="{D42A27DB-BD31-4B8C-83A1-F6EECF244321}">
                <p14:modId xmlns:p14="http://schemas.microsoft.com/office/powerpoint/2010/main" val="1465244126"/>
              </p:ext>
            </p:extLst>
          </p:nvPr>
        </p:nvGraphicFramePr>
        <p:xfrm>
          <a:off x="552895" y="30557972"/>
          <a:ext cx="14248144" cy="4190061"/>
        </p:xfrm>
        <a:graphic>
          <a:graphicData uri="http://schemas.openxmlformats.org/drawingml/2006/table">
            <a:tbl>
              <a:tblPr firstRow="1" bandRow="1">
                <a:noFill/>
                <a:tableStyleId>{49AB172B-123D-4359-81A1-3278819959C6}</a:tableStyleId>
              </a:tblPr>
              <a:tblGrid>
                <a:gridCol w="14248144">
                  <a:extLst>
                    <a:ext uri="{9D8B030D-6E8A-4147-A177-3AD203B41FA5}">
                      <a16:colId xmlns:a16="http://schemas.microsoft.com/office/drawing/2014/main" val="20000"/>
                    </a:ext>
                  </a:extLst>
                </a:gridCol>
              </a:tblGrid>
              <a:tr h="2238508">
                <a:tc>
                  <a:txBody>
                    <a:bodyPr/>
                    <a:lstStyle/>
                    <a:p>
                      <a:r>
                        <a:rPr lang="pt-BR" sz="4000" b="1" i="0" u="none" strike="noStrike" cap="none" dirty="0">
                          <a:solidFill>
                            <a:schemeClr val="lt1"/>
                          </a:solidFill>
                          <a:effectLst/>
                          <a:latin typeface="Times New Roman"/>
                          <a:ea typeface="Times New Roman"/>
                          <a:cs typeface="Times New Roman"/>
                          <a:sym typeface="Arial"/>
                        </a:rPr>
                        <a:t>COMPETÊNCIA DE ÁREA 7 – Apropriar-se de conhecimentos da química para, em situações problema, interpretar, avaliar ou planejar intervenções científico-tecnológicas.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21218A"/>
                    </a:solidFill>
                  </a:tcPr>
                </a:tc>
                <a:extLst>
                  <a:ext uri="{0D108BD9-81ED-4DB2-BD59-A6C34878D82A}">
                    <a16:rowId xmlns:a16="http://schemas.microsoft.com/office/drawing/2014/main" val="10000"/>
                  </a:ext>
                </a:extLst>
              </a:tr>
              <a:tr h="1951553">
                <a:tc>
                  <a:txBody>
                    <a:bodyPr/>
                    <a:lstStyle/>
                    <a:p>
                      <a:r>
                        <a:rPr lang="pt-BR" sz="4000" b="0" i="0" u="none" strike="noStrike" cap="none" dirty="0">
                          <a:solidFill>
                            <a:schemeClr val="dk1"/>
                          </a:solidFill>
                          <a:effectLst/>
                          <a:latin typeface="Times New Roman"/>
                          <a:ea typeface="Times New Roman"/>
                          <a:cs typeface="Times New Roman"/>
                          <a:sym typeface="Arial"/>
                        </a:rPr>
                        <a:t>H24 – Utilizar códigos e nomenclatura da química para caracterizar materiais, substâncias ou transformações químicas.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9" name="Shape 69"/>
          <p:cNvSpPr/>
          <p:nvPr/>
        </p:nvSpPr>
        <p:spPr>
          <a:xfrm>
            <a:off x="482024" y="29617345"/>
            <a:ext cx="7832636" cy="74924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000" b="1" dirty="0">
                <a:solidFill>
                  <a:srgbClr val="202020"/>
                </a:solidFill>
                <a:latin typeface="Arial"/>
                <a:ea typeface="Arial"/>
                <a:cs typeface="Arial"/>
                <a:sym typeface="Arial"/>
              </a:rPr>
              <a:t>Competências e habilidades </a:t>
            </a:r>
          </a:p>
        </p:txBody>
      </p:sp>
      <p:sp>
        <p:nvSpPr>
          <p:cNvPr id="2" name="Retângulo 1"/>
          <p:cNvSpPr/>
          <p:nvPr/>
        </p:nvSpPr>
        <p:spPr>
          <a:xfrm>
            <a:off x="375576" y="27567744"/>
            <a:ext cx="13503349" cy="1938992"/>
          </a:xfrm>
          <a:prstGeom prst="rect">
            <a:avLst/>
          </a:prstGeom>
        </p:spPr>
        <p:txBody>
          <a:bodyPr wrap="square">
            <a:spAutoFit/>
          </a:bodyPr>
          <a:lstStyle/>
          <a:p>
            <a:r>
              <a:rPr lang="pt-BR" sz="4000" dirty="0">
                <a:solidFill>
                  <a:srgbClr val="FF0000"/>
                </a:solidFill>
              </a:rPr>
              <a:t>Eixo II – Conceituar balanceamento de equações químicas.</a:t>
            </a:r>
            <a:endParaRPr lang="pt-BR" sz="2800" dirty="0"/>
          </a:p>
          <a:p>
            <a:endParaRPr lang="pt-BR" sz="4000" dirty="0">
              <a:solidFill>
                <a:srgbClr val="FF0000"/>
              </a:solidFill>
            </a:endParaRPr>
          </a:p>
        </p:txBody>
      </p:sp>
      <p:pic>
        <p:nvPicPr>
          <p:cNvPr id="10" name="Imagem 9">
            <a:extLst>
              <a:ext uri="{FF2B5EF4-FFF2-40B4-BE49-F238E27FC236}">
                <a16:creationId xmlns:a16="http://schemas.microsoft.com/office/drawing/2014/main" id="{8E2800F9-9DCF-4272-ACC7-EFE76C60B53E}"/>
              </a:ext>
            </a:extLst>
          </p:cNvPr>
          <p:cNvPicPr>
            <a:picLocks noChangeAspect="1"/>
          </p:cNvPicPr>
          <p:nvPr/>
        </p:nvPicPr>
        <p:blipFill>
          <a:blip r:embed="rId5"/>
          <a:stretch>
            <a:fillRect/>
          </a:stretch>
        </p:blipFill>
        <p:spPr>
          <a:xfrm>
            <a:off x="19635714" y="26730741"/>
            <a:ext cx="11456799" cy="3635846"/>
          </a:xfrm>
          <a:prstGeom prst="rect">
            <a:avLst/>
          </a:prstGeom>
        </p:spPr>
      </p:pic>
    </p:spTree>
  </p:cSld>
  <p:clrMapOvr>
    <a:masterClrMapping/>
  </p:clrMapOvr>
</p:sld>
</file>

<file path=ppt/theme/theme1.xml><?xml version="1.0" encoding="utf-8"?>
<a:theme xmlns:a="http://schemas.openxmlformats.org/drawingml/2006/main" name="Estrutura padrão">
  <a:themeElements>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663</Words>
  <Application>Microsoft Office PowerPoint</Application>
  <PresentationFormat>Personalizar</PresentationFormat>
  <Paragraphs>47</Paragraphs>
  <Slides>1</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Calibri</vt:lpstr>
      <vt:lpstr>Cambria</vt:lpstr>
      <vt:lpstr>Tahoma</vt:lpstr>
      <vt:lpstr>Arial</vt:lpstr>
      <vt:lpstr>Times New Roman</vt:lpstr>
      <vt:lpstr>Estrutura padrão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dc:creator>
  <cp:lastModifiedBy>Landerson Germano Bourguignon Santos</cp:lastModifiedBy>
  <cp:revision>49</cp:revision>
  <dcterms:modified xsi:type="dcterms:W3CDTF">2019-08-06T21:32:26Z</dcterms:modified>
</cp:coreProperties>
</file>