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3"/>
  </p:notesMasterIdLst>
  <p:sldIdLst>
    <p:sldId id="256" r:id="rId2"/>
  </p:sldIdLst>
  <p:sldSz cx="32399288" cy="43200638"/>
  <p:notesSz cx="6858000" cy="90281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24" d="100"/>
          <a:sy n="24" d="100"/>
        </p:scale>
        <p:origin x="-954" y="-78"/>
      </p:cViewPr>
      <p:guideLst>
        <p:guide orient="horz" pos="13606"/>
        <p:guide pos="102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2160588" y="677863"/>
            <a:ext cx="2536825" cy="3384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287838"/>
            <a:ext cx="5486400" cy="40624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60"/>
              </a:spcBef>
              <a:spcAft>
                <a:spcPts val="0"/>
              </a:spcAft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60"/>
              </a:spcBef>
              <a:spcAft>
                <a:spcPts val="0"/>
              </a:spcAft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575675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3" y="8575675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‹nº›</a:t>
            </a:fld>
            <a:endParaRPr lang="pt-BR" sz="12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423227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 noRot="1" noChangeAspect="1"/>
          </p:cNvSpPr>
          <p:nvPr>
            <p:ph type="sldImg" idx="2"/>
          </p:nvPr>
        </p:nvSpPr>
        <p:spPr>
          <a:xfrm>
            <a:off x="2160588" y="677863"/>
            <a:ext cx="2536825" cy="3384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685800" y="4287838"/>
            <a:ext cx="5486400" cy="40624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1200" b="1" dirty="0" smtClean="0">
                <a:solidFill>
                  <a:srgbClr val="FF0000"/>
                </a:solidFill>
              </a:rPr>
              <a:t>Suporte:</a:t>
            </a:r>
            <a:r>
              <a:rPr lang="pt-BR" sz="1200" dirty="0" smtClean="0">
                <a:solidFill>
                  <a:srgbClr val="FF0000"/>
                </a:solidFill>
              </a:rPr>
              <a:t> www.wikifisica.com;</a:t>
            </a:r>
            <a:r>
              <a:rPr lang="pt-BR" sz="1200" baseline="0" dirty="0" smtClean="0">
                <a:solidFill>
                  <a:srgbClr val="FF0000"/>
                </a:solidFill>
              </a:rPr>
              <a:t> </a:t>
            </a:r>
            <a:r>
              <a:rPr lang="pt-BR" sz="1200" dirty="0" smtClean="0">
                <a:solidFill>
                  <a:srgbClr val="FF0000"/>
                </a:solidFill>
              </a:rPr>
              <a:t>https://curriculointerativo.sedu.es.gov.br/</a:t>
            </a:r>
            <a:r>
              <a:rPr lang="pt-BR" sz="1200" b="1" dirty="0" smtClean="0">
                <a:solidFill>
                  <a:srgbClr val="FF0000"/>
                </a:solidFill>
                <a:ea typeface="Cambria"/>
                <a:cs typeface="Cambria"/>
                <a:sym typeface="Cambria"/>
              </a:rPr>
              <a:t>  e </a:t>
            </a:r>
            <a:r>
              <a:rPr lang="pt-BR" sz="1200" dirty="0" smtClean="0">
                <a:solidFill>
                  <a:srgbClr val="FF0000"/>
                </a:solidFill>
              </a:rPr>
              <a:t>https://sedudigital.wixsite.com/preenemdigital</a:t>
            </a:r>
            <a:endParaRPr sz="12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3884613" y="8575675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pt-BR" sz="1200" b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1</a:t>
            </a:fld>
            <a:endParaRPr lang="pt-BR" sz="1200" b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7457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2428875" y="39362063"/>
            <a:ext cx="6751638" cy="28813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7654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11069638" y="39362063"/>
            <a:ext cx="10260012" cy="28813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7654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23218775" y="39362063"/>
            <a:ext cx="6751638" cy="2881312"/>
          </a:xfrm>
          <a:prstGeom prst="rect">
            <a:avLst/>
          </a:prstGeom>
          <a:noFill/>
          <a:ln>
            <a:noFill/>
          </a:ln>
        </p:spPr>
        <p:txBody>
          <a:bodyPr wrap="square" lIns="535200" tIns="267600" rIns="535200" bIns="2676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pt-BR" sz="7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‹nº›</a:t>
            </a:fld>
            <a:endParaRPr lang="pt-BR" sz="76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2428875" y="3838575"/>
            <a:ext cx="27541537" cy="7200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4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4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4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4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4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32007" marR="0" lvl="5" indent="-207" algn="ctr" rtl="0">
              <a:spcBef>
                <a:spcPts val="0"/>
              </a:spcBef>
              <a:spcAft>
                <a:spcPts val="0"/>
              </a:spcAft>
              <a:buNone/>
              <a:defRPr sz="24189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864017" marR="0" lvl="6" indent="-417" algn="ctr" rtl="0">
              <a:spcBef>
                <a:spcPts val="0"/>
              </a:spcBef>
              <a:spcAft>
                <a:spcPts val="0"/>
              </a:spcAft>
              <a:buNone/>
              <a:defRPr sz="24189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296025" marR="0" lvl="7" indent="-624" algn="ctr" rtl="0">
              <a:spcBef>
                <a:spcPts val="0"/>
              </a:spcBef>
              <a:spcAft>
                <a:spcPts val="0"/>
              </a:spcAft>
              <a:buNone/>
              <a:defRPr sz="24189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728033" marR="0" lvl="8" indent="-833" algn="ctr" rtl="0">
              <a:spcBef>
                <a:spcPts val="0"/>
              </a:spcBef>
              <a:spcAft>
                <a:spcPts val="0"/>
              </a:spcAft>
              <a:buNone/>
              <a:defRPr sz="24189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2428875" y="12477750"/>
            <a:ext cx="27541537" cy="259222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1893888" marR="0" lvl="0" indent="-769938" algn="l" rtl="0">
              <a:spcBef>
                <a:spcPts val="35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7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108450" marR="0" lvl="1" indent="-603250" algn="l" rtl="0">
              <a:spcBef>
                <a:spcPts val="30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5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6319838" marR="0" lvl="2" indent="-427037" algn="l" rtl="0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8847138" marR="0" lvl="3" indent="-566738" algn="l" rtl="0"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1377613" marR="0" lvl="4" indent="-569913" algn="l" rtl="0"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11809727" marR="0" lvl="5" indent="-566734" algn="l" rtl="0">
              <a:spcBef>
                <a:spcPts val="2211"/>
              </a:spcBef>
              <a:spcAft>
                <a:spcPts val="0"/>
              </a:spcAft>
              <a:buClr>
                <a:schemeClr val="dk1"/>
              </a:buClr>
              <a:buSzPct val="99594"/>
              <a:buFont typeface="Times New Roman"/>
              <a:buChar char="»"/>
              <a:defRPr sz="1105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12241735" marR="0" lvl="6" indent="-566942" algn="l" rtl="0">
              <a:spcBef>
                <a:spcPts val="2211"/>
              </a:spcBef>
              <a:spcAft>
                <a:spcPts val="0"/>
              </a:spcAft>
              <a:buClr>
                <a:schemeClr val="dk1"/>
              </a:buClr>
              <a:buSzPct val="99594"/>
              <a:buFont typeface="Times New Roman"/>
              <a:buChar char="»"/>
              <a:defRPr sz="1105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2673743" marR="0" lvl="7" indent="-567149" algn="l" rtl="0">
              <a:spcBef>
                <a:spcPts val="2211"/>
              </a:spcBef>
              <a:spcAft>
                <a:spcPts val="0"/>
              </a:spcAft>
              <a:buClr>
                <a:schemeClr val="dk1"/>
              </a:buClr>
              <a:buSzPct val="99594"/>
              <a:buFont typeface="Times New Roman"/>
              <a:buChar char="»"/>
              <a:defRPr sz="1105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3105752" marR="0" lvl="8" indent="-567359" algn="l" rtl="0">
              <a:spcBef>
                <a:spcPts val="2211"/>
              </a:spcBef>
              <a:spcAft>
                <a:spcPts val="0"/>
              </a:spcAft>
              <a:buClr>
                <a:schemeClr val="dk1"/>
              </a:buClr>
              <a:buSzPct val="99594"/>
              <a:buFont typeface="Times New Roman"/>
              <a:buChar char="»"/>
              <a:defRPr sz="1105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2428875" y="39362063"/>
            <a:ext cx="6751638" cy="28813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7654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11069638" y="39362063"/>
            <a:ext cx="10260012" cy="28813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7654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23218775" y="39362063"/>
            <a:ext cx="6751638" cy="2881312"/>
          </a:xfrm>
          <a:prstGeom prst="rect">
            <a:avLst/>
          </a:prstGeom>
          <a:noFill/>
          <a:ln>
            <a:noFill/>
          </a:ln>
        </p:spPr>
        <p:txBody>
          <a:bodyPr wrap="square" lIns="535200" tIns="267600" rIns="535200" bIns="2676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pt-BR" sz="7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‹nº›</a:t>
            </a:fld>
            <a:endParaRPr lang="pt-BR" sz="76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21670963" y="11322049"/>
            <a:ext cx="7829565" cy="575318"/>
          </a:xfrm>
          <a:prstGeom prst="rect">
            <a:avLst/>
          </a:prstGeom>
          <a:noFill/>
          <a:ln>
            <a:noFill/>
          </a:ln>
        </p:spPr>
        <p:txBody>
          <a:bodyPr wrap="square" lIns="82050" tIns="41025" rIns="82050" bIns="41025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11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" name="Shape 25"/>
          <p:cNvSpPr txBox="1"/>
          <p:nvPr/>
        </p:nvSpPr>
        <p:spPr>
          <a:xfrm>
            <a:off x="1" y="279484"/>
            <a:ext cx="32036656" cy="2020186"/>
          </a:xfrm>
          <a:prstGeom prst="rect">
            <a:avLst/>
          </a:prstGeom>
          <a:noFill/>
          <a:ln>
            <a:noFill/>
          </a:ln>
        </p:spPr>
        <p:txBody>
          <a:bodyPr wrap="square" lIns="86850" tIns="43425" rIns="86850" bIns="43425" anchor="t" anchorCtr="0">
            <a:noAutofit/>
          </a:bodyPr>
          <a:lstStyle/>
          <a:p>
            <a:pPr lvl="0" algn="ctr">
              <a:buSzPct val="25000"/>
            </a:pPr>
            <a:r>
              <a:rPr lang="pt-BR" sz="5400" b="1" dirty="0" smtClean="0">
                <a:solidFill>
                  <a:srgbClr val="000099"/>
                </a:solidFill>
                <a:latin typeface="+mj-lt"/>
                <a:ea typeface="Cambria"/>
                <a:cs typeface="Cambria"/>
                <a:sym typeface="Cambria"/>
              </a:rPr>
              <a:t>EEEFM Prof.ª Filomena Quitiba </a:t>
            </a:r>
            <a:r>
              <a:rPr lang="pt-BR" sz="5400" b="1" dirty="0" smtClean="0">
                <a:solidFill>
                  <a:srgbClr val="000099"/>
                </a:solidFill>
                <a:ea typeface="Cambria"/>
                <a:cs typeface="Cambria"/>
                <a:sym typeface="Cambria"/>
              </a:rPr>
              <a:t> </a:t>
            </a:r>
            <a:endParaRPr lang="pt-BR" sz="5400" b="1" dirty="0">
              <a:solidFill>
                <a:srgbClr val="000099"/>
              </a:solidFill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4400" b="1" i="0" u="none" strike="noStrike" cap="none" dirty="0" smtClean="0">
                <a:solidFill>
                  <a:srgbClr val="000099"/>
                </a:solidFill>
                <a:latin typeface="+mj-lt"/>
                <a:ea typeface="Cambria"/>
                <a:cs typeface="Cambria"/>
                <a:sym typeface="Cambria"/>
              </a:rPr>
              <a:t>Piúma/ES</a:t>
            </a:r>
            <a:r>
              <a:rPr lang="pt-BR" sz="4400" b="1" i="0" u="none" strike="noStrike" cap="none" dirty="0">
                <a:solidFill>
                  <a:srgbClr val="000099"/>
                </a:solidFill>
                <a:latin typeface="+mj-lt"/>
                <a:ea typeface="Cambria"/>
                <a:cs typeface="Cambria"/>
                <a:sym typeface="Cambria"/>
              </a:rPr>
              <a:t>, </a:t>
            </a:r>
            <a:r>
              <a:rPr lang="pt-BR" sz="4400" b="1" dirty="0" smtClean="0">
                <a:solidFill>
                  <a:srgbClr val="000099"/>
                </a:solidFill>
                <a:latin typeface="+mj-lt"/>
                <a:ea typeface="Cambria"/>
                <a:cs typeface="Cambria"/>
                <a:sym typeface="Cambria"/>
              </a:rPr>
              <a:t>1º semestre</a:t>
            </a:r>
            <a:r>
              <a:rPr lang="pt-BR" sz="4400" b="1" i="0" u="none" strike="noStrike" cap="none" dirty="0" smtClean="0">
                <a:solidFill>
                  <a:srgbClr val="000099"/>
                </a:solidFill>
                <a:latin typeface="+mj-lt"/>
                <a:ea typeface="Cambria"/>
                <a:cs typeface="Cambria"/>
                <a:sym typeface="Cambria"/>
              </a:rPr>
              <a:t> </a:t>
            </a:r>
            <a:r>
              <a:rPr lang="pt-BR" sz="4400" b="1" i="0" u="none" strike="noStrike" cap="none" dirty="0">
                <a:solidFill>
                  <a:srgbClr val="000099"/>
                </a:solidFill>
                <a:latin typeface="+mj-lt"/>
                <a:ea typeface="Cambria"/>
                <a:cs typeface="Cambria"/>
                <a:sym typeface="Cambria"/>
              </a:rPr>
              <a:t>de </a:t>
            </a:r>
            <a:r>
              <a:rPr lang="pt-BR" sz="4400" b="1" i="0" u="none" strike="noStrike" cap="none" dirty="0" smtClean="0">
                <a:solidFill>
                  <a:srgbClr val="000099"/>
                </a:solidFill>
                <a:latin typeface="+mj-lt"/>
                <a:ea typeface="Cambria"/>
                <a:cs typeface="Cambria"/>
                <a:sym typeface="Cambria"/>
              </a:rPr>
              <a:t>2019</a:t>
            </a:r>
            <a:endParaRPr lang="pt-BR" sz="4400" b="1" i="0" u="none" strike="noStrike" cap="none" dirty="0">
              <a:solidFill>
                <a:srgbClr val="000099"/>
              </a:solidFill>
              <a:latin typeface="+mj-lt"/>
              <a:ea typeface="Cambria"/>
              <a:cs typeface="Cambria"/>
              <a:sym typeface="Cambria"/>
            </a:endParaRPr>
          </a:p>
        </p:txBody>
      </p:sp>
      <p:sp>
        <p:nvSpPr>
          <p:cNvPr id="27" name="Shape 27"/>
          <p:cNvSpPr txBox="1"/>
          <p:nvPr/>
        </p:nvSpPr>
        <p:spPr>
          <a:xfrm>
            <a:off x="11623675" y="16875125"/>
            <a:ext cx="2667000" cy="4413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4401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2268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8" name="Shape 28" descr="data:image/jpeg;base64,/9j/4AAQSkZJRgABAQAAAQABAAD/2wCEAAkGBxQSEhQUEhQUFRUXGBgVFxcXFxUXFxgYGBcYFxQXFBcYHCggGBolHBQUITEhJSkrLi4uFx8zODMsNygtLisBCgoKDg0OGhAQFywcHBwsLCwsLCwsLCwsLCwsLCwsLCwsLCwsLCwsLCwsLCwsLCwsLCwsLCwsLCwsNyw3LDcrK//AABEIAMABBgMBIgACEQEDEQH/xAAcAAABBQEBAQAAAAAAAAAAAAAGAgMEBQcAAQj/xABAEAABAgMEBAoIBQQDAQAAAAABAhEAAyEEBRIxBkFRkSIyU2FxcoGxstETFiMzUnOhwQc0QpLhFCRi8BVDgvH/xAAYAQEBAQEBAAAAAAAAAAAAAAABAAIDBP/EACARAQEAAgIDAQEBAQAAAAAAAAABAhEhMQMSQVFhIhP/2gAMAwEAAhEDEQA/ANe0gvhNkliYpKlgqCGSz1BL16sUSdPZZ/6Zm9HnEj8Qx/bI+anwrgAlpiI7GnEvkpm9HnHvrtL5KZvT5wDpO+PCsDMgdLRbi0OfXaXyUzenzj312l8lM3p84BjakDNSR0qSPvEdN5Sj/wBiOxQMW4tNB9dZfJTN6fOPRppL5KZvT5wAf8lJ5RO+O/5SRy0v9wg2tNAOmcvkl70+cd65y+Smb0+cAgt0s/rQf/Q/0Q8iaDkUntB7oNnQ19c5fJTN6fOO9c5fJL3p84DSmOVDsaGXrnL5Je9PnHh00l8lM3p84DjCCY0hidN5fJTN6POOk6cS1KSn0MzhKSnNOsgPnzwFkQ7YU+1lfMR4hAGrWqdgQpZD4QS3RFKNKEcmvenzi0vb3M3qK7oA0wwUVDSVHJq3p8471lRyat6fOBkGE44dRbE50mRyat6fOO9ZkcmrenzgZJhvFzwcIVes6OTVvT5x3rMjk1b0+cChmc4hv04GsbxFwhh6yo+BW9PnHesyPgVvT5wHG2J+IbxHC2I+JP7k+cBGPrKj4Fb0+ce+siPgVvT5wIi0JP6k7xC0zQ2YPbDwhX6yI+BW8R3rIj4Fb0+cDAMeY+aICc6So+BW9PnHesqPgVvT5wMOI9EWlsf2eZiSlWWIBW8PHQ3d3upfUT4RHQFQ/iB+WT8xPhXGRaU36bMgBAeYvI/CNZbWY13T/wDLJ+anwrjB/wAQpChOlqORFOzPv+sBVE23zpo9pNWeZ2G4UhMuSVZqVvjxMxgGbeIel2hIjFtL1NibWd5h9FnJ1/WGhaueHUWqM+1a1DgsBj3+gh2XahSJSZ6c6fWMe1Wor12PZ3QkWM6qfSJ5tydX3jjaAfN4ParSOhc5IYLUOgxIReVoTlNX2l++Eqn7GhBng+bRqZVaWEq+7UzBaVdKU/UiJVj0yluBPATXCVocpB211dsD94TSJbDIlIPQTXyiBaFhKEjACCeNTWOKB2R1xtvbNaogvUEEZgguCDkQYk2BPtZfXR4hARoBebTJlmU7e8l5kDILTzDiltpMHtkT7SX10eIRuRlol7+4m9RXdAEDB7fPuJvUV3RmF/2ky7PMWk1CabQTSJGLz0mkylFOLEoZgB67HyEU8zTRZ4kodpJgUsSXBJ38+uJclI2xnKqLZWk1pOQSnoFfrEZd7T1ZrVv+0NCYIWmYIz7HRpc2arNSt8NmSs6zEsThChNTB7U6V6pB2neYSmzmJ5tKXp3x4Zwg3VoxLlrAzP1hxOIDM7zCjP2GEC0PDtaSrLOXqWsdphcy+JklQSha1nWHcDpJiPJmc8VtntDFyoBT69r641jyKM7m0pEz2c5OBX6Vaidh2QUoEZAJ6ilZO2h8vpGl6K3gZ9nQpXGZjztRzujrGWoXd7qX1E+ER0dd3upfUT4RHRkqHT/8snV7RPhXGaX7c4tUrASQpJxJI2szHaP91Rpmn35ZPzE+FcA0sQfTGQW+R6JapZxYkliCB2QyDzK3fzBZphZALUSw4SUntYj7RCs9mCu2M2wqIg6gs9n8x6gnNlfSCWXYwdUPosY2U5ozcodUOy1dYCmYrXblD3pAWIKqf4mCVFhHw12s8SrPJSEkqIGbClWLHcxjNyxhkoORMeoB6G84WVnYrsT/ADBYbKcTkUAdk7h9SITPszJSo4WUHSx56jpi95fiuNCrk54v2mGjOY5q/aYKUpGuG1SEnZug/wCk/F6hr+tSxBcg0IKSIjemlguAX/3bBlabuQEobjFOJTtrJwt2RV2m7k/DG/eDVRNEZzWtCq1dL8xGR7QI1yxn2kvro8QjJ7JL9GtJZmI3PGrXf7yX10eIR1xu2a0S+PcTeorujN7wsonSpks6xTp1RpF8e4m9RXdACIgyJcpcslKklJFCCO+GzOO1uaDfTm7gsIWKFyC2ulHgRRdIfKLQRv6g7frC02vnG+JiboTsEKNzJzYQWQ8q9VuHxDphP9cn4w3bFim607BC/wCiSBkPpGOGuVObejb9DC03kgjjN2GLQWMHJI+kJmWIa0CH/K1VabxR8X0McLanUo/tMTFWRPwDdDfogP0CLhappN5oGtR7Ibm3mhTkoJO1hEgyxsjwDOkM0ENVuJphZOyD38O7wCguUzEcPmLu7QFzsmgi/DxHt1q2Jbef4G+Nxl9AXd7qX1E+ER0eXb7qX1EeER0BUenv5dPzE+FUBUiDbTz8un5ifCuAiVB9PwNaY2cGdKLO6CNeo08UQJMgAReaVp9yedad4SR3GKoCOXkvLWLxKdUItVtTKAUaklhUdufM8PJTAzexCp1SCHZJBcOKZ6gM/OOOM9q6dRJtF8qUtJCuC/EQSF4grglRZgGJ4pOQ7YFpssouslRmPiwlSSEqWoHLC5LuCDV3MXt26NmYAqZwMNAnNRZ3xE5O+XNzCLWxWOzSZg4QdIWyMypSk4cJ3u0d5ZOILjbzQfZbIpRCgcCATQVUlgWoSz1ZubVnDt222aAUy0LWlDqVxlYBwgQUj/IA4hWm4ksNiWgnAtKphSlASFhDJSxAJNAWAADbXZ6ITYZ6FITKJ9HNPtFSUqWkGoDqlgAlLAEOKu9C8NkrPRuXOCw6C4LHCpsQfUQOzfHKBEN2qxmy2hYTiwcFJKw5Uk1KmcCqkllZajE1SQWKWwnLU/OdhjjljpuXZElXbm8eTa5VaHJcqmY2t0wmSGUdkWgr7VLqGjRrr48vrp8QgFnyajpHfB1dg9ogbFo8Qjv43PJot8e4m9RXdAGgQeXv7ib1Fd0AqY2yrtJpAMgnYpJ3lvvAgIOb4TikTB/i+4g/aAV6w1PQWj2fNSgYlkAbTHjwI6Q3j6ReFJ4CfqdcY7ah68dI1qJTLZKdus9sU5tKy7qNc6xIsF3LmvhyGZOQ/mLdGjqWHCrr8ozcscWpjlVCmcQ2EkMXz1tnFhZr6mDjcINrz3wq8rlVKALBumKuHcqssEdjvVMyh4J1bDVhE1aaQIIMEt22vGgPxhQ/YxnKaR0Su2GZtIklXnEO0qq0OIqJOUXHTBjoJLYqO3zgLUajpg+0HRwFHZ5x0vDEbZdvupfUT4RHR12+5ldRHhEdElJp5+XT8xPhXARKVBtp7+WT8xPhVAPIrGL21JwhaTIeWg7F96T5RREQQ6Re4/8AST3wPkRy8tawhFsdMlSks7Zksw5oqdHrCkzEuxADnsdxz5P5a7m8EFUlYQWVgLF2Ys0BNgvFUtQxghnBHaxz2EMRrc88Xi6rdurK0C1WwKQsSlcIdjOWLHWK5xBsF2EgFeIHYAN5Jd464rKJaTMmlgp3qAGOTnWaDfD1kv5ACgtQYBqHdnBL8jp3zUqdITgwoEv0juQupWkCuEmiVPXs2PBTYAgy0hGEpYB0thLcEs1NX0jO7ZNCiVTBwUmtCXYjEkgVBq0El0Xqv0Sggo9FJCSV1UAlgTLCUuTrD0IbItXrJw5ZXk9plYPSycWMASuGsHWhjXEKpapbWAeaKC45CvRqDhWFTBQL8E1wnWCNhY80F98Tppsy1SRwyh0ihzGQIzNT0tArdMrDMUlQKSwOHIZF6Vfmc6ozn0p2kJG3Uaw2Axc83+88OSwcueOmS2jPwPDLJWl2DqGWWYyaC+7B7RB/zR4hAvY3K5QcsK/R8oKrt48vrp8Qjr42cmg3v7ib1Fd0AqIOr39xN6iu6AMRqswq1peWsbUq7jGdPwo0kCh6D3RmxHCPTFU9tM4JQtRyAJgKscgzZgGTmu+sF15SiqUsDWk5a+aBS6ZxRMChmAW84PjU7HCbIEIZIoA7ZPTXFALWVr4pI1qJINNgyH1iTcVuUtagp2UGBLuSz1eHEy8JKdlI8t/zbvmvR309QMQKVVBFYELZJKFEGDWUOyKDSIAKFK7YvFlzpZ47iiSdUXNyTWOGlftFOoViyuNLzA2de3oj1OGl8oRFtQrE6almiFaoozVavMRpehElpBPxHujOEIcxq+i0tpEumbmN1mNRu33UvqI8Ijo9u/3UvqJ8IjoEodPz/bJ+anwrgFkKYweaej+3T81PhVANJTWMZTludI+kAeTSpxJ+7wPLq3ZF7pCHk0+JL/V4oSsOKf7WvT5Rx8nbePR9C2EA9+2RSJxzwqUSCxoKEroS7OMtmUGaEkuYrr7VLCAJ7jE5lhPHJFMQocIfWYxhlrI2biPYL29LZ1pmJHFCeC+pLBVXLlQenZDl2XZKnTEoWoISSQAXctUBSwCKNqYUq1IFbFaig0qKFQ53HCbawOcT/wCvUTwSwbJwzVzbaatHo9ddCZfotvG6l4zJROmKlrUFh0FYUXZJUBU63w7asxIVdd42axSZ4VMMwe+CAlSQlfBwSiakroKksMAoMyHzL0m4SMa2rxdRUVOxAo4UR0a4dkIl+iSFJqFPhYEE7DwWYAmgzIB1GNRi3kZ2i2L/AOOMtWJc4tjEoswVwiXSRhl1SCwFCQ2uKrR0CSoJOBLoQpKQ5whalYHJqCClQPOptkMXXaVy0zFCoICTVNAsKSQEnUzFTagCaZw50tUq0nEAs1di6VEcKUoF+LiKTStDmQYLNzSl1ROZjFXOXD9MPqnYqV54o5d7jCApWIk6mACa1zKncGhApk9QLawLxodJJFCGoTztrFRHGTKdt3V6TLEAFgnaW/bBNYOPL66e8QN2EPMTqrXbkc37IJLt40rnWk71PHfDpzyaBfHuJvUV3Rn7xoF8e4m9RXdAEERVRIQpxGbzRU9MaMaDsjOFq4R6YSUMoFplnEqeUkcFRcdBgqlmIF6yEqQ6iEtUK2GM0wx6TCxFGyMNptrkk7XeK6RaSrZ2xKQVfC3PHC4frtMk82mjwO3tOKlmLJSwlJJ7OmKYl3Osxrx465GdMM5i80WkvN6odtr0+8VSUAViTddsMmYFjoPQc469sdCm1jPmivtSYmS7WicCUHbQ0O6IsxGIEiGMVDsqa9savo4Xko6Iy6wp4RjUdF5bSkDtPZG/rM6aZYPdS+onwiOjrD7tHVT3COgCi09H9un5ifCuAiUIONOvy6fmJ8KoCZQjNaiBpKkCUDlwx2liK7vpA9KDmLzSsumUP8idwb7wNW61CUnU5oH313Ry8k3Wsam2iamWha/0pBLmjtl9oAp1qVNBWt1LFCrYFcUM7J1sAKtnC7VOmTVPMILh0/CkNmzPnraseWxctM0plrV6MFITwClRYO+H9NcZqaOM6xrDx+qyy2hTEUDJZxzijlsO0564cQWAOwRKMmWRi4ZBJyzScwzk0Ool6l4mmzJKRWhwqSc3cHE42jg0O3sjdEiuQ5dyK1cjpyiemWQk1cCrZqNWdqZvQlsjXa2qUBQBzzB8jXLUwibZrOClIDYqnVTIKcnMilBsfVAU2Xd4QiXNAxklimvBdmZTUo5oWLEEiIs+WkqKVqKapzCSEgJw4ioCoYDV2PF5Js602d2NeES4wEalUDKqFZEZagTAtbpXtQl2BZ+OAuuFq1GbFss4ZVYStkrYFzkTwVIfalQBoc8QGw1ET7JeigQkMmZixBYKgVBqS1JdiCS/MxiFJsxZykgMUvxizqfD0NlXsYE21isS1y1JUgHCQoKTiSocE4Ug14JURnTg5whf6O3gJywaBQQpRAyYBqc38waWLjyuZSO8RnmhFmKbTMBSA0k0DgHEsNTL9J36o0KUrhS2+NHiEUmoLWg3v7ib1Fd0AaEwe3t7mb1Fd0AqYRCpiXSeg90ZsrjHpjSLQWlqP+J7ozSbNCcS1FkgOTBWjk+0JlpKlFgP9pAfed5qnK2IB4KfudphF73oZ6tiBxU/c88QkGLQ2koBiYm1KA1dMV6Z1YtZMhKw6Cx1jyjGUdcbwgzVlWZeFSJYzMTk2EvnEhFhAqaxm5SNSK70BPREdYaLxaA3NFBaZrqLZPSHC7Zz4eS1EFwT2RPk3osZsdvPFac4cBeOrmI7FNBLpP8AEavo8jDKS+pKfrU/aMRuoqM1CU/qWhPS6gPvG9WZAD9jbhCKNrAfZS+onuEdHlg91L6ifCI9gZUenX5dPzE+FUBMqDbTv8un5ifCqAiXEVRpWuskc7nbVm7KHdAFpLafSzMBT7OUpyeE6jhqhJyYgHNvpBrpaoApLFwHKhmBqfmFTAJZcClrSUqAFV1SAwyA11ITU6gmgjOudlNuCQmbLWual5ipjIBJSKAOTsSMRDVdmMNz7EJhSrCMH6ioseEtWoNTi0GTc5iykjh4ARLwYgzYwVLIKiEu6qk1FGIOWVXaVEoBAUgOo4WIJzwoIZnzxKOZSW2Qo3PsISgJSDUgEVrm+rgsFEVDGkO3LOxS2UgrQ9SQtkqOIg4xUGhprrnE8SAA5SrWTQ4nTwgGc0ajOM+kBF28GUocYkrIIDJx4ipyGZSSHpqI1PSphoiXhdIFFEknUC6cClDVuz5oaQfRqDr4NMLh6KBZgQdStRLdlHCUnClNAQX4DUCWUpxmXFGer9suTZOG2FIwktgSwYAJGJjliKlO+b7YzpuVJmIWUgISiWlQUlS1Eli5c4f09GrZUOzd1mlS1svEClaXScKlkimKgqXIU2TEHOsWiJBDJThASFlRSSHDZAfqrscOnaWDarPKTPlJ94EqRKUf1KdJCqvmSU9LaodDZ4JQUlsOJKwMRSQlwVILMXUtLKSSONroBFdJvwybEuXLViWSMYxKVgCjhdC2GboFXPCh2Xdqpq5i5ZWkhcxWaiCFKwurUODgNamo54Zva7FptBRLGFKkJOMk5JAUtlOTXApyR9RCE3RCUDNtOE1wy0mpo6iVBv0nMQdWfjy25RHiEBWiEkpn2h0FAZCWpmlINWo5cHtg1sp9pL66PEIZ0zWg3v7ib1Fd0AyTBze/uJvUV3QDJhENXlNCZKzzH60jGdKLZxZQ1cJXT+kHv3RsF/LCbPNUcgl90YJPnFais5qLwE1C3j00hIES09hyTOKSCDDYD59Mea4EuJd8fEN0KXe6dQJ6Yp2j2XWM+kb9r0mWq8VzKUA5oioFYUZesZQlOcajP3ktIj2OOcetCtLvQ+z4rZZ9gWDuBP2jabLMdL5OS3QKCMi/D8H+tlcwWfow742FApDDRpd/upfUT4RHR13+6l9RPhEdA5qPTs/26fmJ8KoCJRg308/Lp+YnwqgFlmsBgO0/tgCwku3AJOIimYYCrhndjk1HiisU5HCWDiVixlLFlHErEo4WABLKCebmEWOmaUm0rUtJPEQHqkEh35i1HJDMdtamyYMKGfCnEp3egVwSaNqDU2nXEVpJIWFLKmJWQCqrhmBGZozPXis0RrTbClaZaFcAYcIo6nANEYRhLrJD0pzBu/qVqSpKCONnUbHJLZALbLXzERWzrQpRxsQQoKcJPGFWAerZb8tc1YILuwmYsjhJKlKSWAIJAFMRZJADu2sFxSJXpUy3Qpk8QJwglZZJCmpQFmBJyAZ4p7rQtC0nBm6UJZGKuIgEKzYAmlGGyHxJYl2WTXJk62xLINQAmhIZiIkcs5BnrPCThAw8RZowU4JY0xAEOS56TNuqztMVV0ihJUrVhJYEqKuCkM7jhUeoA1d1o9HN4SUlKgSXdmILsDrLBhmabYt5VtPCcjhCYwQ5ZDJIqczxjr1FngPxb2zCRLd0lJclLsSsVYhnThc5vzAgCGLGETZs1nWUhOIgDYXmJpwg4SdeYzNIjon4yhkrSo4QSVJ4XBL51y15x13WgkWxlAJEvHi4PASNQQmv6iQBnXWzIN2O8h6QITj9qtC1sSSkOkoQACBRgc3qRBXe1jmYQuXmmVMAwhmKkqJzUyeNtcNrgAuySiSlC1h1jhBJwskIyUQMzUHPVqaD6+7X/b4kLDGVhKQzLEwMwJ4ocv2c8CRtDVmZJM1QYrVtcMlKUBtlEDtc64KrEfaS+ujxCKHRVGGyyQ2aSodpcV10i1QD6aSztjTkdeNIrtoTGr0z9aVe/uJvUV3QCAQd3v7ib1Fd0AjxCKH8QLRhu+d/lhR+5QB+jxjCDURr34kpewLbUpB7AsecZBriMKVHNHAQo1iaJBpHgyj1o4hhEI9UGEeoFIQuFqoGga47KKuCISjOPVZR4kVeJUtRh1MMGJEqoiUG34aWQKmTFluCABXKr1HZGoSoCPwxswEhataltuH8wbFWEPXo59QjXwXsaWEezl9RPcI6OsBeVL6ie4R0DmodPvyyfmJ8K4A5Rg70/wDyyfmp8K4AkBozWoAdMvzk07ES1VcDDRwlhUuIoFqDkAAh1ZitS5S78IcJVRs5yYIPxClrFpllIdK5dKFnBOIFhTjatsC6MScRDkhnZ2ANM9fCfpLwtRYWe2AKIYEkBA2MAMyHfiuAPiNC8S0SkngZpBbOj1fIZjUMtozido7oPMtCTNXMKOFlVyHImAlqK6KVziznaCTRaJRC0zJeJOMqfgpSxIKHY4gAOzngN7QrFhVMQTNUCoqlglICQteFEti4Sch+4wQ2fRNSgFTFJBPGSzhn4IbUMIqnJzrYRYWXRGzy5kuYlKsUtSlpBWVDEpnLKfLCGZsok39ekyQECXIXPKswksEhwHJY7fpFsaCci5sa0+kDhUyd6NyXLYBic4aHhNTMjmi0ufR1aZikkOhqlsILYhQsXU+FwdQfmi4sF4LnOZtmXJUiicRlrcKzwlJ/x2fxbJLCmuo7dvPEvgZvi4UrnSfZ+y9IETGYJKcL1S9QTQs2tw1Yno0WswCgmWEhaQggPQB+LmxOIvtYbIt1TKtvj0ppWIKO2aLSCkYcSSlCkDCdSs359kUd+WNgcDpAwyEghirAQrGWDElS2BpBfaklMtQlhjhOEUIdqMKCBTSe1qlWVK5tCCl04g1V1J2pCRRujXEZfq9u6WEIShOSEpTnsAA+jb4lSJnt5IamNG/EIrrtIwnCQRkCCS4YMa8zfSJtgVitEnZjQ37hDl0J202+PcTeorugBEH18e4m9RXdAEjXCwpNNkYrBP5khX7VA/aMXVnG/W2zibLmSzktKknZUNGKiylClS1hlJJChzihia2rMUcFRdC70kZQ2bsTzwbi3VUDHLOUWC7q2KPbCP8AilDIgwbhm0F4WYkG7ZmwQk2JetJ7IdwmjWPEZwsyCNRj1KDz7ojuPCl4WiHEjak7oUmWDkewwrj9ap+HMsf0g65P/wBgvnAFNebfA5oVKKbLLCgxANGrmT/MXtoOW2LLpmdja7R7KX1E+ER0KsA9lL6ifCI6JhQ6ffl0fNT4VwAwefiD+WR81PhXGfhdYKYpNN7EtclM2U+KU5IAclCuMwzowygduGxqUymQCUpmOP1HEpyouAkMQKD9R2tGiIXFHarjUmaqZJ9GUKSpKpSnA4QqQagAvUNERJc6wEYUgpCThyNSyXNanY+tonRVXTbXPo1JUiYlOIhVQUuRiSsUIcGmYpEudeCE8ZQDgkDWQKkiApgTHol69j/79Ih/8kgB8X8/6xjlXzKAdSgAaOVJAftMUXKYqWDqrHgENy7xklmmIrky0116jElxtH+9Ea1Bs0Uw2hSnANWFTk5pkNhqc6RJJAzIHTSEqIHRDoGZggI05nS0lXpEuMMsh04grhLJSA9OIkdr1aDYzSdVP9aIdtsSJoZYqHwqFFJJSUkoVqLKNYCptGZ5XZpSi7lLEkYSSklLkdCYtbuT/cy6/wDYgtur9YYsdmTKQiUkkiWnCCczlU9rw5YR/eSgNZST2KDV3xWbU4alfPuJvUV3QAJU0H99fl5vUV3GM9JhjJ5BgV0z0ZM720ge1/Wn4gNfTl0wTJhzFEWKi1FBKVgpIzBBB3GH02pJ1iNatt3yZwPppSVc5AO45wPWn8PrMovLUuXzBlD6wesqBPpBzGHEzBsgkm/h2f0TweskjuMRF6B2kDgrQr/0R3iMXx7My0qkTBDoIhyZoxbUf9RV0FJ+8Q59itMvjyZg/wDJ+2UYvivxv3P+iB2Rwkp2RBFqIooEcxcH6w6m2xi+POH2lR7VxyMgA5P8QwsxItCcRxJZ9Y1RHwmpIaO2Lnk0f8OrapcpaVOQkgJJ56tBXNVwgNdPqYoPw/u/BZgrWslXQ1AIIQfapTqJHTR41eTjwO7IOAjqp7hHse2fip6B3R0LAa/ET8sn5qfCuM6SqNV0qudVqkiWhSUkLCnUCQwCg1OmBZGgE4f90v8AaqAwNJVCws6oJfUOdy0v9qo99RJvLS9yoNHYd9O2pugmPFTAcw/TXc8EvqNN5WXuVHeos3lZe5UPICc2ySVcaVLV0pBy6YRLu2QmokSukS0D7QX+os3lZe5UeDQSbysvcqHdIOVdNmLvIlF2zQk5O2fSY9N2SCAPRS2GQwpYdFKQYnQSbysvcqPPUSbysvcqIbCBuqSW9mmmsUMRJmjdnJBwmgw8Y7yzVzrzmDsaDTuWl/tV5x76jzeVlv0KiW2dnRlI91aLRKaqQiatgeqSzZROuq7pknjWmfN66gRm+RfWTr5oN06ETdc2X2JVHvqRN5VG5UW/4df0OSgSSOZ37f5jrp/OSwRmUgdhf790X1p0BmLFZqH1FlU/iHbFoRMlzZa/SS2QdQU7OCRs1RbAsvr8vN6iu4xniso0i3yDMlrQCAVJKQTlUQM+qa+URuMQD6Y9i/8AVNfKI3GPRomvlEbjElC8clUX50UXyiNxjhorM5RG4xJRY4WlcXQ0VmcojcY9Giy+URuMFMql9KY9C4uxouv40bjHHRdfxp3GNIP2ixS5vHQhXSATvivtOi9lW5MpIJzIpubKC8aLL5RO4w4dGl8ol+gxbTMbX+HyC5lTSg7FBw3TnC7u0DSlQM5eNI/SkYXbJ3ekaajRxetadxjho6v407jFtaVFmlABhqb7wwkAzXOaQ/1/+Req0fm/pmoD6ikntGwxyNG1YgorTTOhrAV/Yg0tA/xT3COhcpLADYAI6Jl//9k="/>
          <p:cNvSpPr/>
          <p:nvPr/>
        </p:nvSpPr>
        <p:spPr>
          <a:xfrm>
            <a:off x="16168688" y="2589213"/>
            <a:ext cx="287337" cy="2889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3798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2173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3" name="Shape 33"/>
          <p:cNvSpPr/>
          <p:nvPr/>
        </p:nvSpPr>
        <p:spPr>
          <a:xfrm>
            <a:off x="4063576" y="2057399"/>
            <a:ext cx="24280708" cy="231865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 algn="ctr">
              <a:buSzPct val="25000"/>
            </a:pPr>
            <a:r>
              <a:rPr lang="pt-BR" sz="4800" b="1" dirty="0" smtClean="0">
                <a:solidFill>
                  <a:schemeClr val="bg1"/>
                </a:solidFill>
                <a:latin typeface="+mn-lt"/>
                <a:ea typeface="Tahoma"/>
                <a:cs typeface="Tahoma"/>
                <a:sym typeface="Tahoma"/>
              </a:rPr>
              <a:t>DIAGRAMA VÊ: </a:t>
            </a:r>
            <a:r>
              <a:rPr lang="pt-BR" sz="4800" b="1" dirty="0">
                <a:solidFill>
                  <a:srgbClr val="00B050"/>
                </a:solidFill>
                <a:latin typeface="+mn-lt"/>
                <a:ea typeface="Tahoma"/>
                <a:cs typeface="Tahoma"/>
                <a:sym typeface="Tahoma"/>
              </a:rPr>
              <a:t>ESTUDANDO </a:t>
            </a:r>
            <a:r>
              <a:rPr lang="pt-BR" sz="4800" b="1" i="0" u="none" strike="noStrike" cap="none" dirty="0" smtClean="0">
                <a:solidFill>
                  <a:srgbClr val="00B050"/>
                </a:solidFill>
                <a:latin typeface="+mn-lt"/>
                <a:ea typeface="Tahoma"/>
                <a:cs typeface="Tahoma"/>
                <a:sym typeface="Tahoma"/>
              </a:rPr>
              <a:t>PARA O ENEM DE FORMA INVERTIDA</a:t>
            </a:r>
          </a:p>
          <a:p>
            <a:pPr lvl="0" algn="ctr">
              <a:buSzPct val="25000"/>
            </a:pPr>
            <a:r>
              <a:rPr lang="pt-BR" sz="4800" b="1" i="0" u="none" strike="noStrike" cap="none" dirty="0" smtClean="0">
                <a:solidFill>
                  <a:srgbClr val="00B05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lang="pt-BR" sz="4800" b="1" i="0" u="none" strike="noStrike" cap="none" dirty="0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36" name="Shape 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80666" y="4326840"/>
            <a:ext cx="28869790" cy="32918401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/>
          <p:nvPr/>
        </p:nvSpPr>
        <p:spPr>
          <a:xfrm>
            <a:off x="11127581" y="19514084"/>
            <a:ext cx="184731" cy="92333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pt-BR"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Shape 57"/>
          <p:cNvSpPr/>
          <p:nvPr/>
        </p:nvSpPr>
        <p:spPr>
          <a:xfrm>
            <a:off x="27316963" y="3680956"/>
            <a:ext cx="4792135" cy="385571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>
              <a:buSzPct val="25000"/>
            </a:pPr>
            <a:endParaRPr lang="pt-BR" sz="36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Shape 58"/>
          <p:cNvSpPr/>
          <p:nvPr/>
        </p:nvSpPr>
        <p:spPr>
          <a:xfrm>
            <a:off x="6439932" y="3098638"/>
            <a:ext cx="20170094" cy="279493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algn="ctr">
              <a:buSzPct val="25000"/>
            </a:pPr>
            <a:r>
              <a:rPr lang="pt-BR" sz="4000" b="1" dirty="0" smtClean="0">
                <a:solidFill>
                  <a:schemeClr val="dk1"/>
                </a:solidFill>
                <a:latin typeface="+mj-lt"/>
              </a:rPr>
              <a:t>Aluno( s): </a:t>
            </a:r>
            <a:r>
              <a:rPr lang="pt-BR" sz="4000" b="1" dirty="0" err="1" smtClean="0">
                <a:solidFill>
                  <a:schemeClr val="dk1"/>
                </a:solidFill>
                <a:latin typeface="+mj-lt"/>
              </a:rPr>
              <a:t>Miriã</a:t>
            </a:r>
            <a:r>
              <a:rPr lang="pt-BR" sz="4000" b="1" dirty="0" smtClean="0">
                <a:solidFill>
                  <a:schemeClr val="dk1"/>
                </a:solidFill>
                <a:latin typeface="+mj-lt"/>
              </a:rPr>
              <a:t> </a:t>
            </a:r>
            <a:r>
              <a:rPr lang="pt-BR" sz="4000" b="1" dirty="0" err="1" smtClean="0">
                <a:solidFill>
                  <a:schemeClr val="dk1"/>
                </a:solidFill>
                <a:latin typeface="+mj-lt"/>
              </a:rPr>
              <a:t>rúbio</a:t>
            </a:r>
            <a:r>
              <a:rPr lang="pt-BR" sz="4000" dirty="0" smtClean="0">
                <a:solidFill>
                  <a:schemeClr val="dk1"/>
                </a:solidFill>
                <a:latin typeface="+mj-lt"/>
              </a:rPr>
              <a:t> </a:t>
            </a:r>
            <a:endParaRPr lang="pt-BR" sz="4000" dirty="0" smtClean="0">
              <a:solidFill>
                <a:schemeClr val="dk1"/>
              </a:solidFill>
              <a:latin typeface="+mj-lt"/>
            </a:endParaRPr>
          </a:p>
          <a:p>
            <a:pPr algn="ctr">
              <a:buSzPct val="25000"/>
            </a:pPr>
            <a:r>
              <a:rPr lang="pt-BR" sz="3600" b="1" dirty="0" smtClean="0">
                <a:solidFill>
                  <a:schemeClr val="dk1"/>
                </a:solidFill>
                <a:latin typeface="+mj-lt"/>
              </a:rPr>
              <a:t>Série</a:t>
            </a:r>
            <a:r>
              <a:rPr lang="pt-BR" sz="3600" b="1" dirty="0">
                <a:solidFill>
                  <a:schemeClr val="dk1"/>
                </a:solidFill>
                <a:latin typeface="+mj-lt"/>
              </a:rPr>
              <a:t>: </a:t>
            </a:r>
            <a:r>
              <a:rPr lang="pt-BR" sz="3600" b="1" dirty="0" smtClean="0">
                <a:solidFill>
                  <a:schemeClr val="dk1"/>
                </a:solidFill>
                <a:latin typeface="+mj-lt"/>
              </a:rPr>
              <a:t>2</a:t>
            </a:r>
            <a:r>
              <a:rPr lang="pt-BR" sz="3600" b="1" dirty="0" smtClean="0">
                <a:solidFill>
                  <a:schemeClr val="dk1"/>
                </a:solidFill>
                <a:latin typeface="+mj-lt"/>
              </a:rPr>
              <a:t>°ano </a:t>
            </a:r>
            <a:r>
              <a:rPr lang="pt-BR" sz="3600" dirty="0" smtClean="0">
                <a:solidFill>
                  <a:schemeClr val="dk1"/>
                </a:solidFill>
                <a:latin typeface="+mj-lt"/>
              </a:rPr>
              <a:t> </a:t>
            </a:r>
            <a:r>
              <a:rPr lang="pt-BR" sz="3600" dirty="0">
                <a:solidFill>
                  <a:schemeClr val="dk1"/>
                </a:solidFill>
                <a:latin typeface="+mj-lt"/>
              </a:rPr>
              <a:t>| </a:t>
            </a:r>
            <a:r>
              <a:rPr lang="pt-BR" sz="3600" b="1" dirty="0">
                <a:solidFill>
                  <a:schemeClr val="dk1"/>
                </a:solidFill>
                <a:latin typeface="+mj-lt"/>
              </a:rPr>
              <a:t>Turma</a:t>
            </a:r>
            <a:r>
              <a:rPr lang="pt-BR" sz="3600" dirty="0">
                <a:solidFill>
                  <a:schemeClr val="dk1"/>
                </a:solidFill>
                <a:latin typeface="+mj-lt"/>
              </a:rPr>
              <a:t>: </a:t>
            </a:r>
            <a:r>
              <a:rPr lang="pt-BR" sz="3600" dirty="0" smtClean="0">
                <a:solidFill>
                  <a:schemeClr val="dk1"/>
                </a:solidFill>
                <a:latin typeface="+mj-lt"/>
              </a:rPr>
              <a:t>M01 </a:t>
            </a:r>
            <a:r>
              <a:rPr lang="pt-BR" sz="3600" dirty="0">
                <a:solidFill>
                  <a:schemeClr val="dk1"/>
                </a:solidFill>
                <a:latin typeface="+mj-lt"/>
              </a:rPr>
              <a:t>| </a:t>
            </a:r>
            <a:r>
              <a:rPr lang="pt-BR" sz="3600" b="1" dirty="0">
                <a:solidFill>
                  <a:schemeClr val="dk1"/>
                </a:solidFill>
                <a:latin typeface="+mj-lt"/>
              </a:rPr>
              <a:t>Turno</a:t>
            </a:r>
            <a:r>
              <a:rPr lang="pt-BR" sz="3600" dirty="0">
                <a:solidFill>
                  <a:schemeClr val="dk1"/>
                </a:solidFill>
                <a:latin typeface="+mj-lt"/>
              </a:rPr>
              <a:t>: </a:t>
            </a:r>
            <a:r>
              <a:rPr lang="pt-BR" sz="3600" dirty="0" smtClean="0">
                <a:solidFill>
                  <a:schemeClr val="dk1"/>
                </a:solidFill>
                <a:latin typeface="+mj-lt"/>
              </a:rPr>
              <a:t>Matutino. </a:t>
            </a:r>
            <a:r>
              <a:rPr lang="pt-BR" sz="3600" b="1" dirty="0">
                <a:solidFill>
                  <a:schemeClr val="dk1"/>
                </a:solidFill>
              </a:rPr>
              <a:t>Valor: </a:t>
            </a:r>
            <a:r>
              <a:rPr lang="pt-BR" sz="3600" dirty="0">
                <a:solidFill>
                  <a:schemeClr val="dk1"/>
                </a:solidFill>
              </a:rPr>
              <a:t>3</a:t>
            </a:r>
            <a:r>
              <a:rPr lang="pt-BR" sz="3600" dirty="0" smtClean="0">
                <a:solidFill>
                  <a:schemeClr val="dk1"/>
                </a:solidFill>
              </a:rPr>
              <a:t>,0 </a:t>
            </a:r>
            <a:r>
              <a:rPr lang="pt-BR" sz="3600" dirty="0">
                <a:solidFill>
                  <a:schemeClr val="dk1"/>
                </a:solidFill>
              </a:rPr>
              <a:t>pontos</a:t>
            </a:r>
          </a:p>
          <a:p>
            <a:pPr lvl="0" algn="ctr">
              <a:buSzPct val="25000"/>
            </a:pPr>
            <a:r>
              <a:rPr lang="pt-BR" sz="3600" b="1" dirty="0" smtClean="0">
                <a:solidFill>
                  <a:schemeClr val="dk1"/>
                </a:solidFill>
                <a:latin typeface="+mj-lt"/>
                <a:ea typeface="Cambria"/>
                <a:cs typeface="Cambria"/>
                <a:sym typeface="Cambria"/>
              </a:rPr>
              <a:t>Professor:</a:t>
            </a:r>
            <a:r>
              <a:rPr lang="pt-BR" sz="3600" dirty="0" smtClean="0">
                <a:solidFill>
                  <a:schemeClr val="dk1"/>
                </a:solidFill>
                <a:ea typeface="Cambria"/>
                <a:cs typeface="Cambria"/>
                <a:sym typeface="Cambria"/>
              </a:rPr>
              <a:t> </a:t>
            </a:r>
            <a:r>
              <a:rPr lang="pt-BR" sz="3600" dirty="0" smtClean="0">
                <a:solidFill>
                  <a:schemeClr val="dk1"/>
                </a:solidFill>
                <a:latin typeface="+mj-lt"/>
                <a:ea typeface="Cambria"/>
                <a:cs typeface="Cambria"/>
                <a:sym typeface="Cambria"/>
              </a:rPr>
              <a:t>-  </a:t>
            </a:r>
            <a:r>
              <a:rPr lang="pt-BR" sz="3600" dirty="0">
                <a:solidFill>
                  <a:srgbClr val="FF0000"/>
                </a:solidFill>
                <a:latin typeface="+mj-lt"/>
                <a:ea typeface="Cambria"/>
                <a:cs typeface="Cambria"/>
                <a:sym typeface="Cambria"/>
              </a:rPr>
              <a:t>lucas.perobas@gmail.com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algn="ctr" rtl="0">
              <a:spcBef>
                <a:spcPts val="0"/>
              </a:spcBef>
              <a:buNone/>
            </a:pPr>
            <a:endParaRPr sz="20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20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9" name="Shape 59"/>
          <p:cNvSpPr/>
          <p:nvPr/>
        </p:nvSpPr>
        <p:spPr>
          <a:xfrm>
            <a:off x="20636964" y="39972350"/>
            <a:ext cx="312906" cy="76944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pic>
        <p:nvPicPr>
          <p:cNvPr id="64" name="Shape 64"/>
          <p:cNvPicPr preferRelativeResize="0"/>
          <p:nvPr/>
        </p:nvPicPr>
        <p:blipFill rotWithShape="1">
          <a:blip r:embed="rId4">
            <a:alphaModFix/>
          </a:blip>
          <a:srcRect l="47566" t="30425" r="46550" b="60655"/>
          <a:stretch/>
        </p:blipFill>
        <p:spPr>
          <a:xfrm>
            <a:off x="14787374" y="12557821"/>
            <a:ext cx="4937512" cy="3526472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Shape 69"/>
          <p:cNvSpPr/>
          <p:nvPr/>
        </p:nvSpPr>
        <p:spPr>
          <a:xfrm>
            <a:off x="416710" y="30303145"/>
            <a:ext cx="7832636" cy="74924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pt-BR" sz="4000" b="1" dirty="0">
              <a:solidFill>
                <a:srgbClr val="2020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0" y="18506495"/>
            <a:ext cx="1355271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4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Competências socioemocionais: </a:t>
            </a:r>
          </a:p>
          <a:p>
            <a:pPr algn="just"/>
            <a:r>
              <a:rPr lang="pt-BR" sz="4000" b="1" dirty="0">
                <a:solidFill>
                  <a:srgbClr val="FF0000"/>
                </a:solidFill>
              </a:rPr>
              <a:t>Aprender a conhecer: </a:t>
            </a:r>
            <a:r>
              <a:rPr lang="pt-BR" sz="4000" dirty="0"/>
              <a:t>Raciocínio e Aprender a aprender.</a:t>
            </a:r>
          </a:p>
          <a:p>
            <a:pPr algn="just"/>
            <a:r>
              <a:rPr lang="pt-BR" sz="4000" b="1" dirty="0">
                <a:solidFill>
                  <a:srgbClr val="FF0000"/>
                </a:solidFill>
              </a:rPr>
              <a:t>Aprender a fazer:</a:t>
            </a:r>
            <a:r>
              <a:rPr lang="pt-BR" sz="4000" dirty="0">
                <a:solidFill>
                  <a:srgbClr val="FF0000"/>
                </a:solidFill>
              </a:rPr>
              <a:t> </a:t>
            </a:r>
            <a:r>
              <a:rPr lang="pt-BR" sz="4000" dirty="0"/>
              <a:t>Protagonismo.</a:t>
            </a:r>
          </a:p>
          <a:p>
            <a:pPr algn="just"/>
            <a:r>
              <a:rPr lang="pt-BR" sz="4000" b="1" dirty="0">
                <a:solidFill>
                  <a:srgbClr val="FF0000"/>
                </a:solidFill>
              </a:rPr>
              <a:t>Aprender a ser: </a:t>
            </a:r>
            <a:r>
              <a:rPr lang="pt-BR" sz="4000" dirty="0"/>
              <a:t>Construção e </a:t>
            </a:r>
            <a:r>
              <a:rPr lang="pt-BR" sz="4000" dirty="0">
                <a:solidFill>
                  <a:schemeClr val="tx1"/>
                </a:solidFill>
              </a:rPr>
              <a:t>Execução do Projeto de Vida.</a:t>
            </a:r>
          </a:p>
        </p:txBody>
      </p:sp>
      <p:sp>
        <p:nvSpPr>
          <p:cNvPr id="7" name="Retângulo 6"/>
          <p:cNvSpPr/>
          <p:nvPr/>
        </p:nvSpPr>
        <p:spPr>
          <a:xfrm>
            <a:off x="0" y="30459011"/>
            <a:ext cx="743023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400" b="1" dirty="0">
                <a:solidFill>
                  <a:schemeClr val="accent2"/>
                </a:solidFill>
                <a:cs typeface="Times New Roman" panose="02020603050405020304" pitchFamily="18" charset="0"/>
              </a:rPr>
              <a:t>Competências Cognitivas</a:t>
            </a:r>
            <a:r>
              <a:rPr lang="pt-BR" sz="4400" b="1" dirty="0" smtClean="0"/>
              <a:t>: </a:t>
            </a:r>
            <a:endParaRPr lang="pt-BR" sz="4400" b="1" dirty="0"/>
          </a:p>
        </p:txBody>
      </p:sp>
      <p:sp>
        <p:nvSpPr>
          <p:cNvPr id="3" name="Retângulo 2"/>
          <p:cNvSpPr/>
          <p:nvPr/>
        </p:nvSpPr>
        <p:spPr>
          <a:xfrm>
            <a:off x="0" y="21893086"/>
            <a:ext cx="14499318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4400" b="1" dirty="0">
                <a:solidFill>
                  <a:schemeClr val="accent2"/>
                </a:solidFill>
              </a:rPr>
              <a:t>Competências socioemocionais na BNCC: </a:t>
            </a:r>
          </a:p>
          <a:p>
            <a:pPr algn="just"/>
            <a:r>
              <a:rPr lang="pt-BR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Valorizar e utilizar os conhecimentos historicamente construídos sobre o mundo físico, social, cultural e digital para entender e explicar a realidade, continuar aprendendo e colaborar para a construção de uma sociedade justa, democrática e inclusiva. </a:t>
            </a:r>
          </a:p>
          <a:p>
            <a:pPr algn="just"/>
            <a:r>
              <a:rPr lang="pt-BR" sz="4400" b="1" dirty="0">
                <a:solidFill>
                  <a:srgbClr val="FF0000"/>
                </a:solidFill>
              </a:rPr>
              <a:t>b) </a:t>
            </a:r>
            <a:r>
              <a:rPr lang="pt-BR" sz="4400" dirty="0"/>
              <a:t>Utilizar tecnologias digitais de comunicação e informação de forma crítica, significativa, reflexiva e ética nas diversas práticas do cotidiano (incluindo as escolares) ao se comunicar, acessar e disseminar informações, produzir conhecimentos e resolver problemas. </a:t>
            </a: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2308684" y="6884091"/>
            <a:ext cx="1009060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SzPct val="25000"/>
            </a:pPr>
            <a:r>
              <a:rPr lang="pt-BR" sz="4800" b="1" dirty="0">
                <a:solidFill>
                  <a:schemeClr val="dk1"/>
                </a:solidFill>
              </a:rPr>
              <a:t>Asserções de </a:t>
            </a:r>
            <a:r>
              <a:rPr lang="pt-BR" sz="4800" b="1" dirty="0" smtClean="0">
                <a:solidFill>
                  <a:schemeClr val="dk1"/>
                </a:solidFill>
              </a:rPr>
              <a:t>valor: </a:t>
            </a:r>
            <a:r>
              <a:rPr lang="pt-BR" sz="4000" b="1" dirty="0">
                <a:solidFill>
                  <a:schemeClr val="dk1"/>
                </a:solidFill>
              </a:rPr>
              <a:t> </a:t>
            </a:r>
            <a:endParaRPr lang="pt-BR" sz="4000" b="1" dirty="0" smtClean="0">
              <a:solidFill>
                <a:schemeClr val="dk1"/>
              </a:solidFill>
            </a:endParaRPr>
          </a:p>
          <a:p>
            <a:pPr algn="just">
              <a:buSzPct val="25000"/>
            </a:pPr>
            <a:r>
              <a:rPr lang="pt-BR" sz="4000" dirty="0" smtClean="0">
                <a:solidFill>
                  <a:schemeClr val="dk1"/>
                </a:solidFill>
              </a:rPr>
              <a:t>Foi </a:t>
            </a:r>
            <a:r>
              <a:rPr lang="pt-BR" sz="4000" dirty="0">
                <a:solidFill>
                  <a:schemeClr val="dk1"/>
                </a:solidFill>
              </a:rPr>
              <a:t>consenso que os desafios são grandes na preparação para o Enem, pois requer dedicação e </a:t>
            </a:r>
            <a:r>
              <a:rPr lang="pt-BR" sz="4000" dirty="0" smtClean="0">
                <a:solidFill>
                  <a:schemeClr val="dk1"/>
                </a:solidFill>
              </a:rPr>
              <a:t>resiliência e conhecimento .</a:t>
            </a:r>
            <a:endParaRPr lang="pt-BR" sz="4000" dirty="0">
              <a:solidFill>
                <a:schemeClr val="dk1"/>
              </a:solidFill>
            </a:endParaRPr>
          </a:p>
          <a:p>
            <a:pPr lvl="0" algn="just">
              <a:buSzPct val="25000"/>
            </a:pPr>
            <a:endParaRPr lang="pt-BR" sz="4000" dirty="0">
              <a:solidFill>
                <a:schemeClr val="dk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1112084" y="10313115"/>
            <a:ext cx="1128720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177800" algn="just">
              <a:buClr>
                <a:schemeClr val="dk1"/>
              </a:buClr>
              <a:buSzPct val="100000"/>
            </a:pPr>
            <a:r>
              <a:rPr lang="pt-BR" sz="4800" b="1" dirty="0">
                <a:solidFill>
                  <a:schemeClr val="dk1"/>
                </a:solidFill>
              </a:rPr>
              <a:t>Asserções de </a:t>
            </a:r>
            <a:r>
              <a:rPr lang="pt-BR" sz="4800" b="1" dirty="0" smtClean="0">
                <a:solidFill>
                  <a:schemeClr val="dk1"/>
                </a:solidFill>
              </a:rPr>
              <a:t>conhecimento:</a:t>
            </a:r>
            <a:endParaRPr lang="pt-BR" sz="4800" b="1" dirty="0">
              <a:solidFill>
                <a:schemeClr val="dk1"/>
              </a:solidFill>
            </a:endParaRPr>
          </a:p>
          <a:p>
            <a:pPr lvl="0" algn="just">
              <a:buClr>
                <a:schemeClr val="dk1"/>
              </a:buClr>
              <a:buSzPct val="100000"/>
            </a:pPr>
            <a:r>
              <a:rPr lang="pt-BR" sz="4000" dirty="0"/>
              <a:t>A </a:t>
            </a:r>
            <a:r>
              <a:rPr lang="pt-BR" sz="4000" b="1" dirty="0">
                <a:solidFill>
                  <a:srgbClr val="FF0000"/>
                </a:solidFill>
              </a:rPr>
              <a:t>letra </a:t>
            </a:r>
            <a:r>
              <a:rPr lang="pt-BR" sz="4000" b="1" dirty="0" smtClean="0">
                <a:solidFill>
                  <a:srgbClr val="FF0000"/>
                </a:solidFill>
              </a:rPr>
              <a:t>´</a:t>
            </a:r>
            <a:r>
              <a:rPr lang="pt-BR" sz="4000" b="1" dirty="0" smtClean="0">
                <a:solidFill>
                  <a:srgbClr val="FF0000"/>
                </a:solidFill>
              </a:rPr>
              <a:t>D </a:t>
            </a:r>
            <a:r>
              <a:rPr lang="pt-BR" sz="4000" dirty="0" smtClean="0"/>
              <a:t>está </a:t>
            </a:r>
            <a:r>
              <a:rPr lang="pt-BR" sz="4000" dirty="0" smtClean="0"/>
              <a:t>correta. </a:t>
            </a:r>
            <a:r>
              <a:rPr lang="pt-BR" sz="4000" dirty="0" smtClean="0">
                <a:solidFill>
                  <a:schemeClr val="dk1"/>
                </a:solidFill>
              </a:rPr>
              <a:t>Pois a luz  é atenuada logo na primeira camada dos sedimentos.o </a:t>
            </a:r>
            <a:r>
              <a:rPr lang="pt-BR" sz="4000" dirty="0" err="1" smtClean="0">
                <a:solidFill>
                  <a:schemeClr val="dk1"/>
                </a:solidFill>
              </a:rPr>
              <a:t>ultrassom</a:t>
            </a:r>
            <a:r>
              <a:rPr lang="pt-BR" sz="4000" dirty="0" smtClean="0">
                <a:solidFill>
                  <a:schemeClr val="dk1"/>
                </a:solidFill>
              </a:rPr>
              <a:t> utilizado pelo SONAR,porém,penetra nessas camadas determinado ecos que são captados em instantes diferentes pelo receptor .È devido á chegada desses ecos em instantes diferentes que se torna possível a elaboração de uma figura 3D da embarcação naufragada.</a:t>
            </a:r>
            <a:endParaRPr lang="pt-BR" sz="4000" dirty="0">
              <a:solidFill>
                <a:schemeClr val="dk1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0170539" y="17456915"/>
            <a:ext cx="1222874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177800" algn="just">
              <a:buClr>
                <a:schemeClr val="dk1"/>
              </a:buClr>
              <a:buSzPct val="100000"/>
            </a:pPr>
            <a:r>
              <a:rPr lang="pt-BR" sz="4800" b="1" dirty="0">
                <a:solidFill>
                  <a:schemeClr val="dk1"/>
                </a:solidFill>
              </a:rPr>
              <a:t>Interpretações: </a:t>
            </a:r>
          </a:p>
          <a:p>
            <a:pPr algn="just" fontAlgn="base"/>
            <a:r>
              <a:rPr lang="pt-BR" sz="4000" dirty="0">
                <a:solidFill>
                  <a:schemeClr val="dk1"/>
                </a:solidFill>
              </a:rPr>
              <a:t>a) </a:t>
            </a:r>
            <a:r>
              <a:rPr lang="pt-BR" sz="4000" b="1" dirty="0" smtClean="0">
                <a:solidFill>
                  <a:srgbClr val="FF0000"/>
                </a:solidFill>
              </a:rPr>
              <a:t>Errada, </a:t>
            </a:r>
            <a:r>
              <a:rPr lang="pt-BR" sz="4000" dirty="0" smtClean="0">
                <a:solidFill>
                  <a:schemeClr val="tx1"/>
                </a:solidFill>
                <a:latin typeface="+mj-lt"/>
              </a:rPr>
              <a:t>a propagação do som na água  ocorre em velocidade maior que a propagação da luz dada a inversão,o candidato pode tese confundido  </a:t>
            </a:r>
            <a:endParaRPr lang="pt-BR" sz="4000" dirty="0">
              <a:latin typeface="+mj-lt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8752005" y="26158372"/>
            <a:ext cx="1223962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25000"/>
            </a:pPr>
            <a:r>
              <a:rPr lang="pt-BR" sz="4800" b="1" dirty="0">
                <a:solidFill>
                  <a:schemeClr val="dk1"/>
                </a:solidFill>
              </a:rPr>
              <a:t>Transformações</a:t>
            </a:r>
            <a:r>
              <a:rPr lang="pt-BR" sz="4800" b="1" dirty="0" smtClean="0">
                <a:solidFill>
                  <a:schemeClr val="dk1"/>
                </a:solidFill>
              </a:rPr>
              <a:t>:</a:t>
            </a:r>
          </a:p>
          <a:p>
            <a:pPr lvl="0">
              <a:buSzPct val="25000"/>
            </a:pPr>
            <a:r>
              <a:rPr lang="pt-BR" sz="4000" dirty="0" smtClean="0">
                <a:solidFill>
                  <a:schemeClr val="dk1"/>
                </a:solidFill>
              </a:rPr>
              <a:t>Regimes totalitários: nazismo e </a:t>
            </a:r>
            <a:r>
              <a:rPr lang="pt-BR" sz="4000" dirty="0" smtClean="0">
                <a:solidFill>
                  <a:schemeClr val="dk1"/>
                </a:solidFill>
              </a:rPr>
              <a:t>fascismo</a:t>
            </a:r>
            <a:endParaRPr lang="pt-BR" sz="4000" dirty="0" smtClean="0">
              <a:solidFill>
                <a:schemeClr val="dk1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8342784" y="27672549"/>
            <a:ext cx="140565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SzPct val="25000"/>
            </a:pPr>
            <a:r>
              <a:rPr lang="pt-BR" sz="4800" b="1" dirty="0">
                <a:solidFill>
                  <a:schemeClr val="dk1"/>
                </a:solidFill>
              </a:rPr>
              <a:t>Registros / Dados:</a:t>
            </a:r>
            <a:r>
              <a:rPr lang="pt-BR" sz="4000" b="1" dirty="0">
                <a:solidFill>
                  <a:schemeClr val="dk1"/>
                </a:solidFill>
              </a:rPr>
              <a:t> </a:t>
            </a:r>
            <a:r>
              <a:rPr lang="pt-BR" sz="4000" b="1" dirty="0">
                <a:solidFill>
                  <a:srgbClr val="FF0000"/>
                </a:solidFill>
              </a:rPr>
              <a:t>Opções</a:t>
            </a:r>
            <a:r>
              <a:rPr lang="pt-BR" sz="4000" b="1" dirty="0" smtClean="0">
                <a:solidFill>
                  <a:srgbClr val="FF0000"/>
                </a:solidFill>
              </a:rPr>
              <a:t>:</a:t>
            </a:r>
          </a:p>
          <a:p>
            <a:pPr lvl="0" algn="just">
              <a:buSzPct val="25000"/>
            </a:pPr>
            <a:r>
              <a:rPr lang="pt-BR" sz="4000" dirty="0" smtClean="0">
                <a:solidFill>
                  <a:schemeClr val="dk1"/>
                </a:solidFill>
              </a:rPr>
              <a:t>No problema apresentado para gerar imagens através  de camadas de  sedimentos depositados no navio, o sonar mais adequado ,pois a:</a:t>
            </a:r>
          </a:p>
          <a:p>
            <a:pPr lvl="0" algn="just">
              <a:buSzPct val="25000"/>
            </a:pPr>
            <a:r>
              <a:rPr lang="pt-BR" sz="4000" dirty="0" smtClean="0">
                <a:solidFill>
                  <a:schemeClr val="dk1"/>
                </a:solidFill>
              </a:rPr>
              <a:t>a) Propagação da luz na água ocorre a uma velocidade maior que a do som neste meio</a:t>
            </a:r>
          </a:p>
          <a:p>
            <a:pPr marL="742950" lvl="0" indent="-742950" algn="just">
              <a:buSzPct val="25000"/>
              <a:buAutoNum type="alphaLcParenR"/>
            </a:pPr>
            <a:r>
              <a:rPr lang="pt-BR" sz="4000" dirty="0" smtClean="0">
                <a:solidFill>
                  <a:schemeClr val="dk1"/>
                </a:solidFill>
              </a:rPr>
              <a:t> </a:t>
            </a:r>
            <a:endParaRPr lang="pt-BR" sz="4000" dirty="0">
              <a:solidFill>
                <a:schemeClr val="dk1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23137903" y="5084408"/>
            <a:ext cx="682751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-279400">
              <a:buClr>
                <a:schemeClr val="dk1"/>
              </a:buClr>
              <a:buSzPct val="100000"/>
            </a:pPr>
            <a:r>
              <a:rPr lang="pt-BR" sz="4800" b="1" dirty="0">
                <a:solidFill>
                  <a:schemeClr val="dk1"/>
                </a:solidFill>
                <a:latin typeface="+mj-lt"/>
                <a:ea typeface="Cambria"/>
                <a:cs typeface="Cambria"/>
                <a:sym typeface="Cambria"/>
              </a:rPr>
              <a:t>Domínio Metodológico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3608933" y="4953779"/>
            <a:ext cx="597150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-279400">
              <a:buClr>
                <a:schemeClr val="dk1"/>
              </a:buClr>
              <a:buSzPct val="100000"/>
            </a:pPr>
            <a:r>
              <a:rPr lang="pt-BR" sz="4800" b="1" dirty="0" smtClean="0">
                <a:solidFill>
                  <a:schemeClr val="dk1"/>
                </a:solidFill>
                <a:latin typeface="+mj-lt"/>
                <a:ea typeface="Cambria"/>
                <a:cs typeface="Cambria"/>
                <a:sym typeface="Cambria"/>
              </a:rPr>
              <a:t>Domínio Conceitual</a:t>
            </a:r>
            <a:endParaRPr lang="pt-BR" sz="4800" b="1" dirty="0">
              <a:solidFill>
                <a:schemeClr val="dk1"/>
              </a:solidFill>
              <a:latin typeface="+mj-lt"/>
              <a:ea typeface="Cambria"/>
              <a:cs typeface="Cambria"/>
              <a:sym typeface="Cambria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0" y="7169843"/>
            <a:ext cx="1152797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03200">
              <a:buClr>
                <a:schemeClr val="dk1"/>
              </a:buClr>
              <a:buSzPct val="100000"/>
            </a:pPr>
            <a:r>
              <a:rPr lang="pt-BR" sz="4800" b="1" dirty="0">
                <a:solidFill>
                  <a:schemeClr val="dk1"/>
                </a:solidFill>
                <a:latin typeface="+mn-lt"/>
                <a:ea typeface="Cambria"/>
                <a:cs typeface="Cambria"/>
                <a:sym typeface="Cambria"/>
              </a:rPr>
              <a:t>Teoria</a:t>
            </a:r>
            <a:r>
              <a:rPr lang="pt-BR" sz="3600" dirty="0" smtClean="0">
                <a:solidFill>
                  <a:schemeClr val="dk1"/>
                </a:solidFill>
                <a:latin typeface="+mn-lt"/>
                <a:ea typeface="Cambria"/>
                <a:cs typeface="Cambria"/>
                <a:sym typeface="Cambria"/>
              </a:rPr>
              <a:t>: </a:t>
            </a:r>
            <a:r>
              <a:rPr lang="pt-BR" sz="4000" dirty="0" smtClean="0">
                <a:solidFill>
                  <a:schemeClr val="dk1"/>
                </a:solidFill>
                <a:latin typeface="+mn-lt"/>
                <a:ea typeface="Cambria"/>
                <a:cs typeface="Cambria"/>
                <a:sym typeface="Cambria"/>
              </a:rPr>
              <a:t>Física,oscilações ,ondas,óptica e radiação </a:t>
            </a:r>
            <a:endParaRPr lang="pt-BR" sz="4000" dirty="0">
              <a:latin typeface="+mn-lt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0" y="8741479"/>
            <a:ext cx="120831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b="1" dirty="0" smtClean="0">
                <a:solidFill>
                  <a:schemeClr val="dk1"/>
                </a:solidFill>
              </a:rPr>
              <a:t>Princípios/necessidade </a:t>
            </a:r>
            <a:r>
              <a:rPr lang="pt-BR" sz="4800" b="1" dirty="0" smtClean="0">
                <a:solidFill>
                  <a:schemeClr val="dk1"/>
                </a:solidFill>
              </a:rPr>
              <a:t>didática:</a:t>
            </a:r>
          </a:p>
          <a:p>
            <a:endParaRPr lang="pt-BR" sz="4800" b="1" dirty="0" smtClean="0">
              <a:solidFill>
                <a:schemeClr val="dk1"/>
              </a:solidFill>
            </a:endParaRPr>
          </a:p>
          <a:p>
            <a:r>
              <a:rPr lang="pt-BR" sz="5400" dirty="0" smtClean="0">
                <a:solidFill>
                  <a:schemeClr val="dk1"/>
                </a:solidFill>
                <a:sym typeface="Wingdings" panose="05000000000000000000" pitchFamily="2" charset="2"/>
              </a:rPr>
              <a:t>Compreender a refração e a reflexão da luz e som na água compreender a acústica e intensificar estudo dos fenômenos óticos </a:t>
            </a:r>
            <a:endParaRPr lang="pt-BR" sz="5400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12932229" y="6772829"/>
            <a:ext cx="79030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25000"/>
            </a:pPr>
            <a:r>
              <a:rPr lang="pt-BR" sz="4800" b="1" dirty="0">
                <a:solidFill>
                  <a:schemeClr val="dk1"/>
                </a:solidFill>
              </a:rPr>
              <a:t>Questão básica </a:t>
            </a:r>
          </a:p>
          <a:p>
            <a:pPr algn="ctr"/>
            <a:r>
              <a:rPr lang="pt-BR" sz="4000" dirty="0">
                <a:solidFill>
                  <a:schemeClr val="dk1"/>
                </a:solidFill>
              </a:rPr>
              <a:t>A atuação desses movimentos juvenis </a:t>
            </a:r>
            <a:r>
              <a:rPr lang="pt-BR" sz="4000" dirty="0" smtClean="0">
                <a:solidFill>
                  <a:schemeClr val="dk1"/>
                </a:solidFill>
              </a:rPr>
              <a:t>são caracterizados como</a:t>
            </a:r>
            <a:r>
              <a:rPr lang="pt-BR" sz="4000" dirty="0" smtClean="0"/>
              <a:t>?</a:t>
            </a:r>
            <a:endParaRPr lang="pt-BR" sz="4000" dirty="0"/>
          </a:p>
        </p:txBody>
      </p:sp>
      <p:sp>
        <p:nvSpPr>
          <p:cNvPr id="18" name="Retângulo 17"/>
          <p:cNvSpPr/>
          <p:nvPr/>
        </p:nvSpPr>
        <p:spPr>
          <a:xfrm>
            <a:off x="0" y="13244583"/>
            <a:ext cx="128338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177800" algn="just">
              <a:buClr>
                <a:schemeClr val="dk1"/>
              </a:buClr>
              <a:buSzPct val="100000"/>
            </a:pPr>
            <a:r>
              <a:rPr lang="pt-BR" sz="4000" dirty="0" smtClean="0"/>
              <a:t>.</a:t>
            </a:r>
            <a:endParaRPr lang="pt-BR" sz="4000" b="1" dirty="0" smtClean="0">
              <a:solidFill>
                <a:srgbClr val="FF0000"/>
              </a:solidFill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0" y="31353904"/>
            <a:ext cx="1521777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pt-BR" sz="4000" b="1" dirty="0" smtClean="0">
                <a:solidFill>
                  <a:schemeClr val="accent2"/>
                </a:solidFill>
                <a:latin typeface="+mj-lt"/>
              </a:rPr>
              <a:t>Competência</a:t>
            </a:r>
            <a:r>
              <a:rPr lang="pt-BR" sz="4000" dirty="0" smtClean="0">
                <a:solidFill>
                  <a:schemeClr val="accent2"/>
                </a:solidFill>
                <a:latin typeface="+mj-lt"/>
              </a:rPr>
              <a:t> </a:t>
            </a:r>
            <a:r>
              <a:rPr lang="pt-BR" sz="4000" b="1" dirty="0" smtClean="0">
                <a:solidFill>
                  <a:srgbClr val="FF0000"/>
                </a:solidFill>
                <a:latin typeface="+mj-lt"/>
              </a:rPr>
              <a:t>de </a:t>
            </a:r>
            <a:r>
              <a:rPr lang="pt-BR" sz="4000" b="1" dirty="0">
                <a:solidFill>
                  <a:srgbClr val="FF0000"/>
                </a:solidFill>
                <a:latin typeface="+mj-lt"/>
              </a:rPr>
              <a:t>ÁREA </a:t>
            </a:r>
            <a:r>
              <a:rPr lang="pt-BR" sz="4000" b="1" dirty="0" smtClean="0">
                <a:solidFill>
                  <a:srgbClr val="FF0000"/>
                </a:solidFill>
                <a:latin typeface="+mj-lt"/>
              </a:rPr>
              <a:t>1 </a:t>
            </a:r>
            <a:r>
              <a:rPr lang="pt-BR" sz="4000" dirty="0" smtClean="0">
                <a:solidFill>
                  <a:srgbClr val="333333"/>
                </a:solidFill>
                <a:latin typeface="+mj-lt"/>
              </a:rPr>
              <a:t>– </a:t>
            </a:r>
            <a:r>
              <a:rPr lang="pt-BR" sz="4000" dirty="0" smtClean="0"/>
              <a:t>Compreender as ciências naturais e as tecnologias a elas associadas como construções humanas,percebendo seus papeis nos processos de produção e no desenvolvimento econômico e social da humanidade </a:t>
            </a:r>
            <a:endParaRPr lang="pt-BR" sz="4000" dirty="0" smtClean="0"/>
          </a:p>
          <a:p>
            <a:pPr algn="just" fontAlgn="base"/>
            <a:endParaRPr lang="pt-BR" sz="4000" dirty="0" smtClean="0"/>
          </a:p>
          <a:p>
            <a:pPr algn="just" fontAlgn="base"/>
            <a:r>
              <a:rPr lang="pt-BR" sz="4000" b="1" dirty="0" smtClean="0">
                <a:solidFill>
                  <a:schemeClr val="accent2"/>
                </a:solidFill>
                <a:latin typeface="+mj-lt"/>
              </a:rPr>
              <a:t>Habilidade</a:t>
            </a:r>
            <a:r>
              <a:rPr lang="pt-BR" sz="4000" dirty="0" smtClean="0">
                <a:solidFill>
                  <a:srgbClr val="333333"/>
                </a:solidFill>
                <a:latin typeface="+mj-lt"/>
              </a:rPr>
              <a:t> </a:t>
            </a:r>
            <a:r>
              <a:rPr lang="pt-BR" sz="4000" b="1" dirty="0" smtClean="0">
                <a:solidFill>
                  <a:srgbClr val="FF0000"/>
                </a:solidFill>
                <a:latin typeface="+mj-lt"/>
              </a:rPr>
              <a:t>H1</a:t>
            </a:r>
            <a:r>
              <a:rPr lang="pt-BR" sz="4000" b="1" dirty="0" smtClean="0">
                <a:solidFill>
                  <a:srgbClr val="333333"/>
                </a:solidFill>
                <a:latin typeface="+mj-lt"/>
              </a:rPr>
              <a:t> </a:t>
            </a:r>
            <a:r>
              <a:rPr lang="pt-BR" sz="4000" dirty="0" smtClean="0">
                <a:solidFill>
                  <a:srgbClr val="333333"/>
                </a:solidFill>
                <a:latin typeface="+mj-lt"/>
              </a:rPr>
              <a:t>– reconhecer características ou propriedades de fenômenos ondulatórios ou oscilatórios</a:t>
            </a:r>
            <a:r>
              <a:rPr lang="pt-BR" sz="4000" dirty="0" smtClean="0">
                <a:solidFill>
                  <a:srgbClr val="333333"/>
                </a:solidFill>
                <a:latin typeface="+mj-lt"/>
              </a:rPr>
              <a:t>,relacionando-os  a seus usos em diferentes contextos.</a:t>
            </a:r>
            <a:endParaRPr lang="pt-BR" sz="4000" dirty="0">
              <a:solidFill>
                <a:srgbClr val="333333"/>
              </a:solidFill>
              <a:latin typeface="+mj-lt"/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460602" y="36959489"/>
            <a:ext cx="3193868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SzPct val="25000"/>
            </a:pPr>
            <a:r>
              <a:rPr lang="pt-BR" sz="4000" b="1" dirty="0"/>
              <a:t> </a:t>
            </a:r>
            <a:r>
              <a:rPr lang="pt-BR" sz="4000" b="1" dirty="0" smtClean="0"/>
              <a:t>        </a:t>
            </a:r>
            <a:r>
              <a:rPr lang="pt-BR" sz="4800" b="1" dirty="0" smtClean="0"/>
              <a:t>Evento</a:t>
            </a:r>
            <a:r>
              <a:rPr lang="pt-BR" sz="4800" dirty="0" smtClean="0"/>
              <a:t> </a:t>
            </a:r>
          </a:p>
          <a:p>
            <a:pPr algn="ctr">
              <a:buSzPct val="25000"/>
            </a:pPr>
            <a:r>
              <a:rPr lang="pt-BR" sz="4000" b="1" dirty="0" smtClean="0">
                <a:solidFill>
                  <a:srgbClr val="FF0000"/>
                </a:solidFill>
              </a:rPr>
              <a:t>ENEM</a:t>
            </a:r>
            <a:r>
              <a:rPr lang="pt-BR" sz="4000" b="1" dirty="0">
                <a:solidFill>
                  <a:srgbClr val="FF0000"/>
                </a:solidFill>
              </a:rPr>
              <a:t>: </a:t>
            </a:r>
            <a:r>
              <a:rPr lang="pt-BR" sz="4000" dirty="0" smtClean="0">
                <a:solidFill>
                  <a:schemeClr val="dk1"/>
                </a:solidFill>
              </a:rPr>
              <a:t>2011 </a:t>
            </a:r>
            <a:r>
              <a:rPr lang="pt-BR" sz="4000" dirty="0">
                <a:solidFill>
                  <a:schemeClr val="dk1"/>
                </a:solidFill>
              </a:rPr>
              <a:t>| </a:t>
            </a:r>
            <a:r>
              <a:rPr lang="pt-BR" sz="4000" b="1" dirty="0">
                <a:solidFill>
                  <a:srgbClr val="FF0000"/>
                </a:solidFill>
              </a:rPr>
              <a:t>Questão:</a:t>
            </a:r>
            <a:r>
              <a:rPr lang="pt-BR" sz="4000" dirty="0">
                <a:solidFill>
                  <a:srgbClr val="FF0000"/>
                </a:solidFill>
              </a:rPr>
              <a:t> </a:t>
            </a:r>
            <a:r>
              <a:rPr lang="pt-BR" sz="4000" dirty="0" smtClean="0">
                <a:solidFill>
                  <a:schemeClr val="dk1"/>
                </a:solidFill>
              </a:rPr>
              <a:t>71,</a:t>
            </a:r>
            <a:r>
              <a:rPr lang="pt-BR" sz="4000" dirty="0" smtClean="0">
                <a:solidFill>
                  <a:schemeClr val="dk1"/>
                </a:solidFill>
              </a:rPr>
              <a:t>caderno </a:t>
            </a:r>
            <a:r>
              <a:rPr lang="pt-BR" sz="4000" dirty="0">
                <a:solidFill>
                  <a:schemeClr val="dk1"/>
                </a:solidFill>
              </a:rPr>
              <a:t>branco</a:t>
            </a:r>
            <a:r>
              <a:rPr lang="pt-BR" sz="4000" dirty="0" smtClean="0">
                <a:solidFill>
                  <a:schemeClr val="dk1"/>
                </a:solidFill>
              </a:rPr>
              <a:t>| </a:t>
            </a:r>
            <a:r>
              <a:rPr lang="pt-BR" sz="4000" dirty="0" smtClean="0">
                <a:solidFill>
                  <a:schemeClr val="dk1"/>
                </a:solidFill>
              </a:rPr>
              <a:t>Física</a:t>
            </a:r>
            <a:endParaRPr lang="pt-BR" sz="4000" dirty="0">
              <a:solidFill>
                <a:schemeClr val="dk1"/>
              </a:solidFill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19557230" y="21671757"/>
            <a:ext cx="1337298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pt-BR" sz="4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sz="4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BR" sz="4000" b="1" dirty="0" smtClean="0">
                <a:solidFill>
                  <a:srgbClr val="FF0000"/>
                </a:solidFill>
              </a:rPr>
              <a:t>Errada</a:t>
            </a:r>
            <a:r>
              <a:rPr lang="pt-BR" sz="4000" dirty="0" smtClean="0">
                <a:solidFill>
                  <a:schemeClr val="dk1"/>
                </a:solidFill>
              </a:rPr>
              <a:t>, </a:t>
            </a:r>
            <a:r>
              <a:rPr lang="pt-BR" sz="4000" dirty="0" smtClean="0">
                <a:solidFill>
                  <a:schemeClr val="dk1"/>
                </a:solidFill>
              </a:rPr>
              <a:t>a adequação do uso do sonar justifica-se pela reflexão do som não pela refração </a:t>
            </a:r>
            <a:endParaRPr lang="pt-BR" sz="4000" dirty="0"/>
          </a:p>
        </p:txBody>
      </p:sp>
      <p:sp>
        <p:nvSpPr>
          <p:cNvPr id="23" name="Retângulo 22"/>
          <p:cNvSpPr/>
          <p:nvPr/>
        </p:nvSpPr>
        <p:spPr>
          <a:xfrm>
            <a:off x="20189372" y="20171559"/>
            <a:ext cx="122099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pt-BR" sz="4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pt-BR" sz="4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BR" sz="4000" b="1" dirty="0" smtClean="0">
                <a:solidFill>
                  <a:srgbClr val="FF0000"/>
                </a:solidFill>
              </a:rPr>
              <a:t>Errada, </a:t>
            </a:r>
            <a:r>
              <a:rPr lang="pt-BR" sz="4000" dirty="0" smtClean="0">
                <a:solidFill>
                  <a:schemeClr val="dk1"/>
                </a:solidFill>
              </a:rPr>
              <a:t>o candidato baseando-se em suas próprias convicções </a:t>
            </a:r>
            <a:r>
              <a:rPr lang="pt-BR" sz="4000" dirty="0" smtClean="0">
                <a:solidFill>
                  <a:schemeClr val="dk1"/>
                </a:solidFill>
              </a:rPr>
              <a:t> </a:t>
            </a:r>
            <a:endParaRPr lang="pt-BR" sz="4000" dirty="0"/>
          </a:p>
        </p:txBody>
      </p:sp>
      <p:sp>
        <p:nvSpPr>
          <p:cNvPr id="26" name="Retângulo 25"/>
          <p:cNvSpPr/>
          <p:nvPr/>
        </p:nvSpPr>
        <p:spPr>
          <a:xfrm>
            <a:off x="19557230" y="23314831"/>
            <a:ext cx="120138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pt-BR" sz="4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</a:t>
            </a:r>
            <a:r>
              <a:rPr lang="pt-BR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Correta </a:t>
            </a:r>
            <a:r>
              <a:rPr lang="pt-BR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dirty="0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19200040" y="24386401"/>
            <a:ext cx="123083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e) </a:t>
            </a:r>
            <a:r>
              <a:rPr lang="pt-BR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Errada, </a:t>
            </a:r>
            <a:r>
              <a:rPr lang="pt-BR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incorreta porque a noção de intensidade da reflexão não se aplica ao caso em analise. </a:t>
            </a:r>
            <a:endParaRPr lang="pt-BR" sz="4000" dirty="0"/>
          </a:p>
        </p:txBody>
      </p:sp>
      <p:sp>
        <p:nvSpPr>
          <p:cNvPr id="31" name="Retângulo 30"/>
          <p:cNvSpPr/>
          <p:nvPr/>
        </p:nvSpPr>
        <p:spPr>
          <a:xfrm>
            <a:off x="17733284" y="31559600"/>
            <a:ext cx="1306240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 smtClean="0"/>
              <a:t>b) Absorção da luz ao longo de  uma camada de água é facilitada enquanto a absorção do som não </a:t>
            </a:r>
            <a:endParaRPr lang="pt-BR" sz="4000" dirty="0"/>
          </a:p>
        </p:txBody>
      </p:sp>
      <p:sp>
        <p:nvSpPr>
          <p:cNvPr id="32" name="Retângulo 31"/>
          <p:cNvSpPr/>
          <p:nvPr/>
        </p:nvSpPr>
        <p:spPr>
          <a:xfrm>
            <a:off x="17733284" y="32800573"/>
            <a:ext cx="136828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SzPct val="25000"/>
            </a:pPr>
            <a:r>
              <a:rPr lang="pt-BR" sz="4000" dirty="0" smtClean="0">
                <a:solidFill>
                  <a:schemeClr val="dk1"/>
                </a:solidFill>
              </a:rPr>
              <a:t>c) Refração da luz e  uma grande profundidade acontece com uma intensidade menor que a do som </a:t>
            </a:r>
            <a:endParaRPr lang="pt-BR" sz="4000" dirty="0">
              <a:solidFill>
                <a:schemeClr val="dk1"/>
              </a:solidFill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17600582" y="34149265"/>
            <a:ext cx="1407684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/>
              <a:t>d</a:t>
            </a:r>
            <a:r>
              <a:rPr lang="pt-BR" sz="4000" dirty="0" smtClean="0"/>
              <a:t>) Atenuação da luz nos materiais analisado é distinta da atenuação de som noções mesmo materiais </a:t>
            </a:r>
          </a:p>
          <a:p>
            <a:r>
              <a:rPr lang="pt-BR" sz="4000" dirty="0" smtClean="0">
                <a:solidFill>
                  <a:schemeClr val="dk1"/>
                </a:solidFill>
              </a:rPr>
              <a:t>e) Reflexão da luz nas camadas de sedimentos é menos intensa que a reflexão do som neste material </a:t>
            </a:r>
            <a:endParaRPr lang="pt-BR" sz="4000" dirty="0">
              <a:solidFill>
                <a:schemeClr val="dk1"/>
              </a:solidFill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0" y="38816877"/>
            <a:ext cx="3174274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SzPct val="25000"/>
            </a:pPr>
            <a:r>
              <a:rPr lang="pt-BR" sz="4000" dirty="0" smtClean="0">
                <a:solidFill>
                  <a:schemeClr val="dk1"/>
                </a:solidFill>
              </a:rPr>
              <a:t>Uma equipe de cientistas lançara uma expedição ao Titanic para criar um detalhado mapa 3D que “vai tirar,virtualmente</a:t>
            </a:r>
            <a:r>
              <a:rPr lang="pt-BR" sz="4000" dirty="0" smtClean="0">
                <a:solidFill>
                  <a:schemeClr val="dk1"/>
                </a:solidFill>
              </a:rPr>
              <a:t>,o Titanic do fundo do mar para o publico”. A expedição ao local ,a 4 quilômetros de profundidade no oceano atlântico,esta sendo apresentada como a mais sofisticada expedição cientifica ao Titanic. Ela utilizara tecnologias de imagem e sonar que nunca tinha sido aplicada ao navio,para obter o mais completo inventario de seu conteúdo.Esta complementação é necessária em razão das condições do navio naufragado há um século. </a:t>
            </a:r>
          </a:p>
        </p:txBody>
      </p:sp>
      <p:sp>
        <p:nvSpPr>
          <p:cNvPr id="8" name="Retângulo 7"/>
          <p:cNvSpPr/>
          <p:nvPr/>
        </p:nvSpPr>
        <p:spPr>
          <a:xfrm>
            <a:off x="0" y="15670965"/>
            <a:ext cx="1309506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177800" algn="just">
              <a:buClr>
                <a:srgbClr val="000000"/>
              </a:buClr>
              <a:buSzPct val="100000"/>
            </a:pPr>
            <a:r>
              <a:rPr lang="pt-BR" sz="4000" b="1" dirty="0" smtClean="0">
                <a:solidFill>
                  <a:schemeClr val="accent6"/>
                </a:solidFill>
              </a:rPr>
              <a:t>Sentença Descritora: </a:t>
            </a:r>
            <a:endParaRPr lang="pt-BR" sz="4000" b="1" dirty="0">
              <a:solidFill>
                <a:schemeClr val="accent6"/>
              </a:solidFill>
            </a:endParaRPr>
          </a:p>
          <a:p>
            <a:pPr lvl="0" indent="-177800" algn="just">
              <a:buClr>
                <a:srgbClr val="000000"/>
              </a:buClr>
              <a:buSzPct val="100000"/>
            </a:pPr>
            <a:r>
              <a:rPr lang="pt-BR" sz="4000" dirty="0" smtClean="0"/>
              <a:t>Reconhecer a aplicação de conhecimento em física para a construção ou seleção de artefatos tecnológicos e estudos para o Enem.</a:t>
            </a:r>
            <a:endParaRPr lang="pt-BR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">
      <a:dk1>
        <a:srgbClr val="000000"/>
      </a:dk1>
      <a:lt1>
        <a:srgbClr val="339966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DCAB8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704</Words>
  <PresentationFormat>Personalizar</PresentationFormat>
  <Paragraphs>60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Estrutura padrão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Rúbio</dc:creator>
  <cp:lastModifiedBy>home</cp:lastModifiedBy>
  <cp:revision>9</cp:revision>
  <dcterms:modified xsi:type="dcterms:W3CDTF">2019-08-07T02:48:13Z</dcterms:modified>
</cp:coreProperties>
</file>