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</p:sldIdLst>
  <p:sldSz cy="43200625" cx="32399275"/>
  <p:notesSz cx="6858000" cy="9028100"/>
  <p:embeddedFontLst>
    <p:embeddedFont>
      <p:font typeface="Tahoma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Tahoma-regular.fntdata"/><Relationship Id="rId7" Type="http://schemas.openxmlformats.org/officeDocument/2006/relationships/font" Target="fonts/Tahoma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60588" y="677863"/>
            <a:ext cx="25368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b="0" i="0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/>
          <p:nvPr>
            <p:ph idx="2" type="sldImg"/>
          </p:nvPr>
        </p:nvSpPr>
        <p:spPr>
          <a:xfrm>
            <a:off x="2160588" y="677863"/>
            <a:ext cx="2536825" cy="3384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"/>
              <a:buFont typeface="Calibri"/>
              <a:buNone/>
            </a:pPr>
            <a:r>
              <a:rPr b="1" lang="pt-BR" sz="1200">
                <a:solidFill>
                  <a:srgbClr val="FF0000"/>
                </a:solidFill>
              </a:rPr>
              <a:t>Suporte:</a:t>
            </a:r>
            <a:r>
              <a:rPr lang="pt-BR" sz="1200">
                <a:solidFill>
                  <a:srgbClr val="FF0000"/>
                </a:solidFill>
              </a:rPr>
              <a:t> www.wikifisica.com; https://curriculointerativo.sedu.es.gov.br/</a:t>
            </a:r>
            <a:r>
              <a:rPr b="1" lang="pt-BR" sz="1200">
                <a:solidFill>
                  <a:srgbClr val="FF0000"/>
                </a:solidFill>
              </a:rPr>
              <a:t>  e </a:t>
            </a:r>
            <a:r>
              <a:rPr lang="pt-BR" sz="1200">
                <a:solidFill>
                  <a:srgbClr val="FF0000"/>
                </a:solidFill>
              </a:rPr>
              <a:t>https://sedudigital.wixsite.com/preenemdigital</a:t>
            </a:r>
            <a:endParaRPr b="0" i="0" sz="12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:notes"/>
          <p:cNvSpPr txBox="1"/>
          <p:nvPr>
            <p:ph idx="12" type="sldNum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b="0" lang="pt-BR" sz="1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sz="1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m branco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b="0" i="0" sz="24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b="0" i="0" sz="24189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1352550" lvl="0" marL="457200" marR="0" rtl="0" algn="l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ts val="17700"/>
              <a:buFont typeface="Times New Roman"/>
              <a:buChar char="•"/>
              <a:defRPr b="0" i="0" sz="17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06500" lvl="1" marL="914400" marR="0" rtl="0" algn="l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 New Roman"/>
              <a:buChar char="–"/>
              <a:defRPr b="0" i="0" sz="15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66800" lvl="2" marL="1371600" marR="0" rtl="0" algn="l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Char char="•"/>
              <a:defRPr b="0" i="0" sz="1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9271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–"/>
              <a:defRPr b="0" i="0" sz="1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9271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»"/>
              <a:defRPr b="0" i="0" sz="11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927742" lvl="5" marL="27432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927742" lvl="6" marL="32004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927742" lvl="7" marL="36576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927742" lvl="8" marL="4114800" marR="0" rtl="0" algn="l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b="0" i="0" sz="11055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b="0" i="0" sz="7654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b="0" i="0" sz="7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Tahoma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350"/>
              <a:buFont typeface="Arial"/>
              <a:buNone/>
            </a:pPr>
            <a:r>
              <a:rPr b="1" i="0" lang="pt-BR" sz="5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EEEFM Prof.ª Filomena Quitiba  </a:t>
            </a:r>
            <a:endParaRPr b="1" i="0" sz="5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b="1" i="0" lang="pt-BR" sz="44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Piúma/ES, 1º semestre de 2019</a:t>
            </a:r>
            <a:endParaRPr b="1" i="0" sz="44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Times New Roman"/>
              <a:buNone/>
            </a:pPr>
            <a:r>
              <a:t/>
            </a:r>
            <a:endParaRPr b="0" i="0" sz="2268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 id="27" name="Google Shape;27;p3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3"/>
              <a:buFont typeface="Times New Roman"/>
              <a:buNone/>
            </a:pPr>
            <a:r>
              <a:t/>
            </a:r>
            <a:endParaRPr b="0" i="0" sz="2173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63576" y="2057399"/>
            <a:ext cx="24280709" cy="2318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DIAGRAMA VÊ: </a:t>
            </a:r>
            <a:r>
              <a:rPr b="1" i="0" lang="pt-BR" sz="4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ESTUDANDO PARA O ENEM DE FORMA INVERTIDA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Tahoma"/>
              <a:buNone/>
            </a:pPr>
            <a:r>
              <a:rPr b="1" i="0" lang="pt-BR" sz="4800" u="none" cap="none" strike="noStrik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b="1" i="0" sz="4800" u="none" cap="none" strike="noStrik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0666" y="3298371"/>
            <a:ext cx="28869790" cy="329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pt-BR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Aluno( s): </a:t>
            </a:r>
            <a:r>
              <a:rPr lang="pt-BR" sz="4000">
                <a:solidFill>
                  <a:schemeClr val="dk1"/>
                </a:solidFill>
              </a:rPr>
              <a:t>Davi Taylor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>
                <a:solidFill>
                  <a:schemeClr val="dk1"/>
                </a:solidFill>
              </a:rPr>
              <a:t>Ramos Da Rocha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600">
                <a:solidFill>
                  <a:schemeClr val="dk1"/>
                </a:solidFill>
              </a:rPr>
              <a:t>2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 ano |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M0</a:t>
            </a:r>
            <a:r>
              <a:rPr lang="pt-BR" sz="3600">
                <a:solidFill>
                  <a:schemeClr val="dk1"/>
                </a:solidFill>
              </a:rPr>
              <a:t>1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Matutino. </a:t>
            </a: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3,0 pontos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Professor: </a:t>
            </a:r>
            <a:r>
              <a:rPr lang="pt-BR" sz="3600">
                <a:solidFill>
                  <a:schemeClr val="dk1"/>
                </a:solidFill>
              </a:rPr>
              <a:t>Lucas</a:t>
            </a:r>
            <a:r>
              <a:rPr b="0" i="0" lang="pt-BR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 </a:t>
            </a:r>
            <a:r>
              <a:rPr b="0" i="0" lang="pt-BR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lucas.perobas@gmail.com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mbria"/>
              <a:buNone/>
            </a:pPr>
            <a:r>
              <a:rPr b="0" i="0" lang="pt-BR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pt-BR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4">
            <a:alphaModFix/>
          </a:blip>
          <a:srcRect b="60655" l="47566" r="46550" t="30425"/>
          <a:stretch/>
        </p:blipFill>
        <p:spPr>
          <a:xfrm>
            <a:off x="14787373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416710" y="30303144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conhecer: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Raciocínio,</a:t>
            </a:r>
            <a:r>
              <a:rPr lang="pt-BR" sz="4000"/>
              <a:t> a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prender, </a:t>
            </a:r>
            <a:r>
              <a:rPr lang="pt-BR" sz="4000"/>
              <a:t>a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dquirir conhecimento</a:t>
            </a:r>
            <a:r>
              <a:rPr lang="pt-BR" sz="4000"/>
              <a:t>.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fazer:</a:t>
            </a:r>
            <a:r>
              <a:rPr b="0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/>
              <a:t>Beneficiamento da cana-de-açúcar.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ser: </a:t>
            </a:r>
            <a:r>
              <a:rPr lang="pt-BR" sz="4000">
                <a:solidFill>
                  <a:schemeClr val="dk1"/>
                </a:solidFill>
              </a:rPr>
              <a:t>Construção do Projeto de vida.</a:t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0" y="30459013"/>
            <a:ext cx="743023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Cognitivas</a:t>
            </a:r>
            <a:r>
              <a:rPr b="1" i="0" lang="pt-BR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b="1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 na BNCC: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pt-BR" sz="4400"/>
              <a:t>Aprender as fases que a cana é passada.</a:t>
            </a:r>
            <a:endParaRPr sz="44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t/>
            </a:r>
            <a:endParaRPr sz="44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t/>
            </a:r>
            <a:endParaRPr sz="44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b="1" i="0" lang="pt-BR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4400"/>
              <a:t>Obter conhecimento do processo que é levado antes de fazer o etanol e o açúcar refinado.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1978709" y="6054374"/>
            <a:ext cx="10090604" cy="3293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>
                <a:solidFill>
                  <a:schemeClr val="dk1"/>
                </a:solidFill>
              </a:rPr>
              <a:t>A Atividade trouxe beneficios, pois ajuda na aprendizagem da física. Ficou mais fácil de entender todo o processo com o diagrama.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1455742" y="8735664"/>
            <a:ext cx="10711544" cy="8833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conhecimento: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´</a:t>
            </a:r>
            <a:r>
              <a:rPr b="1" lang="pt-BR" sz="4000">
                <a:solidFill>
                  <a:srgbClr val="FF0000"/>
                </a:solidFill>
              </a:rPr>
              <a:t>C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 correta.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de</a:t>
            </a:r>
            <a:r>
              <a:rPr lang="pt-BR" sz="4000">
                <a:solidFill>
                  <a:schemeClr val="dk1"/>
                </a:solidFill>
              </a:rPr>
              <a:t> física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envolvidos na questão do Enem através desta questão. Todas as alternativas, com exceção da letra </a:t>
            </a:r>
            <a:r>
              <a:rPr lang="pt-BR" sz="4000">
                <a:solidFill>
                  <a:schemeClr val="dk1"/>
                </a:solidFill>
              </a:rPr>
              <a:t>C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propõem medidas amplamente aceitáveis </a:t>
            </a:r>
            <a:r>
              <a:rPr lang="pt-BR" sz="4000">
                <a:solidFill>
                  <a:schemeClr val="dk1"/>
                </a:solidFill>
              </a:rPr>
              <a:t>porém a letra C está correta por conta de seguir todos os passos necessários para um bom procedimento.</a:t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20185525" y="15922168"/>
            <a:ext cx="10871400" cy="29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</a:t>
            </a:r>
            <a:r>
              <a:rPr b="1" lang="pt-BR" sz="4000">
                <a:solidFill>
                  <a:srgbClr val="FF0000"/>
                </a:solidFill>
              </a:rPr>
              <a:t>ada,</a:t>
            </a:r>
            <a:r>
              <a:rPr b="1" lang="pt-BR" sz="4000"/>
              <a:t> </a:t>
            </a:r>
            <a:r>
              <a:rPr lang="pt-BR" sz="4000"/>
              <a:t>separação mecânica, extração, decantação.</a:t>
            </a:r>
            <a:endParaRPr i="0" sz="4000" u="none" cap="none" strike="noStrike"/>
          </a:p>
        </p:txBody>
      </p:sp>
      <p:sp>
        <p:nvSpPr>
          <p:cNvPr id="42" name="Google Shape;42;p3"/>
          <p:cNvSpPr/>
          <p:nvPr/>
        </p:nvSpPr>
        <p:spPr>
          <a:xfrm>
            <a:off x="18752005" y="26158372"/>
            <a:ext cx="12239624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>
                <a:solidFill>
                  <a:schemeClr val="dk1"/>
                </a:solidFill>
              </a:rPr>
              <a:t>Cana preparada para seus diversos usos.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8360125" y="28184700"/>
            <a:ext cx="13124700" cy="20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 / Dados:</a:t>
            </a:r>
            <a:r>
              <a:rPr b="1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Opções:</a:t>
            </a:r>
            <a:endParaRPr/>
          </a:p>
          <a:p>
            <a:pPr indent="-482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AutoNum type="alphaLcParenR"/>
            </a:pPr>
            <a:r>
              <a:rPr lang="pt-BR" sz="4000">
                <a:solidFill>
                  <a:schemeClr val="dk1"/>
                </a:solidFill>
              </a:rPr>
              <a:t>separação mecânica, extração, decantação.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Metodológico</a:t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Conceitual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Teoria: </a:t>
            </a:r>
            <a:r>
              <a:rPr lang="pt-BR" sz="4800">
                <a:solidFill>
                  <a:schemeClr val="dk1"/>
                </a:solidFill>
              </a:rPr>
              <a:t>Magnetismo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Princípios/necessidade didática:</a:t>
            </a:r>
            <a:endParaRPr b="0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básica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>
                <a:solidFill>
                  <a:schemeClr val="dk1"/>
                </a:solidFill>
              </a:rPr>
              <a:t>Essas etapas que a cana-de-açúcar passa são caracterizadas como?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0" y="11897375"/>
            <a:ext cx="128337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pt-BR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</a:t>
            </a:r>
            <a:r>
              <a:rPr b="1" lang="pt-BR" sz="4800">
                <a:solidFill>
                  <a:schemeClr val="dk1"/>
                </a:solidFill>
              </a:rPr>
              <a:t>:</a:t>
            </a:r>
            <a:r>
              <a:rPr lang="pt-BR" sz="3600">
                <a:highlight>
                  <a:srgbClr val="FFFFFF"/>
                </a:highlight>
              </a:rPr>
              <a:t> </a:t>
            </a:r>
            <a:r>
              <a:rPr lang="pt-BR" sz="3800">
                <a:highlight>
                  <a:srgbClr val="FFFFFF"/>
                </a:highlight>
              </a:rPr>
              <a:t>Força que exerce um poder de atração ou repulsão entre determinados objetivos, como ímãs e materiais ferromagnéticos, por exemplo.</a:t>
            </a:r>
            <a:endParaRPr sz="38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800">
                <a:highlight>
                  <a:srgbClr val="FFFFFF"/>
                </a:highlight>
              </a:rPr>
              <a:t>De acordo com as leis da física, o fenômeno do magnetismo atua através de dipolos (forças magnéticas divergentes), denominadas “polo norte” e “polo sul” ou “dipolos magnéticos”.</a:t>
            </a:r>
            <a:r>
              <a:rPr lang="pt-BR" sz="360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endParaRPr sz="36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sz="4000"/>
          </a:p>
        </p:txBody>
      </p:sp>
      <p:sp>
        <p:nvSpPr>
          <p:cNvPr id="50" name="Google Shape;50;p3"/>
          <p:cNvSpPr/>
          <p:nvPr/>
        </p:nvSpPr>
        <p:spPr>
          <a:xfrm>
            <a:off x="0" y="31353903"/>
            <a:ext cx="15217774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r>
              <a:rPr b="0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ÁREA 2 </a:t>
            </a: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Compreender </a:t>
            </a:r>
            <a:r>
              <a:rPr lang="pt-BR" sz="4000"/>
              <a:t>o magnetismo e como ele é empregado nas industrias ou nas coisas do dia a dia. 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b="1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Analisar a ação dos </a:t>
            </a:r>
            <a:r>
              <a:rPr lang="pt-BR" sz="4000"/>
              <a:t>eletroimãs para a retirada de materiais metálicos.</a:t>
            </a:r>
            <a:endParaRPr b="0" i="0" sz="40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b="1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</a:t>
            </a:r>
            <a:r>
              <a:rPr b="0" i="0" lang="pt-BR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</a:pP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ENEM: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pt-BR" sz="4000">
                <a:solidFill>
                  <a:schemeClr val="dk1"/>
                </a:solidFill>
              </a:rPr>
              <a:t>10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b="0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pt-BR" sz="4000">
                <a:solidFill>
                  <a:schemeClr val="dk1"/>
                </a:solidFill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caderno branco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9676050" y="21017063"/>
            <a:ext cx="133731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b="1" lang="pt-BR" sz="4000">
                <a:solidFill>
                  <a:srgbClr val="FF0000"/>
                </a:solidFill>
              </a:rPr>
              <a:t>Certa</a:t>
            </a:r>
            <a:r>
              <a:rPr lang="pt-BR" sz="4000">
                <a:solidFill>
                  <a:srgbClr val="FF0000"/>
                </a:solidFill>
              </a:rPr>
              <a:t>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19797475" y="18732849"/>
            <a:ext cx="122100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>
                <a:solidFill>
                  <a:schemeClr val="dk1"/>
                </a:solidFill>
              </a:rPr>
              <a:t>separação magnética, combustão, filtração.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9337056" y="22686606"/>
            <a:ext cx="1201380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>
                <a:solidFill>
                  <a:schemeClr val="dk1"/>
                </a:solidFill>
              </a:rPr>
              <a:t>imantação, combustão, peneiração.</a:t>
            </a:r>
            <a:endParaRPr b="0" i="0" sz="14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9042519" y="24123523"/>
            <a:ext cx="1230834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b="1" i="0" lang="pt-BR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pt-BR" sz="4000">
                <a:solidFill>
                  <a:schemeClr val="dk1"/>
                </a:solidFill>
              </a:rPr>
              <a:t>imantação, destilação, filtração.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8059855" y="30123822"/>
            <a:ext cx="131277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pt-BR" sz="4000">
                <a:solidFill>
                  <a:schemeClr val="dk1"/>
                </a:solidFill>
              </a:rPr>
              <a:t>separação magnética, combustão, filtração.</a:t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7733284" y="31559600"/>
            <a:ext cx="1306240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pt-BR" sz="4000">
                <a:solidFill>
                  <a:schemeClr val="dk1"/>
                </a:solidFill>
              </a:rPr>
              <a:t>separação magnética, extração, filtração.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7797509" y="32617197"/>
            <a:ext cx="136830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pt-BR" sz="4000">
                <a:solidFill>
                  <a:schemeClr val="dk1"/>
                </a:solidFill>
              </a:rPr>
              <a:t>imantação, combustão, peneiração.</a:t>
            </a:r>
            <a:endParaRPr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9" name="Google Shape;59;p3"/>
          <p:cNvSpPr/>
          <p:nvPr/>
        </p:nvSpPr>
        <p:spPr>
          <a:xfrm>
            <a:off x="17600581" y="34149266"/>
            <a:ext cx="1407684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pt-BR" sz="4000">
                <a:solidFill>
                  <a:schemeClr val="dk1"/>
                </a:solidFill>
              </a:rPr>
              <a:t>imantação, destilação, filtração.</a:t>
            </a: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359229" y="37591119"/>
            <a:ext cx="317427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0" y="7491305"/>
            <a:ext cx="114300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Compreender </a:t>
            </a:r>
            <a:r>
              <a:rPr lang="pt-BR" sz="4000"/>
              <a:t>o processo de atração e repulsão de determinados metais e ímãs, que apresentam polo positivo e negativo, caracterizados pelas “forças dipolo”.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0" y="9318813"/>
            <a:ext cx="12213900" cy="39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questão em destaque é evidente afirmar que, </a:t>
            </a:r>
            <a:r>
              <a:rPr lang="pt-BR" sz="4000">
                <a:solidFill>
                  <a:schemeClr val="dk1"/>
                </a:solidFill>
              </a:rPr>
              <a:t>a cana-de-açúcar ela passa por devidos processos para o seu beneficiamento.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-BR" sz="40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Sentença Descritora: </a:t>
            </a:r>
            <a:endParaRPr b="1" i="0" sz="40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registros </a:t>
            </a:r>
            <a:r>
              <a:rPr lang="pt-BR" sz="4000"/>
              <a:t>e práticas da colheita da cana-de-açúcar.</a:t>
            </a:r>
            <a:endParaRPr b="0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/>
          <p:nvPr/>
        </p:nvSpPr>
        <p:spPr>
          <a:xfrm>
            <a:off x="511629" y="37743519"/>
            <a:ext cx="317427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664029" y="37895919"/>
            <a:ext cx="317427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0" y="37520175"/>
            <a:ext cx="32559000" cy="49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/>
              <a:t>Em visita a uma usina sucroalcooleira, um grupo de alunos pôde observar a série de processos de beneficiamento de cana-de-açúcar, entre os quais se destacam:</a:t>
            </a:r>
            <a:endParaRPr sz="4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/>
              <a:t>1. A cana chega cortada da lavoura por meio de caminhões e é despejada em mesas alimentadoras que a conduzem para as moendas. Antes de ser esmagada para a retirada do caldo açucarado, toda a cana é transportada por esteiras e passada por um eletroimã para a retirada de materiais metálicos.</a:t>
            </a:r>
            <a:endParaRPr sz="4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/>
              <a:t>2. Após se esmagar a cana, o bagaço segue para as caldeiras, que geram vapor e energia para toda a usina.</a:t>
            </a:r>
            <a:endParaRPr sz="4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/>
              <a:t>3. o caldo pimário, resultante do esmagamento, é passado por filtros e sofre tratamento para transformar-se em açúcar refinado e etanol.</a:t>
            </a:r>
            <a:endParaRPr sz="4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pt-BR" sz="4000"/>
              <a:t>Com base nos destaquesda observação dos alunos, quais operações físicas de separação de materiais foram realizadas nas etapas de beneficiamento da cana-de-açúcar?</a:t>
            </a:r>
            <a:endParaRPr sz="4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