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43200625" cx="32399275"/>
  <p:notesSz cx="6858000" cy="9028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jpMcyMezdE6HUwenmdTgxifzqf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60588" y="677863"/>
            <a:ext cx="2536825" cy="33845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048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ahoma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/>
          <p:nvPr>
            <p:ph idx="2" type="sldImg"/>
          </p:nvPr>
        </p:nvSpPr>
        <p:spPr>
          <a:xfrm>
            <a:off x="2160588" y="677863"/>
            <a:ext cx="2536825" cy="33845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"/>
              <a:buFont typeface="Calibri"/>
              <a:buNone/>
            </a:pPr>
            <a:r>
              <a:rPr b="1" lang="pt-BR" sz="1200">
                <a:solidFill>
                  <a:srgbClr val="FF0000"/>
                </a:solidFill>
              </a:rPr>
              <a:t>Suporte:</a:t>
            </a:r>
            <a:r>
              <a:rPr lang="pt-BR" sz="1200">
                <a:solidFill>
                  <a:srgbClr val="FF0000"/>
                </a:solidFill>
              </a:rPr>
              <a:t> www.wikifisica.com; https://curriculointerativo.sedu.es.gov.br/</a:t>
            </a:r>
            <a:r>
              <a:rPr b="1" lang="pt-BR" sz="1200">
                <a:solidFill>
                  <a:srgbClr val="FF0000"/>
                </a:solidFill>
              </a:rPr>
              <a:t>  e </a:t>
            </a:r>
            <a:r>
              <a:rPr lang="pt-BR" sz="1200">
                <a:solidFill>
                  <a:srgbClr val="FF0000"/>
                </a:solidFill>
              </a:rPr>
              <a:t>https://sedudigital.wixsite.com/preenemdigital</a:t>
            </a:r>
            <a:endParaRPr b="0" i="0" sz="1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:notes"/>
          <p:cNvSpPr txBox="1"/>
          <p:nvPr>
            <p:ph idx="12" type="sldNum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ahoma"/>
              <a:buNone/>
            </a:pPr>
            <a:fld id="{00000000-1234-1234-1234-123412341234}" type="slidenum">
              <a:rPr b="0" lang="pt-BR" sz="1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12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b="0" i="0" sz="7654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b="0" i="0" sz="7654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2428875" y="3838575"/>
            <a:ext cx="27541537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b="0" i="0" sz="24189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b="0" i="0" sz="24189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b="0" i="0" sz="24189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b="0" i="0" sz="24189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2428875" y="12477750"/>
            <a:ext cx="27541537" cy="259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1352550" lvl="0" marL="457200" marR="0" rtl="0" algn="l">
              <a:lnSpc>
                <a:spcPct val="100000"/>
              </a:lnSpc>
              <a:spcBef>
                <a:spcPts val="3540"/>
              </a:spcBef>
              <a:spcAft>
                <a:spcPts val="0"/>
              </a:spcAft>
              <a:buClr>
                <a:schemeClr val="dk1"/>
              </a:buClr>
              <a:buSzPts val="17700"/>
              <a:buFont typeface="Times New Roman"/>
              <a:buChar char="•"/>
              <a:defRPr b="0" i="0" sz="17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206500" lvl="1" marL="914400" marR="0" rtl="0" algn="l">
              <a:lnSpc>
                <a:spcPct val="100000"/>
              </a:lnSpc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Times New Roman"/>
              <a:buChar char="–"/>
              <a:defRPr b="0" i="0" sz="15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66800" lvl="2" marL="1371600" marR="0" rtl="0" algn="l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Times New Roman"/>
              <a:buChar char="•"/>
              <a:defRPr b="0" i="0" sz="1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927100" lvl="3" marL="182880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0"/>
              <a:buFont typeface="Times New Roman"/>
              <a:buChar char="–"/>
              <a:defRPr b="0" i="0" sz="1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927100" lvl="4" marL="228600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0"/>
              <a:buFont typeface="Times New Roman"/>
              <a:buChar char="»"/>
              <a:defRPr b="0" i="0" sz="1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927742" lvl="5" marL="2743200" marR="0" rtl="0" algn="l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b="0" i="0" sz="1105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927742" lvl="6" marL="3200400" marR="0" rtl="0" algn="l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b="0" i="0" sz="1105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927742" lvl="7" marL="3657600" marR="0" rtl="0" algn="l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b="0" i="0" sz="1105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927742" lvl="8" marL="4114800" marR="0" rtl="0" algn="l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b="0" i="0" sz="1105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b="0" i="0" sz="7654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b="0" i="0" sz="7654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/>
          <p:nvPr/>
        </p:nvSpPr>
        <p:spPr>
          <a:xfrm>
            <a:off x="21670963" y="11322049"/>
            <a:ext cx="7829565" cy="575318"/>
          </a:xfrm>
          <a:prstGeom prst="rect">
            <a:avLst/>
          </a:prstGeom>
          <a:noFill/>
          <a:ln>
            <a:noFill/>
          </a:ln>
        </p:spPr>
        <p:txBody>
          <a:bodyPr anchorCtr="0" anchor="t" bIns="41025" lIns="82050" spcFirstLastPara="1" rIns="82050" wrap="square" tIns="410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"/>
              <a:buFont typeface="Tahoma"/>
              <a:buNone/>
            </a:pPr>
            <a:r>
              <a:rPr b="0" i="0" lang="pt-BR" sz="11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" name="Google Shape;25;p1"/>
          <p:cNvSpPr txBox="1"/>
          <p:nvPr/>
        </p:nvSpPr>
        <p:spPr>
          <a:xfrm>
            <a:off x="1" y="279484"/>
            <a:ext cx="32036656" cy="2020186"/>
          </a:xfrm>
          <a:prstGeom prst="rect">
            <a:avLst/>
          </a:prstGeom>
          <a:noFill/>
          <a:ln>
            <a:noFill/>
          </a:ln>
        </p:spPr>
        <p:txBody>
          <a:bodyPr anchorCtr="0" anchor="t" bIns="43425" lIns="86850" spcFirstLastPara="1" rIns="86850" wrap="square" tIns="43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350"/>
              <a:buFont typeface="Arial"/>
              <a:buNone/>
            </a:pPr>
            <a:r>
              <a:rPr b="1" i="0" lang="pt-BR" sz="5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EEEFM Prof.ª Filomena Quitiba  </a:t>
            </a:r>
            <a:endParaRPr b="1" i="0" sz="54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100"/>
              <a:buFont typeface="Arial"/>
              <a:buNone/>
            </a:pPr>
            <a:r>
              <a:rPr b="1" i="0" lang="pt-BR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Piúma/ES, </a:t>
            </a:r>
            <a:r>
              <a:rPr b="1" lang="pt-BR" sz="4400">
                <a:solidFill>
                  <a:srgbClr val="000099"/>
                </a:solidFill>
              </a:rPr>
              <a:t>2</a:t>
            </a:r>
            <a:r>
              <a:rPr b="1" i="0" lang="pt-BR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º </a:t>
            </a:r>
            <a:r>
              <a:rPr b="1" lang="pt-BR" sz="4400">
                <a:solidFill>
                  <a:srgbClr val="000099"/>
                </a:solidFill>
              </a:rPr>
              <a:t>tri</a:t>
            </a:r>
            <a:r>
              <a:rPr b="1" i="0" lang="pt-BR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mestre de 2019</a:t>
            </a:r>
            <a:endParaRPr b="1" i="0" sz="44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"/>
          <p:cNvSpPr txBox="1"/>
          <p:nvPr/>
        </p:nvSpPr>
        <p:spPr>
          <a:xfrm>
            <a:off x="11623675" y="16875125"/>
            <a:ext cx="26670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68"/>
              <a:buFont typeface="Times New Roman"/>
              <a:buNone/>
            </a:pPr>
            <a:r>
              <a:t/>
            </a:r>
            <a:endParaRPr b="0" i="0" sz="2268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descr="data:image/jpeg;base64,/9j/4AAQSkZJRgABAQAAAQABAAD/2wCEAAkGBxQSEhQUEhQUFRUXGBgVFxcXFxUXFxgYGBcYFxQXFBcYHCggGBolHBQUITEhJSkrLi4uFx8zODMsNygtLisBCgoKDg0OGhAQFywcHBwsLCwsLCwsLCwsLCwsLCwsLCwsLCwsLCwsLCwsLCwsLCwsLCwsLCwsLCwsNyw3LDcrK//AABEIAMABBgMBIgACEQEDEQH/xAAcAAABBQEBAQAAAAAAAAAAAAAGAgMEBQcAAQj/xABAEAABAgMEBAoIBQQDAQAAAAABAhEAAyEEBRIxBkFRkSIyU2FxcoGxstETFiMzUnOhwQc0QpLhFCRi8BVDgvH/xAAYAQEBAQEBAAAAAAAAAAAAAAABAAIDBP/EACARAQEAAgIDAQEBAQAAAAAAAAABAhEhMQMSQVFhIhP/2gAMAwEAAhEDEQA/ANe0gvhNkliYpKlgqCGSz1BL16sUSdPZZ/6Zm9HnEj8Qx/bI+anwrgAlpiI7GnEvkpm9HnHvrtL5KZvT5wDpO+PCsDMgdLRbi0OfXaXyUzenzj312l8lM3p84BjakDNSR0qSPvEdN5Sj/wBiOxQMW4tNB9dZfJTN6fOPRppL5KZvT5wAf8lJ5RO+O/5SRy0v9wg2tNAOmcvkl70+cd65y+Smb0+cAgt0s/rQf/Q/0Q8iaDkUntB7oNnQ19c5fJTN6fOO9c5fJL3p84DSmOVDsaGXrnL5Je9PnHh00l8lM3p84DjCCY0hidN5fJTN6POOk6cS1KSn0MzhKSnNOsgPnzwFkQ7YU+1lfMR4hAGrWqdgQpZD4QS3RFKNKEcmvenzi0vb3M3qK7oA0wwUVDSVHJq3p8471lRyat6fOBkGE44dRbE50mRyat6fOO9ZkcmrenzgZJhvFzwcIVes6OTVvT5x3rMjk1b0+cChmc4hv04GsbxFwhh6yo+BW9PnHesyPgVvT5wHG2J+IbxHC2I+JP7k+cBGPrKj4Fb0+ce+siPgVvT5wIi0JP6k7xC0zQ2YPbDwhX6yI+BW8R3rIj4Fb0+cDAMeY+aICc6So+BW9PnHesqPgVvT5wMOI9EWlsf2eZiSlWWIBW8PHQ3d3upfUT4RHQFQ/iB+WT8xPhXGRaU36bMgBAeYvI/CNZbWY13T/wDLJ+anwrjB/wAQpChOlqORFOzPv+sBVE23zpo9pNWeZ2G4UhMuSVZqVvjxMxgGbeIel2hIjFtL1NibWd5h9FnJ1/WGhaueHUWqM+1a1DgsBj3+gh2XahSJSZ6c6fWMe1Wor12PZ3QkWM6qfSJ5tydX3jjaAfN4ParSOhc5IYLUOgxIReVoTlNX2l++Eqn7GhBng+bRqZVaWEq+7UzBaVdKU/UiJVj0yluBPATXCVocpB211dsD94TSJbDIlIPQTXyiBaFhKEjACCeNTWOKB2R1xtvbNaogvUEEZgguCDkQYk2BPtZfXR4hARoBebTJlmU7e8l5kDILTzDiltpMHtkT7SX10eIRuRlol7+4m9RXdAEDB7fPuJvUV3RmF/2ky7PMWk1CabQTSJGLz0mkylFOLEoZgB67HyEU8zTRZ4kodpJgUsSXBJ38+uJclI2xnKqLZWk1pOQSnoFfrEZd7T1ZrVv+0NCYIWmYIz7HRpc2arNSt8NmSs6zEsThChNTB7U6V6pB2neYSmzmJ5tKXp3x4Zwg3VoxLlrAzP1hxOIDM7zCjP2GEC0PDtaSrLOXqWsdphcy+JklQSha1nWHcDpJiPJmc8VtntDFyoBT69r641jyKM7m0pEz2c5OBX6Vaidh2QUoEZAJ6ilZO2h8vpGl6K3gZ9nQpXGZjztRzujrGWoXd7qX1E+ER0dd3upfUT4RHRkqHT/8snV7RPhXGaX7c4tUrASQpJxJI2szHaP91Rpmn35ZPzE+FcA0sQfTGQW+R6JapZxYkliCB2QyDzK3fzBZphZALUSw4SUntYj7RCs9mCu2M2wqIg6gs9n8x6gnNlfSCWXYwdUPosY2U5ozcodUOy1dYCmYrXblD3pAWIKqf4mCVFhHw12s8SrPJSEkqIGbClWLHcxjNyxhkoORMeoB6G84WVnYrsT/ADBYbKcTkUAdk7h9SITPszJSo4WUHSx56jpi95fiuNCrk54v2mGjOY5q/aYKUpGuG1SEnZug/wCk/F6hr+tSxBcg0IKSIjemlguAX/3bBlabuQEobjFOJTtrJwt2RV2m7k/DG/eDVRNEZzWtCq1dL8xGR7QI1yxn2kvro8QjJ7JL9GtJZmI3PGrXf7yX10eIR1xu2a0S+PcTeorujN7wsonSpks6xTp1RpF8e4m9RXdACIgyJcpcslKklJFCCO+GzOO1uaDfTm7gsIWKFyC2ulHgRRdIfKLQRv6g7frC02vnG+JiboTsEKNzJzYQWQ8q9VuHxDphP9cn4w3bFim607BC/wCiSBkPpGOGuVObejb9DC03kgjjN2GLQWMHJI+kJmWIa0CH/K1VabxR8X0McLanUo/tMTFWRPwDdDfogP0CLhappN5oGtR7Ibm3mhTkoJO1hEgyxsjwDOkM0ENVuJphZOyD38O7wCguUzEcPmLu7QFzsmgi/DxHt1q2Jbef4G+Nxl9AXd7qX1E+ER0eXb7qX1EeER0BUenv5dPzE+FUBUiDbTz8un5ifCuAiVB9PwNaY2cGdKLO6CNeo08UQJMgAReaVp9yedad4SR3GKoCOXkvLWLxKdUItVtTKAUaklhUdufM8PJTAzexCp1SCHZJBcOKZ6gM/OOOM9q6dRJtF8qUtJCuC/EQSF4grglRZgGJ4pOQ7YFpssouslRmPiwlSSEqWoHLC5LuCDV3MXt26NmYAqZwMNAnNRZ3xE5O+XNzCLWxWOzSZg4QdIWyMypSk4cJ3u0d5ZOILjbzQfZbIpRCgcCATQVUlgWoSz1ZubVnDt222aAUy0LWlDqVxlYBwgQUj/IA4hWm4ksNiWgnAtKphSlASFhDJSxAJNAWAADbXZ6ITYZ6FITKJ9HNPtFSUqWkGoDqlgAlLAEOKu9C8NkrPRuXOCw6C4LHCpsQfUQOzfHKBEN2qxmy2hYTiwcFJKw5Uk1KmcCqkllZajE1SQWKWwnLU/OdhjjljpuXZElXbm8eTa5VaHJcqmY2t0wmSGUdkWgr7VLqGjRrr48vrp8QgFnyajpHfB1dg9ogbFo8Qjv43PJot8e4m9RXdAGgQeXv7ib1Fd0AqY2yrtJpAMgnYpJ3lvvAgIOb4TikTB/i+4g/aAV6w1PQWj2fNSgYlkAbTHjwI6Q3j6ReFJ4CfqdcY7ah68dI1qJTLZKdus9sU5tKy7qNc6xIsF3LmvhyGZOQ/mLdGjqWHCrr8ozcscWpjlVCmcQ2EkMXz1tnFhZr6mDjcINrz3wq8rlVKALBumKuHcqssEdjvVMyh4J1bDVhE1aaQIIMEt22vGgPxhQ/YxnKaR0Su2GZtIklXnEO0qq0OIqJOUXHTBjoJLYqO3zgLUajpg+0HRwFHZ5x0vDEbZdvupfUT4RHR12+5ldRHhEdElJp5+XT8xPhXARKVBtp7+WT8xPhVAPIrGL21JwhaTIeWg7F96T5RREQQ6Re4/8AST3wPkRy8tawhFsdMlSks7Zksw5oqdHrCkzEuxADnsdxz5P5a7m8EFUlYQWVgLF2Ys0BNgvFUtQxghnBHaxz2EMRrc88Xi6rdurK0C1WwKQsSlcIdjOWLHWK5xBsF2EgFeIHYAN5Jd464rKJaTMmlgp3qAGOTnWaDfD1kv5ACgtQYBqHdnBL8jp3zUqdITgwoEv0juQupWkCuEmiVPXs2PBTYAgy0hGEpYB0thLcEs1NX0jO7ZNCiVTBwUmtCXYjEkgVBq0El0Xqv0Sggo9FJCSV1UAlgTLCUuTrD0IbItXrJw5ZXk9plYPSycWMASuGsHWhjXEKpapbWAeaKC45CvRqDhWFTBQL8E1wnWCNhY80F98Tppsy1SRwyh0ihzGQIzNT0tArdMrDMUlQKSwOHIZF6Vfmc6ozn0p2kJG3Uaw2Axc83+88OSwcueOmS2jPwPDLJWl2DqGWWYyaC+7B7RB/zR4hAvY3K5QcsK/R8oKrt48vrp8Qjr42cmg3v7ib1Fd0AqIOr39xN6iu6AMRqswq1peWsbUq7jGdPwo0kCh6D3RmxHCPTFU9tM4JQtRyAJgKscgzZgGTmu+sF15SiqUsDWk5a+aBS6ZxRMChmAW84PjU7HCbIEIZIoA7ZPTXFALWVr4pI1qJINNgyH1iTcVuUtagp2UGBLuSz1eHEy8JKdlI8t/zbvmvR309QMQKVVBFYELZJKFEGDWUOyKDSIAKFK7YvFlzpZ47iiSdUXNyTWOGlftFOoViyuNLzA2de3oj1OGl8oRFtQrE6almiFaoozVavMRpehElpBPxHujOEIcxq+i0tpEumbmN1mNRu33UvqI8Ijo9u/3UvqJ8IjoEodPz/bJ+anwrgFkKYweaej+3T81PhVANJTWMZTludI+kAeTSpxJ+7wPLq3ZF7pCHk0+JL/V4oSsOKf7WvT5Rx8nbePR9C2EA9+2RSJxzwqUSCxoKEroS7OMtmUGaEkuYrr7VLCAJ7jE5lhPHJFMQocIfWYxhlrI2biPYL29LZ1pmJHFCeC+pLBVXLlQenZDl2XZKnTEoWoISSQAXctUBSwCKNqYUq1IFbFaig0qKFQ53HCbawOcT/wCvUTwSwbJwzVzbaatHo9ddCZfotvG6l4zJROmKlrUFh0FYUXZJUBU63w7asxIVdd42axSZ4VMMwe+CAlSQlfBwSiakroKksMAoMyHzL0m4SMa2rxdRUVOxAo4UR0a4dkIl+iSFJqFPhYEE7DwWYAmgzIB1GNRi3kZ2i2L/AOOMtWJc4tjEoswVwiXSRhl1SCwFCQ2uKrR0CSoJOBLoQpKQ5whalYHJqCClQPOptkMXXaVy0zFCoICTVNAsKSQEnUzFTagCaZw50tUq0nEAs1di6VEcKUoF+LiKTStDmQYLNzSl1ROZjFXOXD9MPqnYqV54o5d7jCApWIk6mACa1zKncGhApk9QLawLxodJJFCGoTztrFRHGTKdt3V6TLEAFgnaW/bBNYOPL66e8QN2EPMTqrXbkc37IJLt40rnWk71PHfDpzyaBfHuJvUV3Rn7xoF8e4m9RXdAEERVRIQpxGbzRU9MaMaDsjOFq4R6YSUMoFplnEqeUkcFRcdBgqlmIF6yEqQ6iEtUK2GM0wx6TCxFGyMNptrkk7XeK6RaSrZ2xKQVfC3PHC4frtMk82mjwO3tOKlmLJSwlJJ7OmKYl3Osxrx465GdMM5i80WkvN6odtr0+8VSUAViTddsMmYFjoPQc469sdCm1jPmivtSYmS7WicCUHbQ0O6IsxGIEiGMVDsqa9savo4Xko6Iy6wp4RjUdF5bSkDtPZG/rM6aZYPdS+onwiOjrD7tHVT3COgCi09H9un5ifCuAiUIONOvy6fmJ8KoCZQjNaiBpKkCUDlwx2liK7vpA9KDmLzSsumUP8idwb7wNW61CUnU5oH313Ry8k3Wsam2iamWha/0pBLmjtl9oAp1qVNBWt1LFCrYFcUM7J1sAKtnC7VOmTVPMILh0/CkNmzPnraseWxctM0plrV6MFITwClRYO+H9NcZqaOM6xrDx+qyy2hTEUDJZxzijlsO0564cQWAOwRKMmWRi4ZBJyzScwzk0Ool6l4mmzJKRWhwqSc3cHE42jg0O3sjdEiuQ5dyK1cjpyiemWQk1cCrZqNWdqZvQlsjXa2qUBQBzzB8jXLUwibZrOClIDYqnVTIKcnMilBsfVAU2Xd4QiXNAxklimvBdmZTUo5oWLEEiIs+WkqKVqKapzCSEgJw4ioCoYDV2PF5Js602d2NeES4wEalUDKqFZEZagTAtbpXtQl2BZ+OAuuFq1GbFss4ZVYStkrYFzkTwVIfalQBoc8QGw1ET7JeigQkMmZixBYKgVBqS1JdiCS/MxiFJsxZykgMUvxizqfD0NlXsYE21isS1y1JUgHCQoKTiSocE4Ug14JURnTg5whf6O3gJywaBQQpRAyYBqc38waWLjyuZSO8RnmhFmKbTMBSA0k0DgHEsNTL9J36o0KUrhS2+NHiEUmoLWg3v7ib1Fd0AaEwe3t7mb1Fd0AqYRCpiXSeg90ZsrjHpjSLQWlqP+J7ozSbNCcS1FkgOTBWjk+0JlpKlFgP9pAfed5qnK2IB4KfudphF73oZ6tiBxU/c88QkGLQ2koBiYm1KA1dMV6Z1YtZMhKw6Cx1jyjGUdcbwgzVlWZeFSJYzMTk2EvnEhFhAqaxm5SNSK70BPREdYaLxaA3NFBaZrqLZPSHC7Zz4eS1EFwT2RPk3osZsdvPFac4cBeOrmI7FNBLpP8AEavo8jDKS+pKfrU/aMRuoqM1CU/qWhPS6gPvG9WZAD9jbhCKNrAfZS+onuEdHlg91L6ifCI9gZUenX5dPzE+FUBMqDbTv8un5ifCqAiXEVRpWuskc7nbVm7KHdAFpLafSzMBT7OUpyeE6jhqhJyYgHNvpBrpaoApLFwHKhmBqfmFTAJZcClrSUqAFV1SAwyA11ITU6gmgjOudlNuCQmbLWual5ipjIBJSKAOTsSMRDVdmMNz7EJhSrCMH6ioseEtWoNTi0GTc5iykjh4ARLwYgzYwVLIKiEu6qk1FGIOWVXaVEoBAUgOo4WIJzwoIZnzxKOZSW2Qo3PsISgJSDUgEVrm+rgsFEVDGkO3LOxS2UgrQ9SQtkqOIg4xUGhprrnE8SAA5SrWTQ4nTwgGc0ajOM+kBF28GUocYkrIIDJx4ipyGZSSHpqI1PSphoiXhdIFFEknUC6cClDVuz5oaQfRqDr4NMLh6KBZgQdStRLdlHCUnClNAQX4DUCWUpxmXFGer9suTZOG2FIwktgSwYAJGJjliKlO+b7YzpuVJmIWUgISiWlQUlS1Eli5c4f09GrZUOzd1mlS1svEClaXScKlkimKgqXIU2TEHOsWiJBDJThASFlRSSHDZAfqrscOnaWDarPKTPlJ94EqRKUf1KdJCqvmSU9LaodDZ4JQUlsOJKwMRSQlwVILMXUtLKSSONroBFdJvwybEuXLViWSMYxKVgCjhdC2GboFXPCh2Xdqpq5i5ZWkhcxWaiCFKwurUODgNamo54Zva7FptBRLGFKkJOMk5JAUtlOTXApyR9RCE3RCUDNtOE1wy0mpo6iVBv0nMQdWfjy25RHiEBWiEkpn2h0FAZCWpmlINWo5cHtg1sp9pL66PEIZ0zWg3v7ib1Fd0AyTBze/uJvUV3QDJhENXlNCZKzzH60jGdKLZxZQ1cJXT+kHv3RsF/LCbPNUcgl90YJPnFais5qLwE1C3j00hIES09hyTOKSCDDYD59Mea4EuJd8fEN0KXe6dQJ6Yp2j2XWM+kb9r0mWq8VzKUA5oioFYUZesZQlOcajP3ktIj2OOcetCtLvQ+z4rZZ9gWDuBP2jabLMdL5OS3QKCMi/D8H+tlcwWfow742FApDDRpd/upfUT4RHR13+6l9RPhEdA5qPTs/26fmJ8KoCJRg308/Lp+YnwqgFlmsBgO0/tgCwku3AJOIimYYCrhndjk1HiisU5HCWDiVixlLFlHErEo4WABLKCebmEWOmaUm0rUtJPEQHqkEh35i1HJDMdtamyYMKGfCnEp3egVwSaNqDU2nXEVpJIWFLKmJWQCqrhmBGZozPXis0RrTbClaZaFcAYcIo6nANEYRhLrJD0pzBu/qVqSpKCONnUbHJLZALbLXzERWzrQpRxsQQoKcJPGFWAerZb8tc1YILuwmYsjhJKlKSWAIJAFMRZJADu2sFxSJXpUy3Qpk8QJwglZZJCmpQFmBJyAZ4p7rQtC0nBm6UJZGKuIgEKzYAmlGGyHxJYl2WTXJk62xLINQAmhIZiIkcs5BnrPCThAw8RZowU4JY0xAEOS56TNuqztMVV0ihJUrVhJYEqKuCkM7jhUeoA1d1o9HN4SUlKgSXdmILsDrLBhmabYt5VtPCcjhCYwQ5ZDJIqczxjr1FngPxb2zCRLd0lJclLsSsVYhnThc5vzAgCGLGETZs1nWUhOIgDYXmJpwg4SdeYzNIjon4yhkrSo4QSVJ4XBL51y15x13WgkWxlAJEvHi4PASNQQmv6iQBnXWzIN2O8h6QITj9qtC1sSSkOkoQACBRgc3qRBXe1jmYQuXmmVMAwhmKkqJzUyeNtcNrgAuySiSlC1h1jhBJwskIyUQMzUHPVqaD6+7X/b4kLDGVhKQzLEwMwJ4ocv2c8CRtDVmZJM1QYrVtcMlKUBtlEDtc64KrEfaS+ujxCKHRVGGyyQ2aSodpcV10i1QD6aSztjTkdeNIrtoTGr0z9aVe/uJvUV3QCAQd3v7ib1Fd0AjxCKH8QLRhu+d/lhR+5QB+jxjCDURr34kpewLbUpB7AsecZBriMKVHNHAQo1iaJBpHgyj1o4hhEI9UGEeoFIQuFqoGga47KKuCISjOPVZR4kVeJUtRh1MMGJEqoiUG34aWQKmTFluCABXKr1HZGoSoCPwxswEhataltuH8wbFWEPXo59QjXwXsaWEezl9RPcI6OsBeVL6ie4R0DmodPvyyfmJ8K4A5Rg70/wDyyfmp8K4AkBozWoAdMvzk07ES1VcDDRwlhUuIoFqDkAAh1ZitS5S78IcJVRs5yYIPxClrFpllIdK5dKFnBOIFhTjatsC6MScRDkhnZ2ANM9fCfpLwtRYWe2AKIYEkBA2MAMyHfiuAPiNC8S0SkngZpBbOj1fIZjUMtozido7oPMtCTNXMKOFlVyHImAlqK6KVziznaCTRaJRC0zJeJOMqfgpSxIKHY4gAOzngN7QrFhVMQTNUCoqlglICQteFEti4Sch+4wQ2fRNSgFTFJBPGSzhn4IbUMIqnJzrYRYWXRGzy5kuYlKsUtSlpBWVDEpnLKfLCGZsok39ekyQECXIXPKswksEhwHJY7fpFsaCci5sa0+kDhUyd6NyXLYBic4aHhNTMjmi0ufR1aZikkOhqlsILYhQsXU+FwdQfmi4sF4LnOZtmXJUiicRlrcKzwlJ/x2fxbJLCmuo7dvPEvgZvi4UrnSfZ+y9IETGYJKcL1S9QTQs2tw1Yno0WswCgmWEhaQggPQB+LmxOIvtYbIt1TKtvj0ppWIKO2aLSCkYcSSlCkDCdSs359kUd+WNgcDpAwyEghirAQrGWDElS2BpBfaklMtQlhjhOEUIdqMKCBTSe1qlWVK5tCCl04g1V1J2pCRRujXEZfq9u6WEIShOSEpTnsAA+jb4lSJnt5IamNG/EIrrtIwnCQRkCCS4YMa8zfSJtgVitEnZjQ37hDl0J202+PcTeorugBEH18e4m9RXdAEjXCwpNNkYrBP5khX7VA/aMXVnG/W2zibLmSzktKknZUNGKiylClS1hlJJChzihia2rMUcFRdC70kZQ2bsTzwbi3VUDHLOUWC7q2KPbCP8AilDIgwbhm0F4WYkG7ZmwQk2JetJ7IdwmjWPEZwsyCNRj1KDz7ojuPCl4WiHEjak7oUmWDkewwrj9ap+HMsf0g65P/wBgvnAFNebfA5oVKKbLLCgxANGrmT/MXtoOW2LLpmdja7R7KX1E+ER0KsA9lL6ifCI6JhQ6ffl0fNT4VwAwefiD+WR81PhXGfhdYKYpNN7EtclM2U+KU5IAclCuMwzowygduGxqUymQCUpmOP1HEpyouAkMQKD9R2tGiIXFHarjUmaqZJ9GUKSpKpSnA4QqQagAvUNERJc6wEYUgpCThyNSyXNanY+tonRVXTbXPo1JUiYlOIhVQUuRiSsUIcGmYpEudeCE8ZQDgkDWQKkiApgTHol69j/79Ih/8kgB8X8/6xjlXzKAdSgAaOVJAftMUXKYqWDqrHgENy7xklmmIrky0116jElxtH+9Ea1Bs0Uw2hSnANWFTk5pkNhqc6RJJAzIHTSEqIHRDoGZggI05nS0lXpEuMMsh04grhLJSA9OIkdr1aDYzSdVP9aIdtsSJoZYqHwqFFJJSUkoVqLKNYCptGZ5XZpSi7lLEkYSSklLkdCYtbuT/cy6/wDYgtur9YYsdmTKQiUkkiWnCCczlU9rw5YR/eSgNZST2KDV3xWbU4alfPuJvUV3QAJU0H99fl5vUV3GM9JhjJ5BgV0z0ZM720ge1/Wn4gNfTl0wTJhzFEWKi1FBKVgpIzBBB3GH02pJ1iNatt3yZwPppSVc5AO45wPWn8PrMovLUuXzBlD6wesqBPpBzGHEzBsgkm/h2f0TweskjuMRF6B2kDgrQr/0R3iMXx7My0qkTBDoIhyZoxbUf9RV0FJ+8Q59itMvjyZg/wDJ+2UYvivxv3P+iB2Rwkp2RBFqIooEcxcH6w6m2xi+POH2lR7VxyMgA5P8QwsxItCcRxJZ9Y1RHwmpIaO2Lnk0f8OrapcpaVOQkgJJ56tBXNVwgNdPqYoPw/u/BZgrWslXQ1AIIQfapTqJHTR41eTjwO7IOAjqp7hHse2fip6B3R0LAa/ET8sn5qfCuM6SqNV0qudVqkiWhSUkLCnUCQwCg1OmBZGgE4f90v8AaqAwNJVCws6oJfUOdy0v9qo99RJvLS9yoNHYd9O2pugmPFTAcw/TXc8EvqNN5WXuVHeos3lZe5UPICc2ySVcaVLV0pBy6YRLu2QmokSukS0D7QX+os3lZe5UeDQSbysvcqHdIOVdNmLvIlF2zQk5O2fSY9N2SCAPRS2GQwpYdFKQYnQSbysvcqPPUSbysvcqIbCBuqSW9mmmsUMRJmjdnJBwmgw8Y7yzVzrzmDsaDTuWl/tV5x76jzeVlv0KiW2dnRlI91aLRKaqQiatgeqSzZROuq7pknjWmfN66gRm+RfWTr5oN06ETdc2X2JVHvqRN5VG5UW/4df0OSgSSOZ37f5jrp/OSwRmUgdhf790X1p0BmLFZqH1FlU/iHbFoRMlzZa/SS2QdQU7OCRs1RbAsvr8vN6iu4xniso0i3yDMlrQCAVJKQTlUQM+qa+URuMQD6Y9i/8AVNfKI3GPRomvlEbjElC8clUX50UXyiNxjhorM5RG4xJRY4WlcXQ0VmcojcY9Giy+URuMFMql9KY9C4uxouv40bjHHRdfxp3GNIP2ixS5vHQhXSATvivtOi9lW5MpIJzIpubKC8aLL5RO4w4dGl8ol+gxbTMbX+HyC5lTSg7FBw3TnC7u0DSlQM5eNI/SkYXbJ3ekaajRxetadxjho6v407jFtaVFmlABhqb7wwkAzXOaQ/1/+Req0fm/pmoD6ikntGwxyNG1YgorTTOhrAV/Yg0tA/xT3COhcpLADYAI6Jl//9k=" id="27" name="Google Shape;27;p1"/>
          <p:cNvSpPr/>
          <p:nvPr/>
        </p:nvSpPr>
        <p:spPr>
          <a:xfrm>
            <a:off x="16168688" y="2589213"/>
            <a:ext cx="287337" cy="288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3"/>
              <a:buFont typeface="Times New Roman"/>
              <a:buNone/>
            </a:pPr>
            <a:r>
              <a:t/>
            </a:r>
            <a:endParaRPr b="0" i="0" sz="2173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" name="Google Shape;28;p1"/>
          <p:cNvSpPr/>
          <p:nvPr/>
        </p:nvSpPr>
        <p:spPr>
          <a:xfrm>
            <a:off x="4063576" y="2057399"/>
            <a:ext cx="24280709" cy="2318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DIAGRAMA VÊ: </a:t>
            </a:r>
            <a:r>
              <a:rPr b="1" i="0" lang="pt-BR" sz="48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ESTUDANDO PARA O ENEM DE FORMA INVERTIDA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Tahoma"/>
              <a:buNone/>
            </a:pPr>
            <a:r>
              <a:rPr b="1" i="0" lang="pt-BR" sz="4800" u="none" cap="none" strike="noStrike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b="1" i="0" sz="4800" u="none" cap="none" strike="noStrik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9" name="Google Shape;2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80666" y="3298371"/>
            <a:ext cx="28869790" cy="32918402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"/>
          <p:cNvSpPr/>
          <p:nvPr/>
        </p:nvSpPr>
        <p:spPr>
          <a:xfrm>
            <a:off x="11127581" y="19514084"/>
            <a:ext cx="184731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"/>
          <p:cNvSpPr/>
          <p:nvPr/>
        </p:nvSpPr>
        <p:spPr>
          <a:xfrm>
            <a:off x="27316963" y="3680956"/>
            <a:ext cx="4792135" cy="38557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"/>
          <p:cNvSpPr/>
          <p:nvPr/>
        </p:nvSpPr>
        <p:spPr>
          <a:xfrm>
            <a:off x="6439932" y="3098638"/>
            <a:ext cx="20170094" cy="27949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Aluno( s): </a:t>
            </a:r>
            <a:r>
              <a:rPr lang="pt-BR" sz="4000">
                <a:solidFill>
                  <a:schemeClr val="dk1"/>
                </a:solidFill>
              </a:rPr>
              <a:t>Alexandre Sisnande De Souza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Série: </a:t>
            </a:r>
            <a:r>
              <a:rPr lang="pt-BR" sz="3600">
                <a:solidFill>
                  <a:schemeClr val="dk1"/>
                </a:solidFill>
              </a:rPr>
              <a:t>2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° ano |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Turma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M0</a:t>
            </a:r>
            <a:r>
              <a:rPr lang="pt-BR" sz="3600">
                <a:solidFill>
                  <a:schemeClr val="dk1"/>
                </a:solidFill>
              </a:rPr>
              <a:t>1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Turno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Matutino.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Professor: </a:t>
            </a:r>
            <a:r>
              <a:rPr lang="pt-BR" sz="3600">
                <a:solidFill>
                  <a:schemeClr val="dk1"/>
                </a:solidFill>
              </a:rPr>
              <a:t>Lucas Xavier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-  </a:t>
            </a:r>
            <a:r>
              <a:rPr b="0" i="0" lang="pt-BR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lucas.perobas@gmail.com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Cambria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Google Shape;33;p1"/>
          <p:cNvSpPr/>
          <p:nvPr/>
        </p:nvSpPr>
        <p:spPr>
          <a:xfrm>
            <a:off x="20636964" y="39972350"/>
            <a:ext cx="31290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pt-BR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 b="60655" l="47566" r="46550" t="30425"/>
          <a:stretch/>
        </p:blipFill>
        <p:spPr>
          <a:xfrm>
            <a:off x="14290675" y="12634025"/>
            <a:ext cx="5506799" cy="385572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"/>
          <p:cNvSpPr/>
          <p:nvPr/>
        </p:nvSpPr>
        <p:spPr>
          <a:xfrm>
            <a:off x="416710" y="30303144"/>
            <a:ext cx="7832636" cy="74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2020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"/>
          <p:cNvSpPr/>
          <p:nvPr/>
        </p:nvSpPr>
        <p:spPr>
          <a:xfrm>
            <a:off x="0" y="18506495"/>
            <a:ext cx="13552714" cy="3170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socioemocionais: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conhecer: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Raciocínio e Aprender a aprender.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fazer:</a:t>
            </a:r>
            <a:r>
              <a:rPr b="0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/>
              <a:t>Conceituar e Saber.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ser: </a:t>
            </a:r>
            <a:r>
              <a:rPr lang="pt-BR" sz="4000">
                <a:solidFill>
                  <a:schemeClr val="dk1"/>
                </a:solidFill>
              </a:rPr>
              <a:t>Ter noção pelo o que acontece em sua volta.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7" name="Google Shape;37;p1"/>
          <p:cNvSpPr/>
          <p:nvPr/>
        </p:nvSpPr>
        <p:spPr>
          <a:xfrm>
            <a:off x="0" y="30459013"/>
            <a:ext cx="7430239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Cognitivas</a:t>
            </a:r>
            <a:r>
              <a:rPr b="1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"/>
          <p:cNvSpPr/>
          <p:nvPr/>
        </p:nvSpPr>
        <p:spPr>
          <a:xfrm>
            <a:off x="0" y="21893086"/>
            <a:ext cx="14499318" cy="821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socioemocionais na BNCC: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b="0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Valorizar e utilizar os conhecimentos</a:t>
            </a:r>
            <a:r>
              <a:rPr lang="pt-BR" sz="4400"/>
              <a:t> Fisiológicos e Químicos </a:t>
            </a:r>
            <a:r>
              <a:rPr b="0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construídos sobre o mundo físico, para entender e explicar a realidade, continuar aprendendo e colabora</a:t>
            </a:r>
            <a:r>
              <a:rPr lang="pt-BR" sz="4400"/>
              <a:t>r.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b="0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Utilizar tecnologias digitais de </a:t>
            </a:r>
            <a:r>
              <a:rPr lang="pt-BR" sz="4400"/>
              <a:t>experimentos</a:t>
            </a:r>
            <a:r>
              <a:rPr b="0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 informaç</a:t>
            </a:r>
            <a:r>
              <a:rPr lang="pt-BR" sz="4400"/>
              <a:t>ões</a:t>
            </a:r>
            <a:r>
              <a:rPr b="0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forma</a:t>
            </a:r>
            <a:r>
              <a:rPr lang="pt-BR" sz="4400"/>
              <a:t> </a:t>
            </a:r>
            <a:r>
              <a:rPr b="0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significativa, reflexiva nas diversas práticas do cotidiano (incluindo as escolares) ao se comunicar, acessar e disseminar informações, produzir conhecimentos e resolver problemas. 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"/>
          <p:cNvSpPr/>
          <p:nvPr/>
        </p:nvSpPr>
        <p:spPr>
          <a:xfrm>
            <a:off x="21978709" y="6054374"/>
            <a:ext cx="10090604" cy="3293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Asserções de valor: </a:t>
            </a: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O calor e os fenômenos térmicos.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/>
          <p:nvPr/>
        </p:nvSpPr>
        <p:spPr>
          <a:xfrm>
            <a:off x="21455742" y="8735664"/>
            <a:ext cx="10711544" cy="883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Asserções de conhecimento: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letra ´A</a:t>
            </a:r>
            <a:r>
              <a:rPr b="1" lang="pt-BR" sz="4000">
                <a:solidFill>
                  <a:srgbClr val="FF0000"/>
                </a:solidFill>
              </a:rPr>
              <a:t>’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está correta.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Percebemos a importância dos conceitos de </a:t>
            </a:r>
            <a:r>
              <a:rPr lang="pt-BR" sz="4000">
                <a:solidFill>
                  <a:schemeClr val="dk1"/>
                </a:solidFill>
              </a:rPr>
              <a:t>Física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envolvidos na questão do Enem através desta questão. Todas as alternativas, com exceção da letra A,</a:t>
            </a:r>
            <a:r>
              <a:rPr lang="pt-BR" sz="4000">
                <a:solidFill>
                  <a:schemeClr val="dk1"/>
                </a:solidFill>
              </a:rPr>
              <a:t> pois era a qual estava mais próximo do sentido da pergunta em relação a temperatura e o calor estudados durante as aulas.</a:t>
            </a:r>
            <a:endParaRPr/>
          </a:p>
        </p:txBody>
      </p:sp>
      <p:sp>
        <p:nvSpPr>
          <p:cNvPr id="41" name="Google Shape;41;p1"/>
          <p:cNvSpPr/>
          <p:nvPr/>
        </p:nvSpPr>
        <p:spPr>
          <a:xfrm>
            <a:off x="20185517" y="17380056"/>
            <a:ext cx="10871427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Interpretações: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Correta, </a:t>
            </a:r>
            <a:r>
              <a:rPr lang="pt-BR" sz="4000">
                <a:solidFill>
                  <a:schemeClr val="dk1"/>
                </a:solidFill>
              </a:rPr>
              <a:t>A alternativa A está correta.</a:t>
            </a:r>
            <a:endParaRPr i="0" sz="4000" u="none" cap="none" strike="noStrike">
              <a:solidFill>
                <a:schemeClr val="dk1"/>
              </a:solidFill>
            </a:endParaRPr>
          </a:p>
        </p:txBody>
      </p:sp>
      <p:sp>
        <p:nvSpPr>
          <p:cNvPr id="42" name="Google Shape;42;p1"/>
          <p:cNvSpPr/>
          <p:nvPr/>
        </p:nvSpPr>
        <p:spPr>
          <a:xfrm>
            <a:off x="18752005" y="26082172"/>
            <a:ext cx="122397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Transformações: </a:t>
            </a:r>
            <a:r>
              <a:rPr lang="pt-BR" sz="3600">
                <a:solidFill>
                  <a:schemeClr val="dk1"/>
                </a:solidFill>
              </a:rPr>
              <a:t>O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>
                <a:solidFill>
                  <a:schemeClr val="dk1"/>
                </a:solidFill>
              </a:rPr>
              <a:t>Calor.</a:t>
            </a:r>
            <a:endParaRPr i="0" sz="3600" u="none" cap="none" strike="noStrike">
              <a:solidFill>
                <a:schemeClr val="dk1"/>
              </a:solidFill>
            </a:endParaRPr>
          </a:p>
        </p:txBody>
      </p:sp>
      <p:sp>
        <p:nvSpPr>
          <p:cNvPr id="43" name="Google Shape;43;p1"/>
          <p:cNvSpPr/>
          <p:nvPr/>
        </p:nvSpPr>
        <p:spPr>
          <a:xfrm>
            <a:off x="18664920" y="26654688"/>
            <a:ext cx="13124700" cy="26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Registros / Dados:</a:t>
            </a: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Opções: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temperatura da água pode ficar constante durante o tempo em que estiver fervendo</a:t>
            </a: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800">
              <a:solidFill>
                <a:schemeClr val="dk1"/>
              </a:solidFill>
            </a:endParaRPr>
          </a:p>
        </p:txBody>
      </p:sp>
      <p:sp>
        <p:nvSpPr>
          <p:cNvPr id="44" name="Google Shape;44;p1"/>
          <p:cNvSpPr/>
          <p:nvPr/>
        </p:nvSpPr>
        <p:spPr>
          <a:xfrm>
            <a:off x="23137903" y="5084408"/>
            <a:ext cx="682751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Domínio Metodológico</a:t>
            </a:r>
            <a:endParaRPr/>
          </a:p>
        </p:txBody>
      </p:sp>
      <p:sp>
        <p:nvSpPr>
          <p:cNvPr id="45" name="Google Shape;45;p1"/>
          <p:cNvSpPr/>
          <p:nvPr/>
        </p:nvSpPr>
        <p:spPr>
          <a:xfrm>
            <a:off x="3608933" y="4953779"/>
            <a:ext cx="5971507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Domínio Conceitual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0" y="5943599"/>
            <a:ext cx="1152797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Teoria: </a:t>
            </a:r>
            <a:r>
              <a:rPr i="0" lang="pt-BR" sz="4800" u="none" cap="none" strike="noStrike">
                <a:solidFill>
                  <a:schemeClr val="dk1"/>
                </a:solidFill>
              </a:rPr>
              <a:t>Termodinâ</a:t>
            </a:r>
            <a:r>
              <a:rPr lang="pt-BR" sz="4800">
                <a:solidFill>
                  <a:schemeClr val="dk1"/>
                </a:solidFill>
              </a:rPr>
              <a:t>mica e  Temperatura.</a:t>
            </a: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"/>
          <p:cNvSpPr/>
          <p:nvPr/>
        </p:nvSpPr>
        <p:spPr>
          <a:xfrm>
            <a:off x="0" y="6727371"/>
            <a:ext cx="1208314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Princípios/necessidade didática:</a:t>
            </a:r>
            <a:endParaRPr b="0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"/>
          <p:cNvSpPr/>
          <p:nvPr/>
        </p:nvSpPr>
        <p:spPr>
          <a:xfrm>
            <a:off x="13304616" y="6686941"/>
            <a:ext cx="7902900" cy="20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Questão básica </a:t>
            </a:r>
            <a:endParaRPr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ponto de vista científico, que situação prática mostra a limitação dos conceitos corriqueiros de calor e temperatura?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</a:endParaRPr>
          </a:p>
        </p:txBody>
      </p:sp>
      <p:sp>
        <p:nvSpPr>
          <p:cNvPr id="49" name="Google Shape;49;p1"/>
          <p:cNvSpPr/>
          <p:nvPr/>
        </p:nvSpPr>
        <p:spPr>
          <a:xfrm>
            <a:off x="-76200" y="10044183"/>
            <a:ext cx="12833700" cy="26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pt-BR" sz="4800">
                <a:solidFill>
                  <a:schemeClr val="dk1"/>
                </a:solidFill>
              </a:rPr>
              <a:t>Conceito: </a:t>
            </a:r>
            <a:r>
              <a:rPr lang="pt-BR" sz="4800">
                <a:solidFill>
                  <a:schemeClr val="dk1"/>
                </a:solidFill>
              </a:rPr>
              <a:t>Calor e Temperatura são dois conceitos fundamentais na termologia (Termofísica) os quais, são considerados sinônimos.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800">
                <a:solidFill>
                  <a:schemeClr val="dk1"/>
                </a:solidFill>
              </a:rPr>
              <a:t>No entanto, o calor designa a troca de energia entre corpos, enquanto que a temperatura caracteriza a agitação das moléculas de um corpo.</a:t>
            </a:r>
            <a:endParaRPr sz="4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pt-BR" sz="4800">
                <a:solidFill>
                  <a:schemeClr val="dk1"/>
                </a:solidFill>
              </a:rPr>
              <a:t> </a:t>
            </a:r>
            <a:endParaRPr sz="4800">
              <a:solidFill>
                <a:schemeClr val="dk1"/>
              </a:solidFill>
            </a:endParaRPr>
          </a:p>
        </p:txBody>
      </p:sp>
      <p:sp>
        <p:nvSpPr>
          <p:cNvPr id="50" name="Google Shape;50;p1"/>
          <p:cNvSpPr/>
          <p:nvPr/>
        </p:nvSpPr>
        <p:spPr>
          <a:xfrm>
            <a:off x="-104100" y="31362403"/>
            <a:ext cx="15217800" cy="4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</a:t>
            </a:r>
            <a:r>
              <a:rPr b="0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 ÁREA 2 </a:t>
            </a:r>
            <a:r>
              <a:rPr lang="pt-BR" sz="4000">
                <a:solidFill>
                  <a:srgbClr val="333333"/>
                </a:solidFill>
              </a:rPr>
              <a:t>- </a:t>
            </a:r>
            <a:r>
              <a:rPr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Apropriar-se de conhecimento da física para, em situações de problema, interpreta,avaliar, ou planejar</a:t>
            </a: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intervenções científico – tecnológicas.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Habilidade</a:t>
            </a: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b="1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Utilizar as leis de física e/ou químicas para interpretar processos naturais ou tecnológicos inseridos no contexto da termodinâmica e/ou do eletromagnetismo.</a:t>
            </a:r>
            <a:endParaRPr sz="48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460602" y="36683216"/>
            <a:ext cx="319386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1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Evento</a:t>
            </a:r>
            <a:r>
              <a:rPr b="0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ENEM: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lang="pt-BR" sz="4000">
                <a:solidFill>
                  <a:schemeClr val="dk1"/>
                </a:solidFill>
              </a:rPr>
              <a:t>10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Questão:</a:t>
            </a:r>
            <a:r>
              <a:rPr b="0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>
                <a:solidFill>
                  <a:schemeClr val="dk1"/>
                </a:solidFill>
              </a:rPr>
              <a:t>47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caderno branco| Temperatura e Calor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/>
          <p:nvPr/>
        </p:nvSpPr>
        <p:spPr>
          <a:xfrm>
            <a:off x="19676044" y="20074038"/>
            <a:ext cx="13372985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pt-BR" sz="4000">
                <a:solidFill>
                  <a:schemeClr val="dk1"/>
                </a:solidFill>
              </a:rPr>
              <a:t>A alternativa C está errado, não é coerente em relação a pergunta.</a:t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lang="pt-BR" sz="4000">
                <a:solidFill>
                  <a:srgbClr val="333333"/>
                </a:solidFill>
              </a:rPr>
              <a:t>d) </a:t>
            </a:r>
            <a:r>
              <a:rPr b="1" lang="pt-BR" sz="4000">
                <a:solidFill>
                  <a:srgbClr val="FF0000"/>
                </a:solidFill>
              </a:rPr>
              <a:t>Errada, </a:t>
            </a:r>
            <a:r>
              <a:rPr lang="pt-BR" sz="4000">
                <a:solidFill>
                  <a:schemeClr val="dk1"/>
                </a:solidFill>
              </a:rPr>
              <a:t>A alternativa D está errado, não é coerente em relação a pergunta.</a:t>
            </a:r>
            <a:endParaRPr sz="4000">
              <a:solidFill>
                <a:schemeClr val="dk1"/>
              </a:solidFill>
            </a:endParaRPr>
          </a:p>
        </p:txBody>
      </p:sp>
      <p:sp>
        <p:nvSpPr>
          <p:cNvPr id="53" name="Google Shape;53;p1"/>
          <p:cNvSpPr/>
          <p:nvPr/>
        </p:nvSpPr>
        <p:spPr>
          <a:xfrm>
            <a:off x="19797486" y="18855970"/>
            <a:ext cx="12209916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Errada, </a:t>
            </a:r>
            <a:r>
              <a:rPr lang="pt-BR" sz="4000">
                <a:solidFill>
                  <a:schemeClr val="dk1"/>
                </a:solidFill>
              </a:rPr>
              <a:t>A alternativa B está errado.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>
                <a:solidFill>
                  <a:schemeClr val="dk1"/>
                </a:solidFill>
              </a:rPr>
              <a:t>não é coerente em relação a pergunta</a:t>
            </a:r>
            <a:endParaRPr i="0" sz="4000" u="none" cap="none" strike="noStrike">
              <a:solidFill>
                <a:schemeClr val="dk1"/>
              </a:solidFill>
            </a:endParaRPr>
          </a:p>
        </p:txBody>
      </p:sp>
      <p:sp>
        <p:nvSpPr>
          <p:cNvPr id="54" name="Google Shape;54;p1"/>
          <p:cNvSpPr/>
          <p:nvPr/>
        </p:nvSpPr>
        <p:spPr>
          <a:xfrm>
            <a:off x="19042519" y="24123523"/>
            <a:ext cx="1230834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Errada, </a:t>
            </a:r>
            <a:r>
              <a:rPr lang="pt-BR" sz="4000">
                <a:solidFill>
                  <a:schemeClr val="dk1"/>
                </a:solidFill>
              </a:rPr>
              <a:t>A</a:t>
            </a:r>
            <a:r>
              <a:rPr lang="pt-BR" sz="4000">
                <a:solidFill>
                  <a:schemeClr val="dk1"/>
                </a:solidFill>
              </a:rPr>
              <a:t> alternativa E está errado, não é coerente em relação a pergunta.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18688992" y="29643984"/>
            <a:ext cx="131277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sz="4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Uma mãe coloca a mão na água da bandeira do bebê para evitar a temperatura da água</a:t>
            </a: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18723884" y="31254800"/>
            <a:ext cx="130623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/>
              <a:t>  </a:t>
            </a:r>
            <a:endParaRPr sz="4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/>
              <a:t>c</a:t>
            </a:r>
            <a:r>
              <a:rPr lang="pt-BR" sz="4000">
                <a:solidFill>
                  <a:schemeClr val="dk1"/>
                </a:solidFill>
              </a:rPr>
              <a:t>)</a:t>
            </a:r>
            <a:r>
              <a:rPr lang="pt-BR" sz="4800">
                <a:solidFill>
                  <a:schemeClr val="dk1"/>
                </a:solidFill>
              </a:rPr>
              <a:t> </a:t>
            </a:r>
            <a:r>
              <a:rPr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chamada de uma fogão pode ser usada para aumentar a temperatura da água em uma panela</a:t>
            </a: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pt-BR" sz="4800">
                <a:solidFill>
                  <a:schemeClr val="dk1"/>
                </a:solidFill>
              </a:rPr>
              <a:t> </a:t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18745550" y="32745749"/>
            <a:ext cx="13683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sz="40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d) </a:t>
            </a:r>
            <a:r>
              <a:rPr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água quente que está em uma caneca é passada para outra caneca a fim de diminuir sua temperatura.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sp>
        <p:nvSpPr>
          <p:cNvPr id="58" name="Google Shape;58;p1"/>
          <p:cNvSpPr/>
          <p:nvPr/>
        </p:nvSpPr>
        <p:spPr>
          <a:xfrm>
            <a:off x="18610306" y="34257478"/>
            <a:ext cx="140769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sz="4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e)</a:t>
            </a:r>
            <a:r>
              <a:rPr lang="pt-BR" sz="4800"/>
              <a:t> </a:t>
            </a:r>
            <a:r>
              <a:rPr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forno pode fornecer calor para uma vasilha de água que está em seu interior com menor temperatura do que dele.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146979" y="38364844"/>
            <a:ext cx="31742700" cy="4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nosso cotidiano, utilizamos as palavras “calor” e “temperatura” de forma diferente de como elas são usadas no meio científico. Na linguagem corrente, calor é identificado como “algo quente” e temperatura mede a “quantidade de calor de um corpo”. Esses significados, no entanto, não conseguem explicar diversas situações que podem ser verificadas na prática.</a:t>
            </a:r>
            <a:endParaRPr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0" y="7491288"/>
            <a:ext cx="1143000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Promover o estudo de temperatura e calor, distinguindo conceitos científicos e o uso dos termos.</a:t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0" y="16243402"/>
            <a:ext cx="13095061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Sentença Descritora: </a:t>
            </a:r>
            <a:endParaRPr b="1" i="0" sz="4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Identificar registros de praticas d</a:t>
            </a:r>
            <a:r>
              <a:rPr lang="pt-BR" sz="4000"/>
              <a:t>o cotidiano e da convivência no dia-a-dia.</a:t>
            </a:r>
            <a:endParaRPr b="0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strutura padrão">
  <a:themeElements>
    <a:clrScheme name="">
      <a:dk1>
        <a:srgbClr val="000000"/>
      </a:dk1>
      <a:lt1>
        <a:srgbClr val="3399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Lucas</dc:creator>
</cp:coreProperties>
</file>