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Tahoma" panose="020B0604030504040204" pitchFamily="34" charset="0"/>
      <p:regular r:id="rId4"/>
      <p:bold r:id="rId5"/>
    </p:embeddedFont>
    <p:embeddedFont>
      <p:font typeface="Calibri" panose="020F0502020204030204" pitchFamily="34" charset="0"/>
      <p:regular r:id="rId6"/>
      <p:bold r:id="rId7"/>
      <p:italic r:id="rId8"/>
      <p:boldItalic r:id="rId9"/>
    </p:embeddedFont>
    <p:embeddedFont>
      <p:font typeface="Cambria" panose="02040503050406030204" pitchFamily="18"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96" y="-1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1200" b="1" dirty="0" smtClean="0">
                <a:solidFill>
                  <a:srgbClr val="FF0000"/>
                </a:solidFill>
              </a:rPr>
              <a:t>Suporte:</a:t>
            </a:r>
            <a:r>
              <a:rPr lang="pt-BR" sz="1200" dirty="0" smtClean="0">
                <a:solidFill>
                  <a:srgbClr val="FF0000"/>
                </a:solidFill>
              </a:rPr>
              <a:t> www.wikifisica.com;</a:t>
            </a:r>
            <a:r>
              <a:rPr lang="pt-BR" sz="1200" baseline="0" dirty="0" smtClean="0">
                <a:solidFill>
                  <a:srgbClr val="FF0000"/>
                </a:solidFill>
              </a:rPr>
              <a:t> </a:t>
            </a:r>
            <a:r>
              <a:rPr lang="pt-BR" sz="1200" dirty="0" smtClean="0">
                <a:solidFill>
                  <a:srgbClr val="FF0000"/>
                </a:solidFill>
              </a:rPr>
              <a:t>https://curriculointerativo.sedu.es.gov.br/</a:t>
            </a:r>
            <a:r>
              <a:rPr lang="pt-BR" sz="1200" b="1" dirty="0" smtClean="0">
                <a:solidFill>
                  <a:srgbClr val="FF0000"/>
                </a:solidFill>
                <a:ea typeface="Cambria"/>
                <a:cs typeface="Cambria"/>
                <a:sym typeface="Cambria"/>
              </a:rPr>
              <a:t>  e </a:t>
            </a:r>
            <a:r>
              <a:rPr lang="pt-BR" sz="1200" dirty="0" smtClean="0">
                <a:solidFill>
                  <a:srgbClr val="FF0000"/>
                </a:solidFill>
              </a:rPr>
              <a:t>https://sedudigital.wixsite.com/preenemdigital</a:t>
            </a:r>
            <a:endParaRPr sz="1200" b="0" i="0" u="none" strike="noStrike" cap="none" dirty="0">
              <a:solidFill>
                <a:srgbClr val="FF0000"/>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1" y="279484"/>
            <a:ext cx="32036656" cy="2020186"/>
          </a:xfrm>
          <a:prstGeom prst="rect">
            <a:avLst/>
          </a:prstGeom>
          <a:noFill/>
          <a:ln>
            <a:noFill/>
          </a:ln>
        </p:spPr>
        <p:txBody>
          <a:bodyPr wrap="square" lIns="86850" tIns="43425" rIns="86850" bIns="43425" anchor="t" anchorCtr="0">
            <a:noAutofit/>
          </a:bodyPr>
          <a:lstStyle/>
          <a:p>
            <a:pPr lvl="0" algn="ctr">
              <a:buSzPct val="25000"/>
            </a:pPr>
            <a:r>
              <a:rPr lang="pt-BR" sz="5400" b="1" dirty="0" smtClean="0">
                <a:solidFill>
                  <a:srgbClr val="000099"/>
                </a:solidFill>
                <a:latin typeface="+mj-lt"/>
                <a:ea typeface="Cambria"/>
                <a:cs typeface="Cambria"/>
                <a:sym typeface="Cambria"/>
              </a:rPr>
              <a:t>EEEFM Prof.ª Filomena Quitiba </a:t>
            </a:r>
            <a:r>
              <a:rPr lang="pt-BR" sz="5400" b="1" dirty="0" smtClean="0">
                <a:solidFill>
                  <a:srgbClr val="000099"/>
                </a:solidFill>
                <a:ea typeface="Cambria"/>
                <a:cs typeface="Cambria"/>
                <a:sym typeface="Cambria"/>
              </a:rPr>
              <a:t> </a:t>
            </a:r>
            <a:endParaRPr lang="pt-BR" sz="5400" b="1" dirty="0">
              <a:solidFill>
                <a:srgbClr val="000099"/>
              </a:solidFill>
              <a:ea typeface="Cambria"/>
              <a:cs typeface="Cambria"/>
              <a:sym typeface="Cambria"/>
            </a:endParaRPr>
          </a:p>
          <a:p>
            <a:pPr marL="0" marR="0" lvl="0" indent="0" algn="ctr" rtl="0">
              <a:spcBef>
                <a:spcPts val="0"/>
              </a:spcBef>
              <a:spcAft>
                <a:spcPts val="0"/>
              </a:spcAft>
              <a:buSzPct val="25000"/>
              <a:buNone/>
            </a:pPr>
            <a:r>
              <a:rPr lang="pt-BR" sz="4400" b="1" i="0" u="none" strike="noStrike" cap="none" dirty="0" smtClean="0">
                <a:solidFill>
                  <a:srgbClr val="000099"/>
                </a:solidFill>
                <a:latin typeface="+mj-lt"/>
                <a:ea typeface="Cambria"/>
                <a:cs typeface="Cambria"/>
                <a:sym typeface="Cambria"/>
              </a:rPr>
              <a:t>Piúma/ES</a:t>
            </a:r>
            <a:r>
              <a:rPr lang="pt-BR" sz="4400" b="1" i="0" u="none" strike="noStrike" cap="none" dirty="0">
                <a:solidFill>
                  <a:srgbClr val="000099"/>
                </a:solidFill>
                <a:latin typeface="+mj-lt"/>
                <a:ea typeface="Cambria"/>
                <a:cs typeface="Cambria"/>
                <a:sym typeface="Cambria"/>
              </a:rPr>
              <a:t>, </a:t>
            </a:r>
            <a:r>
              <a:rPr lang="pt-BR" sz="4400" b="1" dirty="0" smtClean="0">
                <a:solidFill>
                  <a:srgbClr val="000099"/>
                </a:solidFill>
                <a:latin typeface="+mj-lt"/>
                <a:ea typeface="Cambria"/>
                <a:cs typeface="Cambria"/>
                <a:sym typeface="Cambria"/>
              </a:rPr>
              <a:t>1º semestre</a:t>
            </a:r>
            <a:r>
              <a:rPr lang="pt-BR" sz="4400" b="1" i="0" u="none" strike="noStrike" cap="none" dirty="0" smtClean="0">
                <a:solidFill>
                  <a:srgbClr val="000099"/>
                </a:solidFill>
                <a:latin typeface="+mj-lt"/>
                <a:ea typeface="Cambria"/>
                <a:cs typeface="Cambria"/>
                <a:sym typeface="Cambria"/>
              </a:rPr>
              <a:t> </a:t>
            </a:r>
            <a:r>
              <a:rPr lang="pt-BR" sz="4400" b="1" i="0" u="none" strike="noStrike" cap="none" dirty="0">
                <a:solidFill>
                  <a:srgbClr val="000099"/>
                </a:solidFill>
                <a:latin typeface="+mj-lt"/>
                <a:ea typeface="Cambria"/>
                <a:cs typeface="Cambria"/>
                <a:sym typeface="Cambria"/>
              </a:rPr>
              <a:t>de </a:t>
            </a:r>
            <a:r>
              <a:rPr lang="pt-BR" sz="4400" b="1" i="0" u="none" strike="noStrike" cap="none" dirty="0" smtClean="0">
                <a:solidFill>
                  <a:srgbClr val="000099"/>
                </a:solidFill>
                <a:latin typeface="+mj-lt"/>
                <a:ea typeface="Cambria"/>
                <a:cs typeface="Cambria"/>
                <a:sym typeface="Cambria"/>
              </a:rPr>
              <a:t>2019</a:t>
            </a:r>
            <a:endParaRPr lang="pt-BR" sz="4400" b="1" i="0" u="none" strike="noStrike" cap="none" dirty="0">
              <a:solidFill>
                <a:srgbClr val="000099"/>
              </a:solidFill>
              <a:latin typeface="+mj-lt"/>
              <a:ea typeface="Cambria"/>
              <a:cs typeface="Cambria"/>
              <a:sym typeface="Cambri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3" name="Shape 33"/>
          <p:cNvSpPr/>
          <p:nvPr/>
        </p:nvSpPr>
        <p:spPr>
          <a:xfrm>
            <a:off x="4063576" y="2057399"/>
            <a:ext cx="24280708" cy="2318657"/>
          </a:xfrm>
          <a:prstGeom prst="rect">
            <a:avLst/>
          </a:prstGeom>
          <a:noFill/>
          <a:ln>
            <a:noFill/>
          </a:ln>
        </p:spPr>
        <p:txBody>
          <a:bodyPr wrap="square" lIns="91425" tIns="45700" rIns="91425" bIns="45700" anchor="t" anchorCtr="0">
            <a:noAutofit/>
          </a:bodyPr>
          <a:lstStyle/>
          <a:p>
            <a:pPr lvl="0" algn="ctr">
              <a:buSzPct val="25000"/>
            </a:pPr>
            <a:r>
              <a:rPr lang="pt-BR" sz="4800" b="1" dirty="0" smtClean="0">
                <a:solidFill>
                  <a:schemeClr val="bg1"/>
                </a:solidFill>
                <a:latin typeface="+mn-lt"/>
                <a:ea typeface="Tahoma"/>
                <a:cs typeface="Tahoma"/>
                <a:sym typeface="Tahoma"/>
              </a:rPr>
              <a:t>DIAGRAMA VÊ: </a:t>
            </a:r>
            <a:r>
              <a:rPr lang="pt-BR" sz="4800" b="1" dirty="0">
                <a:solidFill>
                  <a:srgbClr val="00B050"/>
                </a:solidFill>
                <a:latin typeface="+mn-lt"/>
                <a:ea typeface="Tahoma"/>
                <a:cs typeface="Tahoma"/>
                <a:sym typeface="Tahoma"/>
              </a:rPr>
              <a:t>ESTUDANDO </a:t>
            </a:r>
            <a:r>
              <a:rPr lang="pt-BR" sz="4800" b="1" i="0" u="none" strike="noStrike" cap="none" dirty="0" smtClean="0">
                <a:solidFill>
                  <a:srgbClr val="00B050"/>
                </a:solidFill>
                <a:latin typeface="+mn-lt"/>
                <a:ea typeface="Tahoma"/>
                <a:cs typeface="Tahoma"/>
                <a:sym typeface="Tahoma"/>
              </a:rPr>
              <a:t>PARA O ENEM DE FORMA INVERTIDA</a:t>
            </a:r>
          </a:p>
          <a:p>
            <a:pPr lvl="0" algn="ctr">
              <a:buSzPct val="25000"/>
            </a:pPr>
            <a:r>
              <a:rPr lang="pt-BR" sz="4800" b="1" i="0" u="none" strike="noStrike" cap="none" dirty="0" smtClean="0">
                <a:solidFill>
                  <a:srgbClr val="00B050"/>
                </a:solidFill>
                <a:latin typeface="Tahoma"/>
                <a:ea typeface="Tahoma"/>
                <a:cs typeface="Tahoma"/>
                <a:sym typeface="Tahoma"/>
              </a:rPr>
              <a:t> </a:t>
            </a:r>
            <a:endParaRPr lang="pt-BR" sz="4800" b="1" i="0" u="none" strike="noStrike" cap="none" dirty="0">
              <a:solidFill>
                <a:schemeClr val="dk2"/>
              </a:solidFill>
              <a:latin typeface="Tahoma"/>
              <a:ea typeface="Tahoma"/>
              <a:cs typeface="Tahoma"/>
              <a:sym typeface="Tahoma"/>
            </a:endParaRPr>
          </a:p>
        </p:txBody>
      </p:sp>
      <p:pic>
        <p:nvPicPr>
          <p:cNvPr id="36" name="Shape 36"/>
          <p:cNvPicPr preferRelativeResize="0"/>
          <p:nvPr/>
        </p:nvPicPr>
        <p:blipFill rotWithShape="1">
          <a:blip r:embed="rId3">
            <a:alphaModFix/>
          </a:blip>
          <a:srcRect/>
          <a:stretch/>
        </p:blipFill>
        <p:spPr>
          <a:xfrm>
            <a:off x="2945981" y="3461657"/>
            <a:ext cx="28869790" cy="35171743"/>
          </a:xfrm>
          <a:prstGeom prst="rect">
            <a:avLst/>
          </a:prstGeom>
          <a:noFill/>
          <a:ln>
            <a:noFill/>
          </a:ln>
        </p:spPr>
      </p:pic>
      <p:sp>
        <p:nvSpPr>
          <p:cNvPr id="53" name="Shape 53"/>
          <p:cNvSpPr/>
          <p:nvPr/>
        </p:nvSpPr>
        <p:spPr>
          <a:xfrm rot="10800000" flipH="1">
            <a:off x="38385750" y="11363554"/>
            <a:ext cx="7541417" cy="439745"/>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r>
              <a:rPr lang="pt-BR" sz="1800" b="0" i="0" u="none" strike="noStrike" cap="none">
                <a:solidFill>
                  <a:schemeClr val="dk1"/>
                </a:solidFill>
                <a:latin typeface="Arial"/>
                <a:ea typeface="Arial"/>
                <a:cs typeface="Arial"/>
                <a:sym typeface="Arial"/>
              </a:rPr>
              <a:t/>
            </a: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27316963" y="3680956"/>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6439932" y="3098638"/>
            <a:ext cx="20170094" cy="2794935"/>
          </a:xfrm>
          <a:prstGeom prst="rect">
            <a:avLst/>
          </a:prstGeom>
          <a:noFill/>
          <a:ln>
            <a:noFill/>
          </a:ln>
        </p:spPr>
        <p:txBody>
          <a:bodyPr wrap="square" lIns="91425" tIns="45700" rIns="91425" bIns="45700" anchor="t" anchorCtr="0">
            <a:noAutofit/>
          </a:bodyPr>
          <a:lstStyle/>
          <a:p>
            <a:pPr algn="ctr">
              <a:buSzPct val="25000"/>
            </a:pPr>
            <a:r>
              <a:rPr lang="pt-BR" sz="4000" b="1" dirty="0" smtClean="0">
                <a:solidFill>
                  <a:schemeClr val="dk1"/>
                </a:solidFill>
                <a:latin typeface="+mj-lt"/>
              </a:rPr>
              <a:t>Aluno( s): </a:t>
            </a:r>
            <a:r>
              <a:rPr lang="pt-BR" sz="4000" dirty="0" smtClean="0">
                <a:solidFill>
                  <a:schemeClr val="dk1"/>
                </a:solidFill>
                <a:latin typeface="+mj-lt"/>
              </a:rPr>
              <a:t>XXXXXXXXX   HHHHHHHHHH</a:t>
            </a:r>
          </a:p>
          <a:p>
            <a:pPr algn="ctr">
              <a:buSzPct val="25000"/>
            </a:pPr>
            <a:r>
              <a:rPr lang="pt-BR" sz="3600" b="1" dirty="0" smtClean="0">
                <a:solidFill>
                  <a:schemeClr val="dk1"/>
                </a:solidFill>
                <a:latin typeface="+mj-lt"/>
              </a:rPr>
              <a:t>Série</a:t>
            </a:r>
            <a:r>
              <a:rPr lang="pt-BR" sz="3600" b="1">
                <a:solidFill>
                  <a:schemeClr val="dk1"/>
                </a:solidFill>
                <a:latin typeface="+mj-lt"/>
              </a:rPr>
              <a:t>: </a:t>
            </a:r>
            <a:r>
              <a:rPr lang="pt-BR" sz="3600" dirty="0">
                <a:solidFill>
                  <a:schemeClr val="dk1"/>
                </a:solidFill>
                <a:latin typeface="+mj-lt"/>
              </a:rPr>
              <a:t>1</a:t>
            </a:r>
            <a:r>
              <a:rPr lang="pt-BR" sz="3600" smtClean="0">
                <a:solidFill>
                  <a:schemeClr val="dk1"/>
                </a:solidFill>
                <a:latin typeface="+mj-lt"/>
              </a:rPr>
              <a:t>° </a:t>
            </a:r>
            <a:r>
              <a:rPr lang="pt-BR" sz="3600" dirty="0">
                <a:solidFill>
                  <a:schemeClr val="dk1"/>
                </a:solidFill>
                <a:latin typeface="+mj-lt"/>
              </a:rPr>
              <a:t>ano | </a:t>
            </a:r>
            <a:r>
              <a:rPr lang="pt-BR" sz="3600" b="1" dirty="0">
                <a:solidFill>
                  <a:schemeClr val="dk1"/>
                </a:solidFill>
                <a:latin typeface="+mj-lt"/>
              </a:rPr>
              <a:t>Turma</a:t>
            </a:r>
            <a:r>
              <a:rPr lang="pt-BR" sz="3600" dirty="0">
                <a:solidFill>
                  <a:schemeClr val="dk1"/>
                </a:solidFill>
                <a:latin typeface="+mj-lt"/>
              </a:rPr>
              <a:t>: N</a:t>
            </a:r>
            <a:r>
              <a:rPr lang="pt-BR" sz="3600" dirty="0" smtClean="0">
                <a:solidFill>
                  <a:schemeClr val="dk1"/>
                </a:solidFill>
                <a:latin typeface="+mj-lt"/>
              </a:rPr>
              <a:t>01 </a:t>
            </a:r>
            <a:r>
              <a:rPr lang="pt-BR" sz="3600" dirty="0">
                <a:solidFill>
                  <a:schemeClr val="dk1"/>
                </a:solidFill>
                <a:latin typeface="+mj-lt"/>
              </a:rPr>
              <a:t>| </a:t>
            </a:r>
            <a:r>
              <a:rPr lang="pt-BR" sz="3600" b="1" dirty="0">
                <a:solidFill>
                  <a:schemeClr val="dk1"/>
                </a:solidFill>
                <a:latin typeface="+mj-lt"/>
              </a:rPr>
              <a:t>Turno</a:t>
            </a:r>
            <a:r>
              <a:rPr lang="pt-BR" sz="3600" dirty="0">
                <a:solidFill>
                  <a:schemeClr val="dk1"/>
                </a:solidFill>
                <a:latin typeface="+mj-lt"/>
              </a:rPr>
              <a:t>: </a:t>
            </a:r>
            <a:r>
              <a:rPr lang="pt-BR" sz="3600" dirty="0" smtClean="0">
                <a:solidFill>
                  <a:schemeClr val="dk1"/>
                </a:solidFill>
                <a:latin typeface="+mj-lt"/>
              </a:rPr>
              <a:t>Noturno. </a:t>
            </a:r>
            <a:r>
              <a:rPr lang="pt-BR" sz="3600" b="1" dirty="0">
                <a:solidFill>
                  <a:schemeClr val="dk1"/>
                </a:solidFill>
              </a:rPr>
              <a:t>Valor: </a:t>
            </a:r>
            <a:r>
              <a:rPr lang="pt-BR" sz="3600" dirty="0">
                <a:solidFill>
                  <a:schemeClr val="dk1"/>
                </a:solidFill>
              </a:rPr>
              <a:t>5,0 pontos</a:t>
            </a:r>
          </a:p>
          <a:p>
            <a:pPr lvl="0" algn="ctr">
              <a:buSzPct val="25000"/>
            </a:pPr>
            <a:r>
              <a:rPr lang="pt-BR" sz="3600" b="1" dirty="0" smtClean="0">
                <a:solidFill>
                  <a:schemeClr val="dk1"/>
                </a:solidFill>
                <a:latin typeface="+mj-lt"/>
                <a:ea typeface="Cambria"/>
                <a:cs typeface="Cambria"/>
                <a:sym typeface="Cambria"/>
              </a:rPr>
              <a:t>Professores: </a:t>
            </a:r>
            <a:r>
              <a:rPr lang="pt-BR" sz="3600" dirty="0">
                <a:solidFill>
                  <a:schemeClr val="dk1"/>
                </a:solidFill>
                <a:ea typeface="Cambria"/>
                <a:cs typeface="Cambria"/>
                <a:sym typeface="Cambria"/>
              </a:rPr>
              <a:t>Ana; </a:t>
            </a:r>
            <a:r>
              <a:rPr lang="pt-BR" sz="3600" dirty="0" err="1">
                <a:solidFill>
                  <a:schemeClr val="dk1"/>
                </a:solidFill>
                <a:ea typeface="Cambria"/>
                <a:cs typeface="Cambria"/>
                <a:sym typeface="Cambria"/>
              </a:rPr>
              <a:t>Chirlei</a:t>
            </a:r>
            <a:r>
              <a:rPr lang="pt-BR" sz="3600" dirty="0">
                <a:solidFill>
                  <a:schemeClr val="dk1"/>
                </a:solidFill>
                <a:ea typeface="Cambria"/>
                <a:cs typeface="Cambria"/>
                <a:sym typeface="Cambria"/>
              </a:rPr>
              <a:t>; Lucas e Maria Lúcia  </a:t>
            </a:r>
            <a:r>
              <a:rPr lang="pt-BR" sz="3600" dirty="0" smtClean="0">
                <a:solidFill>
                  <a:schemeClr val="dk1"/>
                </a:solidFill>
                <a:latin typeface="+mj-lt"/>
                <a:ea typeface="Cambria"/>
                <a:cs typeface="Cambria"/>
                <a:sym typeface="Cambria"/>
              </a:rPr>
              <a:t>-  </a:t>
            </a:r>
            <a:r>
              <a:rPr lang="pt-BR" sz="3600" dirty="0">
                <a:solidFill>
                  <a:srgbClr val="FF0000"/>
                </a:solidFill>
                <a:latin typeface="+mj-lt"/>
                <a:ea typeface="Cambria"/>
                <a:cs typeface="Cambria"/>
                <a:sym typeface="Cambria"/>
              </a:rPr>
              <a:t>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4">
            <a:alphaModFix/>
          </a:blip>
          <a:srcRect l="47566" t="30425" r="46550" b="60655"/>
          <a:stretch/>
        </p:blipFill>
        <p:spPr>
          <a:xfrm>
            <a:off x="14787374" y="12557821"/>
            <a:ext cx="4937512" cy="3526472"/>
          </a:xfrm>
          <a:prstGeom prst="rect">
            <a:avLst/>
          </a:prstGeom>
          <a:noFill/>
          <a:ln>
            <a:noFill/>
          </a:ln>
        </p:spPr>
      </p:pic>
      <p:sp>
        <p:nvSpPr>
          <p:cNvPr id="69" name="Shape 69"/>
          <p:cNvSpPr/>
          <p:nvPr/>
        </p:nvSpPr>
        <p:spPr>
          <a:xfrm>
            <a:off x="416710" y="30303145"/>
            <a:ext cx="7832636" cy="74924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pt-BR" sz="4000" b="1" dirty="0">
              <a:solidFill>
                <a:srgbClr val="202020"/>
              </a:solidFill>
              <a:latin typeface="Arial"/>
              <a:ea typeface="Arial"/>
              <a:cs typeface="Arial"/>
              <a:sym typeface="Arial"/>
            </a:endParaRPr>
          </a:p>
        </p:txBody>
      </p:sp>
      <p:sp>
        <p:nvSpPr>
          <p:cNvPr id="6" name="Retângulo 5"/>
          <p:cNvSpPr/>
          <p:nvPr/>
        </p:nvSpPr>
        <p:spPr>
          <a:xfrm>
            <a:off x="0" y="17200208"/>
            <a:ext cx="13552714" cy="3170099"/>
          </a:xfrm>
          <a:prstGeom prst="rect">
            <a:avLst/>
          </a:prstGeom>
        </p:spPr>
        <p:txBody>
          <a:bodyPr wrap="square">
            <a:spAutoFit/>
          </a:bodyPr>
          <a:lstStyle/>
          <a:p>
            <a:pPr algn="just"/>
            <a:r>
              <a:rPr lang="pt-BR" sz="4000" b="1" dirty="0">
                <a:solidFill>
                  <a:schemeClr val="accent2"/>
                </a:solidFill>
                <a:latin typeface="Arial" panose="020B0604020202020204" pitchFamily="34" charset="0"/>
                <a:cs typeface="Arial" panose="020B0604020202020204" pitchFamily="34" charset="0"/>
              </a:rPr>
              <a:t>Competências socioemocionais: </a:t>
            </a:r>
          </a:p>
          <a:p>
            <a:pPr algn="just"/>
            <a:r>
              <a:rPr lang="pt-BR" sz="4000" b="1" dirty="0">
                <a:solidFill>
                  <a:srgbClr val="FF0000"/>
                </a:solidFill>
              </a:rPr>
              <a:t>Aprender a conhecer: </a:t>
            </a:r>
            <a:r>
              <a:rPr lang="pt-BR" sz="4000" dirty="0"/>
              <a:t>Raciocínio e Aprender a aprender.</a:t>
            </a:r>
          </a:p>
          <a:p>
            <a:pPr algn="just"/>
            <a:r>
              <a:rPr lang="pt-BR" sz="4000" b="1" dirty="0">
                <a:solidFill>
                  <a:srgbClr val="FF0000"/>
                </a:solidFill>
              </a:rPr>
              <a:t>Aprender a fazer:</a:t>
            </a:r>
            <a:r>
              <a:rPr lang="pt-BR" sz="4000" dirty="0">
                <a:solidFill>
                  <a:srgbClr val="FF0000"/>
                </a:solidFill>
              </a:rPr>
              <a:t> </a:t>
            </a:r>
            <a:r>
              <a:rPr lang="pt-BR" sz="4000" dirty="0"/>
              <a:t>Protagonismo.</a:t>
            </a:r>
          </a:p>
          <a:p>
            <a:pPr algn="just"/>
            <a:r>
              <a:rPr lang="pt-BR" sz="4000" b="1" dirty="0">
                <a:solidFill>
                  <a:srgbClr val="FF0000"/>
                </a:solidFill>
              </a:rPr>
              <a:t>Aprender a ser: </a:t>
            </a:r>
            <a:r>
              <a:rPr lang="pt-BR" sz="4000" dirty="0"/>
              <a:t>Construção e </a:t>
            </a:r>
            <a:r>
              <a:rPr lang="pt-BR" sz="4000" dirty="0">
                <a:solidFill>
                  <a:schemeClr val="tx1"/>
                </a:solidFill>
              </a:rPr>
              <a:t>Execução do Projeto de Vida.</a:t>
            </a:r>
            <a:endParaRPr lang="pt-BR" sz="4000" dirty="0">
              <a:solidFill>
                <a:schemeClr val="tx1"/>
              </a:solidFill>
            </a:endParaRPr>
          </a:p>
        </p:txBody>
      </p:sp>
      <p:sp>
        <p:nvSpPr>
          <p:cNvPr id="7" name="Retângulo 6"/>
          <p:cNvSpPr/>
          <p:nvPr/>
        </p:nvSpPr>
        <p:spPr>
          <a:xfrm>
            <a:off x="0" y="28760836"/>
            <a:ext cx="7430239" cy="769441"/>
          </a:xfrm>
          <a:prstGeom prst="rect">
            <a:avLst/>
          </a:prstGeom>
        </p:spPr>
        <p:txBody>
          <a:bodyPr wrap="none">
            <a:spAutoFit/>
          </a:bodyPr>
          <a:lstStyle/>
          <a:p>
            <a:r>
              <a:rPr lang="pt-BR" sz="4400" b="1" dirty="0">
                <a:solidFill>
                  <a:schemeClr val="accent2"/>
                </a:solidFill>
                <a:cs typeface="Times New Roman" panose="02020603050405020304" pitchFamily="18" charset="0"/>
              </a:rPr>
              <a:t>Competências Cognitivas</a:t>
            </a:r>
            <a:r>
              <a:rPr lang="pt-BR" sz="4400" b="1" dirty="0" smtClean="0"/>
              <a:t>: </a:t>
            </a:r>
            <a:endParaRPr lang="pt-BR" sz="4400" b="1" dirty="0"/>
          </a:p>
        </p:txBody>
      </p:sp>
      <p:sp>
        <p:nvSpPr>
          <p:cNvPr id="3" name="Retângulo 2"/>
          <p:cNvSpPr/>
          <p:nvPr/>
        </p:nvSpPr>
        <p:spPr>
          <a:xfrm>
            <a:off x="0" y="20456172"/>
            <a:ext cx="14499318" cy="8217634"/>
          </a:xfrm>
          <a:prstGeom prst="rect">
            <a:avLst/>
          </a:prstGeom>
        </p:spPr>
        <p:txBody>
          <a:bodyPr wrap="square">
            <a:spAutoFit/>
          </a:bodyPr>
          <a:lstStyle/>
          <a:p>
            <a:pPr algn="just"/>
            <a:r>
              <a:rPr lang="pt-BR" sz="4400" b="1" dirty="0">
                <a:solidFill>
                  <a:schemeClr val="accent2"/>
                </a:solidFill>
              </a:rPr>
              <a:t>Competências socioemocionais na BNCC: </a:t>
            </a:r>
          </a:p>
          <a:p>
            <a:pPr algn="just"/>
            <a:r>
              <a:rPr lang="pt-BR" sz="4400" b="1" dirty="0">
                <a:solidFill>
                  <a:srgbClr val="FF0000"/>
                </a:solidFill>
                <a:latin typeface="Arial" panose="020B0604020202020204" pitchFamily="34" charset="0"/>
                <a:cs typeface="Arial" panose="020B0604020202020204" pitchFamily="34" charset="0"/>
              </a:rPr>
              <a:t>a) </a:t>
            </a:r>
            <a:r>
              <a:rPr lang="pt-BR" sz="4400" dirty="0">
                <a:latin typeface="Arial" panose="020B0604020202020204" pitchFamily="34" charset="0"/>
                <a:cs typeface="Arial" panose="020B0604020202020204" pitchFamily="34" charset="0"/>
              </a:rPr>
              <a:t>Valorizar e utilizar os conhecimentos historicamente construídos sobre o mundo físico, social, cultural e digital para entender e explicar a realidade, continuar aprendendo e colaborar para a construção de uma sociedade justa, democrática e inclusiva. </a:t>
            </a:r>
          </a:p>
          <a:p>
            <a:pPr algn="just"/>
            <a:r>
              <a:rPr lang="pt-BR" sz="4400" b="1" dirty="0">
                <a:solidFill>
                  <a:srgbClr val="FF0000"/>
                </a:solidFill>
              </a:rPr>
              <a:t>b) </a:t>
            </a:r>
            <a:r>
              <a:rPr lang="pt-BR" sz="4400" dirty="0"/>
              <a:t>Utilizar tecnologias digitais de comunicação e informação de forma crítica, significativa, reflexiva e ética nas diversas práticas do cotidiano (incluindo as escolares) ao se comunicar, acessar e disseminar informações, produzir conhecimentos e resolver problemas. </a:t>
            </a:r>
            <a:endParaRPr lang="pt-BR" sz="4400" dirty="0">
              <a:latin typeface="Arial" panose="020B0604020202020204" pitchFamily="34" charset="0"/>
              <a:cs typeface="Arial" panose="020B0604020202020204" pitchFamily="34" charset="0"/>
            </a:endParaRPr>
          </a:p>
        </p:txBody>
      </p:sp>
      <p:sp>
        <p:nvSpPr>
          <p:cNvPr id="2" name="Retângulo 1"/>
          <p:cNvSpPr/>
          <p:nvPr/>
        </p:nvSpPr>
        <p:spPr>
          <a:xfrm>
            <a:off x="22011367" y="6380946"/>
            <a:ext cx="10090604" cy="1446550"/>
          </a:xfrm>
          <a:prstGeom prst="rect">
            <a:avLst/>
          </a:prstGeom>
        </p:spPr>
        <p:txBody>
          <a:bodyPr wrap="square">
            <a:spAutoFit/>
          </a:bodyPr>
          <a:lstStyle/>
          <a:p>
            <a:pPr lvl="0" algn="just">
              <a:buSzPct val="25000"/>
            </a:pPr>
            <a:r>
              <a:rPr lang="pt-BR" sz="4800" b="1" dirty="0">
                <a:solidFill>
                  <a:schemeClr val="dk1"/>
                </a:solidFill>
              </a:rPr>
              <a:t>Asserções de </a:t>
            </a:r>
            <a:r>
              <a:rPr lang="pt-BR" sz="4800" b="1" dirty="0" smtClean="0">
                <a:solidFill>
                  <a:schemeClr val="dk1"/>
                </a:solidFill>
              </a:rPr>
              <a:t>valor: </a:t>
            </a:r>
            <a:r>
              <a:rPr lang="pt-BR" sz="4000" dirty="0" smtClean="0">
                <a:solidFill>
                  <a:schemeClr val="dk1"/>
                </a:solidFill>
              </a:rPr>
              <a:t>O Diagrama Vê traz melhor entendimento da </a:t>
            </a:r>
            <a:r>
              <a:rPr lang="pt-BR" sz="4000" dirty="0">
                <a:solidFill>
                  <a:schemeClr val="dk1"/>
                </a:solidFill>
              </a:rPr>
              <a:t>Física. </a:t>
            </a:r>
          </a:p>
        </p:txBody>
      </p:sp>
      <p:sp>
        <p:nvSpPr>
          <p:cNvPr id="9" name="Retângulo 8"/>
          <p:cNvSpPr/>
          <p:nvPr/>
        </p:nvSpPr>
        <p:spPr>
          <a:xfrm>
            <a:off x="21651685" y="7723294"/>
            <a:ext cx="10482944" cy="3293209"/>
          </a:xfrm>
          <a:prstGeom prst="rect">
            <a:avLst/>
          </a:prstGeom>
        </p:spPr>
        <p:txBody>
          <a:bodyPr wrap="square">
            <a:spAutoFit/>
          </a:bodyPr>
          <a:lstStyle/>
          <a:p>
            <a:pPr lvl="0" indent="-177800" algn="just">
              <a:buClr>
                <a:schemeClr val="dk1"/>
              </a:buClr>
              <a:buSzPct val="100000"/>
            </a:pPr>
            <a:r>
              <a:rPr lang="pt-BR" sz="4800" b="1" dirty="0">
                <a:solidFill>
                  <a:schemeClr val="dk1"/>
                </a:solidFill>
              </a:rPr>
              <a:t>Asserções de </a:t>
            </a:r>
            <a:r>
              <a:rPr lang="pt-BR" sz="4800" b="1" dirty="0" smtClean="0">
                <a:solidFill>
                  <a:schemeClr val="dk1"/>
                </a:solidFill>
              </a:rPr>
              <a:t>conhecimento:</a:t>
            </a:r>
            <a:endParaRPr lang="pt-BR" sz="4800" b="1" dirty="0">
              <a:solidFill>
                <a:schemeClr val="dk1"/>
              </a:solidFill>
            </a:endParaRPr>
          </a:p>
          <a:p>
            <a:pPr algn="just"/>
            <a:r>
              <a:rPr lang="pt-BR" sz="4000" dirty="0"/>
              <a:t>A </a:t>
            </a:r>
            <a:r>
              <a:rPr lang="pt-BR" sz="4000" b="1" dirty="0">
                <a:solidFill>
                  <a:srgbClr val="FF0000"/>
                </a:solidFill>
              </a:rPr>
              <a:t>letra D</a:t>
            </a:r>
            <a:r>
              <a:rPr lang="pt-BR" sz="4000" b="1" dirty="0" smtClean="0">
                <a:solidFill>
                  <a:srgbClr val="FF0000"/>
                </a:solidFill>
              </a:rPr>
              <a:t> </a:t>
            </a:r>
            <a:r>
              <a:rPr lang="pt-BR" sz="4000" dirty="0"/>
              <a:t>está correta, Considerando 1L de metanol e 1L de etanol. Metanol: 1L tem massa igual a 790g, pois a densidade do metanol é 0,79g/</a:t>
            </a:r>
            <a:r>
              <a:rPr lang="pt-BR" sz="4000" dirty="0" err="1"/>
              <a:t>mL</a:t>
            </a:r>
            <a:r>
              <a:rPr lang="pt-BR" sz="4000" dirty="0" smtClean="0"/>
              <a:t>.</a:t>
            </a:r>
          </a:p>
        </p:txBody>
      </p:sp>
      <p:sp>
        <p:nvSpPr>
          <p:cNvPr id="10" name="Retângulo 9"/>
          <p:cNvSpPr/>
          <p:nvPr/>
        </p:nvSpPr>
        <p:spPr>
          <a:xfrm>
            <a:off x="20936632" y="14865458"/>
            <a:ext cx="10871427" cy="1446550"/>
          </a:xfrm>
          <a:prstGeom prst="rect">
            <a:avLst/>
          </a:prstGeom>
        </p:spPr>
        <p:txBody>
          <a:bodyPr wrap="square">
            <a:spAutoFit/>
          </a:bodyPr>
          <a:lstStyle/>
          <a:p>
            <a:pPr lvl="0" indent="-177800" algn="just">
              <a:buClr>
                <a:schemeClr val="dk1"/>
              </a:buClr>
              <a:buSzPct val="100000"/>
            </a:pPr>
            <a:r>
              <a:rPr lang="pt-BR" sz="4800" b="1" dirty="0">
                <a:solidFill>
                  <a:schemeClr val="dk1"/>
                </a:solidFill>
              </a:rPr>
              <a:t>Interpretações: </a:t>
            </a:r>
          </a:p>
          <a:p>
            <a:pPr algn="just" fontAlgn="base"/>
            <a:r>
              <a:rPr lang="pt-BR" sz="4000" dirty="0">
                <a:solidFill>
                  <a:schemeClr val="dk1"/>
                </a:solidFill>
              </a:rPr>
              <a:t>a) </a:t>
            </a:r>
            <a:r>
              <a:rPr lang="pt-BR" sz="4000" b="1" dirty="0" smtClean="0">
                <a:solidFill>
                  <a:srgbClr val="FF0000"/>
                </a:solidFill>
              </a:rPr>
              <a:t>Errada</a:t>
            </a:r>
            <a:r>
              <a:rPr lang="pt-BR" sz="4000" dirty="0" smtClean="0">
                <a:solidFill>
                  <a:schemeClr val="dk1"/>
                </a:solidFill>
              </a:rPr>
              <a:t>, XXXXXXXXXXXXXXXX </a:t>
            </a:r>
            <a:endParaRPr lang="pt-BR" sz="4000" dirty="0"/>
          </a:p>
        </p:txBody>
      </p:sp>
      <p:sp>
        <p:nvSpPr>
          <p:cNvPr id="11" name="Retângulo 10"/>
          <p:cNvSpPr/>
          <p:nvPr/>
        </p:nvSpPr>
        <p:spPr>
          <a:xfrm>
            <a:off x="19372492" y="24558172"/>
            <a:ext cx="5283651" cy="830997"/>
          </a:xfrm>
          <a:prstGeom prst="rect">
            <a:avLst/>
          </a:prstGeom>
        </p:spPr>
        <p:txBody>
          <a:bodyPr wrap="square">
            <a:spAutoFit/>
          </a:bodyPr>
          <a:lstStyle/>
          <a:p>
            <a:pPr lvl="0">
              <a:buSzPct val="25000"/>
            </a:pPr>
            <a:r>
              <a:rPr lang="pt-BR" sz="4800" b="1" dirty="0" smtClean="0">
                <a:solidFill>
                  <a:schemeClr val="dk1"/>
                </a:solidFill>
              </a:rPr>
              <a:t>Transformações:</a:t>
            </a:r>
            <a:endParaRPr lang="pt-BR" sz="4000" dirty="0" smtClean="0">
              <a:solidFill>
                <a:schemeClr val="dk1"/>
              </a:solidFill>
            </a:endParaRPr>
          </a:p>
        </p:txBody>
      </p:sp>
      <p:sp>
        <p:nvSpPr>
          <p:cNvPr id="12" name="Retângulo 11"/>
          <p:cNvSpPr/>
          <p:nvPr/>
        </p:nvSpPr>
        <p:spPr>
          <a:xfrm>
            <a:off x="19016665" y="27895659"/>
            <a:ext cx="13382623" cy="2677656"/>
          </a:xfrm>
          <a:prstGeom prst="rect">
            <a:avLst/>
          </a:prstGeom>
        </p:spPr>
        <p:txBody>
          <a:bodyPr wrap="square">
            <a:spAutoFit/>
          </a:bodyPr>
          <a:lstStyle/>
          <a:p>
            <a:pPr lvl="0" algn="just">
              <a:buSzPct val="25000"/>
            </a:pPr>
            <a:r>
              <a:rPr lang="pt-BR" sz="4800" b="1" dirty="0" smtClean="0">
                <a:solidFill>
                  <a:schemeClr val="dk1"/>
                </a:solidFill>
              </a:rPr>
              <a:t>Registros/Dados</a:t>
            </a:r>
            <a:r>
              <a:rPr lang="pt-BR" sz="4800" b="1" dirty="0">
                <a:solidFill>
                  <a:schemeClr val="dk1"/>
                </a:solidFill>
              </a:rPr>
              <a:t>:</a:t>
            </a:r>
            <a:r>
              <a:rPr lang="pt-BR" sz="4000" b="1" dirty="0">
                <a:solidFill>
                  <a:schemeClr val="dk1"/>
                </a:solidFill>
              </a:rPr>
              <a:t> </a:t>
            </a:r>
            <a:r>
              <a:rPr lang="pt-BR" sz="4000" b="1" dirty="0">
                <a:solidFill>
                  <a:srgbClr val="FF0000"/>
                </a:solidFill>
              </a:rPr>
              <a:t>Opções</a:t>
            </a:r>
            <a:r>
              <a:rPr lang="pt-BR" sz="4000" b="1" dirty="0" smtClean="0">
                <a:solidFill>
                  <a:srgbClr val="FF0000"/>
                </a:solidFill>
              </a:rPr>
              <a:t>:</a:t>
            </a:r>
          </a:p>
          <a:p>
            <a:pPr lvl="0" algn="just">
              <a:buSzPct val="25000"/>
            </a:pPr>
            <a:r>
              <a:rPr lang="pt-BR" sz="4000" dirty="0" smtClean="0"/>
              <a:t>a</a:t>
            </a:r>
            <a:r>
              <a:rPr lang="pt-BR" sz="4000" dirty="0"/>
              <a:t>) metanol, pois sua combustão completa fornece aproximadamente 22,7 </a:t>
            </a:r>
            <a:r>
              <a:rPr lang="pt-BR" sz="4000" dirty="0" err="1"/>
              <a:t>kJ</a:t>
            </a:r>
            <a:r>
              <a:rPr lang="pt-BR" sz="4000" dirty="0"/>
              <a:t> de energia por litro de combustível queimado.</a:t>
            </a:r>
          </a:p>
        </p:txBody>
      </p:sp>
      <p:sp>
        <p:nvSpPr>
          <p:cNvPr id="13" name="Retângulo 12"/>
          <p:cNvSpPr/>
          <p:nvPr/>
        </p:nvSpPr>
        <p:spPr>
          <a:xfrm>
            <a:off x="23137903" y="5410979"/>
            <a:ext cx="6827510" cy="830997"/>
          </a:xfrm>
          <a:prstGeom prst="rect">
            <a:avLst/>
          </a:prstGeom>
        </p:spPr>
        <p:txBody>
          <a:bodyPr wrap="none">
            <a:spAutoFit/>
          </a:bodyPr>
          <a:lstStyle/>
          <a:p>
            <a:pPr lvl="0" indent="-279400">
              <a:buClr>
                <a:schemeClr val="dk1"/>
              </a:buClr>
              <a:buSzPct val="100000"/>
            </a:pPr>
            <a:r>
              <a:rPr lang="pt-BR" sz="4800" b="1" dirty="0">
                <a:solidFill>
                  <a:schemeClr val="dk1"/>
                </a:solidFill>
                <a:latin typeface="+mj-lt"/>
                <a:ea typeface="Cambria"/>
                <a:cs typeface="Cambria"/>
                <a:sym typeface="Cambria"/>
              </a:rPr>
              <a:t>Domínio Metodológico</a:t>
            </a:r>
          </a:p>
        </p:txBody>
      </p:sp>
      <p:sp>
        <p:nvSpPr>
          <p:cNvPr id="14" name="Retângulo 13"/>
          <p:cNvSpPr/>
          <p:nvPr/>
        </p:nvSpPr>
        <p:spPr>
          <a:xfrm>
            <a:off x="3608933" y="5280351"/>
            <a:ext cx="5971507" cy="830997"/>
          </a:xfrm>
          <a:prstGeom prst="rect">
            <a:avLst/>
          </a:prstGeom>
        </p:spPr>
        <p:txBody>
          <a:bodyPr wrap="none">
            <a:spAutoFit/>
          </a:bodyPr>
          <a:lstStyle/>
          <a:p>
            <a:pPr lvl="0" indent="-279400">
              <a:buClr>
                <a:schemeClr val="dk1"/>
              </a:buClr>
              <a:buSzPct val="100000"/>
            </a:pPr>
            <a:r>
              <a:rPr lang="pt-BR" sz="4800" b="1" dirty="0" smtClean="0">
                <a:solidFill>
                  <a:schemeClr val="dk1"/>
                </a:solidFill>
                <a:latin typeface="+mj-lt"/>
                <a:ea typeface="Cambria"/>
                <a:cs typeface="Cambria"/>
                <a:sym typeface="Cambria"/>
              </a:rPr>
              <a:t>Domínio Conceitual</a:t>
            </a:r>
            <a:endParaRPr lang="pt-BR" sz="4800" b="1" dirty="0">
              <a:solidFill>
                <a:schemeClr val="dk1"/>
              </a:solidFill>
              <a:latin typeface="+mj-lt"/>
              <a:ea typeface="Cambria"/>
              <a:cs typeface="Cambria"/>
              <a:sym typeface="Cambria"/>
            </a:endParaRPr>
          </a:p>
        </p:txBody>
      </p:sp>
      <p:sp>
        <p:nvSpPr>
          <p:cNvPr id="15" name="Retângulo 14"/>
          <p:cNvSpPr/>
          <p:nvPr/>
        </p:nvSpPr>
        <p:spPr>
          <a:xfrm>
            <a:off x="326571" y="6825342"/>
            <a:ext cx="11527972" cy="830997"/>
          </a:xfrm>
          <a:prstGeom prst="rect">
            <a:avLst/>
          </a:prstGeom>
        </p:spPr>
        <p:txBody>
          <a:bodyPr wrap="square">
            <a:spAutoFit/>
          </a:bodyPr>
          <a:lstStyle/>
          <a:p>
            <a:pPr indent="-203200">
              <a:buClr>
                <a:schemeClr val="dk1"/>
              </a:buClr>
              <a:buSzPct val="100000"/>
            </a:pPr>
            <a:r>
              <a:rPr lang="pt-BR" sz="4800" b="1" dirty="0">
                <a:solidFill>
                  <a:schemeClr val="dk1"/>
                </a:solidFill>
                <a:latin typeface="+mn-lt"/>
                <a:ea typeface="Cambria"/>
                <a:cs typeface="Cambria"/>
                <a:sym typeface="Cambria"/>
              </a:rPr>
              <a:t>Teoria</a:t>
            </a:r>
            <a:r>
              <a:rPr lang="pt-BR" sz="4800" b="1" dirty="0" smtClean="0">
                <a:solidFill>
                  <a:schemeClr val="dk1"/>
                </a:solidFill>
                <a:latin typeface="+mn-lt"/>
                <a:ea typeface="Cambria"/>
                <a:cs typeface="Cambria"/>
                <a:sym typeface="Cambria"/>
              </a:rPr>
              <a:t>: </a:t>
            </a:r>
            <a:r>
              <a:rPr lang="pt-BR" sz="4800" dirty="0" smtClean="0">
                <a:solidFill>
                  <a:schemeClr val="dk1"/>
                </a:solidFill>
                <a:latin typeface="+mn-lt"/>
                <a:ea typeface="Cambria"/>
                <a:cs typeface="Cambria"/>
                <a:sym typeface="Cambria"/>
              </a:rPr>
              <a:t>XXXXXXXXXXX</a:t>
            </a:r>
            <a:endParaRPr lang="pt-BR" sz="4000" dirty="0">
              <a:latin typeface="+mn-lt"/>
            </a:endParaRPr>
          </a:p>
        </p:txBody>
      </p:sp>
      <p:sp>
        <p:nvSpPr>
          <p:cNvPr id="16" name="Retângulo 15"/>
          <p:cNvSpPr/>
          <p:nvPr/>
        </p:nvSpPr>
        <p:spPr>
          <a:xfrm>
            <a:off x="359229" y="8262256"/>
            <a:ext cx="12083144" cy="2062103"/>
          </a:xfrm>
          <a:prstGeom prst="rect">
            <a:avLst/>
          </a:prstGeom>
        </p:spPr>
        <p:txBody>
          <a:bodyPr wrap="square">
            <a:spAutoFit/>
          </a:bodyPr>
          <a:lstStyle/>
          <a:p>
            <a:r>
              <a:rPr lang="pt-BR" sz="4800" b="1" dirty="0" smtClean="0">
                <a:solidFill>
                  <a:schemeClr val="dk1"/>
                </a:solidFill>
              </a:rPr>
              <a:t>Princípios/necessidade didática:</a:t>
            </a:r>
          </a:p>
          <a:p>
            <a:endParaRPr lang="pt-BR" sz="4000" dirty="0">
              <a:solidFill>
                <a:srgbClr val="FF0000"/>
              </a:solidFill>
              <a:sym typeface="Wingdings" panose="05000000000000000000" pitchFamily="2" charset="2"/>
            </a:endParaRPr>
          </a:p>
          <a:p>
            <a:endParaRPr lang="pt-BR" sz="4000" dirty="0">
              <a:solidFill>
                <a:srgbClr val="FF0000"/>
              </a:solidFill>
              <a:sym typeface="Wingdings" panose="05000000000000000000" pitchFamily="2" charset="2"/>
            </a:endParaRPr>
          </a:p>
        </p:txBody>
      </p:sp>
      <p:sp>
        <p:nvSpPr>
          <p:cNvPr id="17" name="Retângulo 16"/>
          <p:cNvSpPr/>
          <p:nvPr/>
        </p:nvSpPr>
        <p:spPr>
          <a:xfrm>
            <a:off x="13095515" y="6740172"/>
            <a:ext cx="7543800" cy="4524315"/>
          </a:xfrm>
          <a:prstGeom prst="rect">
            <a:avLst/>
          </a:prstGeom>
        </p:spPr>
        <p:txBody>
          <a:bodyPr wrap="square">
            <a:spAutoFit/>
          </a:bodyPr>
          <a:lstStyle/>
          <a:p>
            <a:pPr algn="ctr">
              <a:buSzPct val="25000"/>
            </a:pPr>
            <a:r>
              <a:rPr lang="pt-BR" sz="4800" b="1" dirty="0">
                <a:solidFill>
                  <a:schemeClr val="dk1"/>
                </a:solidFill>
              </a:rPr>
              <a:t>Questão básica </a:t>
            </a:r>
          </a:p>
          <a:p>
            <a:pPr algn="ctr"/>
            <a:r>
              <a:rPr lang="pt-BR" sz="4000" dirty="0"/>
              <a:t>Considere que, em pequenos volumes, o custo de produção de ambos os </a:t>
            </a:r>
            <a:r>
              <a:rPr lang="pt-BR" sz="4000" dirty="0" err="1"/>
              <a:t>alcoóis</a:t>
            </a:r>
            <a:r>
              <a:rPr lang="pt-BR" sz="4000" dirty="0"/>
              <a:t> seja o mesmo. Dessa forma, do ponto de vista econômico, é mais vantajoso utilizar?</a:t>
            </a:r>
          </a:p>
        </p:txBody>
      </p:sp>
      <p:sp>
        <p:nvSpPr>
          <p:cNvPr id="18" name="Retângulo 17"/>
          <p:cNvSpPr/>
          <p:nvPr/>
        </p:nvSpPr>
        <p:spPr>
          <a:xfrm>
            <a:off x="0" y="14322269"/>
            <a:ext cx="12833802" cy="830997"/>
          </a:xfrm>
          <a:prstGeom prst="rect">
            <a:avLst/>
          </a:prstGeom>
        </p:spPr>
        <p:txBody>
          <a:bodyPr wrap="square">
            <a:spAutoFit/>
          </a:bodyPr>
          <a:lstStyle/>
          <a:p>
            <a:pPr lvl="0" indent="-177800" algn="just">
              <a:buClr>
                <a:schemeClr val="dk1"/>
              </a:buClr>
              <a:buSzPct val="100000"/>
            </a:pPr>
            <a:r>
              <a:rPr lang="pt-BR" sz="4800" b="1" dirty="0">
                <a:solidFill>
                  <a:schemeClr val="dk1"/>
                </a:solidFill>
              </a:rPr>
              <a:t>Conceitos: </a:t>
            </a:r>
            <a:r>
              <a:rPr lang="pt-BR" sz="4000" dirty="0" smtClean="0"/>
              <a:t>XXXXXXXXXXXXXX.</a:t>
            </a:r>
            <a:endParaRPr lang="pt-BR" sz="4000" b="1" dirty="0" smtClean="0">
              <a:solidFill>
                <a:srgbClr val="FF0000"/>
              </a:solidFill>
            </a:endParaRPr>
          </a:p>
        </p:txBody>
      </p:sp>
      <p:sp>
        <p:nvSpPr>
          <p:cNvPr id="20" name="Retângulo 19"/>
          <p:cNvSpPr/>
          <p:nvPr/>
        </p:nvSpPr>
        <p:spPr>
          <a:xfrm>
            <a:off x="0" y="29557762"/>
            <a:ext cx="15217774" cy="1938992"/>
          </a:xfrm>
          <a:prstGeom prst="rect">
            <a:avLst/>
          </a:prstGeom>
        </p:spPr>
        <p:txBody>
          <a:bodyPr wrap="square">
            <a:spAutoFit/>
          </a:bodyPr>
          <a:lstStyle/>
          <a:p>
            <a:pPr algn="just" fontAlgn="base"/>
            <a:r>
              <a:rPr lang="pt-BR" sz="4000" b="1" dirty="0" smtClean="0">
                <a:solidFill>
                  <a:schemeClr val="accent2"/>
                </a:solidFill>
                <a:latin typeface="+mj-lt"/>
              </a:rPr>
              <a:t>Competência</a:t>
            </a:r>
            <a:r>
              <a:rPr lang="pt-BR" sz="4000" dirty="0" smtClean="0">
                <a:solidFill>
                  <a:schemeClr val="accent2"/>
                </a:solidFill>
                <a:latin typeface="+mj-lt"/>
              </a:rPr>
              <a:t> </a:t>
            </a:r>
            <a:r>
              <a:rPr lang="pt-BR" sz="4000" b="1" dirty="0" smtClean="0">
                <a:solidFill>
                  <a:srgbClr val="FF0000"/>
                </a:solidFill>
                <a:latin typeface="+mj-lt"/>
              </a:rPr>
              <a:t>de </a:t>
            </a:r>
            <a:r>
              <a:rPr lang="pt-BR" sz="4000" b="1" dirty="0">
                <a:solidFill>
                  <a:srgbClr val="FF0000"/>
                </a:solidFill>
                <a:latin typeface="+mj-lt"/>
              </a:rPr>
              <a:t>ÁREA </a:t>
            </a:r>
            <a:r>
              <a:rPr lang="pt-BR" sz="4000" b="1" dirty="0" smtClean="0">
                <a:solidFill>
                  <a:srgbClr val="FF0000"/>
                </a:solidFill>
                <a:latin typeface="+mj-lt"/>
              </a:rPr>
              <a:t>X </a:t>
            </a:r>
            <a:r>
              <a:rPr lang="pt-BR" sz="4000" dirty="0">
                <a:solidFill>
                  <a:srgbClr val="333333"/>
                </a:solidFill>
                <a:latin typeface="+mj-lt"/>
              </a:rPr>
              <a:t>- </a:t>
            </a:r>
            <a:r>
              <a:rPr lang="pt-BR" sz="4000" dirty="0" smtClean="0"/>
              <a:t>XXXXXXXXXXXXXXXXXXXXXXX.</a:t>
            </a:r>
          </a:p>
          <a:p>
            <a:pPr algn="just" fontAlgn="base"/>
            <a:endParaRPr lang="pt-BR" sz="4000" dirty="0" smtClean="0"/>
          </a:p>
          <a:p>
            <a:pPr algn="just" fontAlgn="base"/>
            <a:r>
              <a:rPr lang="pt-BR" sz="4000" b="1" dirty="0" smtClean="0">
                <a:solidFill>
                  <a:schemeClr val="accent2"/>
                </a:solidFill>
                <a:latin typeface="+mj-lt"/>
              </a:rPr>
              <a:t>Habilidade</a:t>
            </a:r>
            <a:r>
              <a:rPr lang="pt-BR" sz="4000" dirty="0" smtClean="0">
                <a:solidFill>
                  <a:srgbClr val="333333"/>
                </a:solidFill>
                <a:latin typeface="+mj-lt"/>
              </a:rPr>
              <a:t> </a:t>
            </a:r>
            <a:r>
              <a:rPr lang="pt-BR" sz="4000" b="1" dirty="0">
                <a:solidFill>
                  <a:srgbClr val="FF0000"/>
                </a:solidFill>
                <a:latin typeface="+mj-lt"/>
              </a:rPr>
              <a:t>X</a:t>
            </a:r>
            <a:r>
              <a:rPr lang="pt-BR" sz="4000" b="1" dirty="0" smtClean="0">
                <a:solidFill>
                  <a:srgbClr val="FF0000"/>
                </a:solidFill>
                <a:latin typeface="+mj-lt"/>
              </a:rPr>
              <a:t>X</a:t>
            </a:r>
            <a:r>
              <a:rPr lang="pt-BR" sz="4000" b="1" dirty="0" smtClean="0">
                <a:solidFill>
                  <a:srgbClr val="333333"/>
                </a:solidFill>
                <a:latin typeface="+mj-lt"/>
              </a:rPr>
              <a:t> </a:t>
            </a:r>
            <a:r>
              <a:rPr lang="pt-BR" sz="4000" dirty="0">
                <a:solidFill>
                  <a:srgbClr val="333333"/>
                </a:solidFill>
                <a:latin typeface="+mj-lt"/>
              </a:rPr>
              <a:t>- </a:t>
            </a:r>
            <a:r>
              <a:rPr lang="pt-BR" sz="4000" dirty="0" smtClean="0"/>
              <a:t>XXXXXXXXXXXXXXXXXXXXXXXX.</a:t>
            </a:r>
            <a:endParaRPr lang="pt-BR" sz="4000" dirty="0">
              <a:solidFill>
                <a:srgbClr val="333333"/>
              </a:solidFill>
              <a:latin typeface="+mj-lt"/>
            </a:endParaRPr>
          </a:p>
        </p:txBody>
      </p:sp>
      <p:sp>
        <p:nvSpPr>
          <p:cNvPr id="21" name="Retângulo 20"/>
          <p:cNvSpPr/>
          <p:nvPr/>
        </p:nvSpPr>
        <p:spPr>
          <a:xfrm>
            <a:off x="460602" y="37804445"/>
            <a:ext cx="31938686" cy="2062103"/>
          </a:xfrm>
          <a:prstGeom prst="rect">
            <a:avLst/>
          </a:prstGeom>
        </p:spPr>
        <p:txBody>
          <a:bodyPr wrap="square">
            <a:spAutoFit/>
          </a:bodyPr>
          <a:lstStyle/>
          <a:p>
            <a:pPr lvl="0" algn="ctr">
              <a:buSzPct val="25000"/>
            </a:pPr>
            <a:r>
              <a:rPr lang="pt-BR" sz="4000" b="1" dirty="0"/>
              <a:t> </a:t>
            </a:r>
            <a:r>
              <a:rPr lang="pt-BR" sz="4000" b="1" dirty="0" smtClean="0"/>
              <a:t>         </a:t>
            </a:r>
            <a:r>
              <a:rPr lang="pt-BR" sz="4800" b="1" dirty="0" smtClean="0"/>
              <a:t>Evento</a:t>
            </a:r>
            <a:r>
              <a:rPr lang="pt-BR" sz="4800" dirty="0" smtClean="0"/>
              <a:t> </a:t>
            </a:r>
            <a:endParaRPr lang="pt-BR" sz="4800" b="1" dirty="0">
              <a:solidFill>
                <a:schemeClr val="dk2"/>
              </a:solidFill>
            </a:endParaRPr>
          </a:p>
          <a:p>
            <a:pPr algn="ctr">
              <a:buSzPct val="25000"/>
            </a:pPr>
            <a:r>
              <a:rPr lang="pt-BR" sz="4000" b="1" dirty="0">
                <a:solidFill>
                  <a:srgbClr val="FF0000"/>
                </a:solidFill>
              </a:rPr>
              <a:t>ENEM: </a:t>
            </a:r>
            <a:r>
              <a:rPr lang="pt-BR" sz="4000" dirty="0" smtClean="0">
                <a:solidFill>
                  <a:schemeClr val="dk1"/>
                </a:solidFill>
              </a:rPr>
              <a:t>2010 </a:t>
            </a:r>
            <a:r>
              <a:rPr lang="pt-BR" sz="4000" dirty="0">
                <a:solidFill>
                  <a:schemeClr val="dk1"/>
                </a:solidFill>
              </a:rPr>
              <a:t>| </a:t>
            </a:r>
            <a:r>
              <a:rPr lang="pt-BR" sz="4000" b="1" dirty="0">
                <a:solidFill>
                  <a:srgbClr val="FF0000"/>
                </a:solidFill>
              </a:rPr>
              <a:t>Questão:</a:t>
            </a:r>
            <a:r>
              <a:rPr lang="pt-BR" sz="4000" dirty="0">
                <a:solidFill>
                  <a:srgbClr val="FF0000"/>
                </a:solidFill>
              </a:rPr>
              <a:t> </a:t>
            </a:r>
            <a:r>
              <a:rPr lang="pt-BR" sz="4000" dirty="0" smtClean="0">
                <a:solidFill>
                  <a:schemeClr val="dk1"/>
                </a:solidFill>
              </a:rPr>
              <a:t>68, </a:t>
            </a:r>
            <a:r>
              <a:rPr lang="pt-BR" sz="4000" dirty="0">
                <a:solidFill>
                  <a:schemeClr val="dk1"/>
                </a:solidFill>
              </a:rPr>
              <a:t>caderno branco|</a:t>
            </a:r>
          </a:p>
          <a:p>
            <a:pPr algn="just">
              <a:buSzPct val="25000"/>
            </a:pPr>
            <a:endParaRPr lang="pt-BR" sz="4000" dirty="0">
              <a:solidFill>
                <a:schemeClr val="dk1"/>
              </a:solidFill>
            </a:endParaRPr>
          </a:p>
        </p:txBody>
      </p:sp>
      <p:sp>
        <p:nvSpPr>
          <p:cNvPr id="22" name="Retângulo 21"/>
          <p:cNvSpPr/>
          <p:nvPr/>
        </p:nvSpPr>
        <p:spPr>
          <a:xfrm>
            <a:off x="20358441" y="17690068"/>
            <a:ext cx="11812247" cy="707886"/>
          </a:xfrm>
          <a:prstGeom prst="rect">
            <a:avLst/>
          </a:prstGeom>
        </p:spPr>
        <p:txBody>
          <a:bodyPr wrap="square">
            <a:spAutoFit/>
          </a:bodyPr>
          <a:lstStyle/>
          <a:p>
            <a:pPr fontAlgn="base"/>
            <a:r>
              <a:rPr lang="pt-BR" sz="4000" dirty="0" smtClean="0">
                <a:solidFill>
                  <a:srgbClr val="333333"/>
                </a:solidFill>
                <a:latin typeface="Arial" panose="020B0604020202020204" pitchFamily="34" charset="0"/>
                <a:cs typeface="Arial" panose="020B0604020202020204" pitchFamily="34" charset="0"/>
              </a:rPr>
              <a:t>b) </a:t>
            </a:r>
            <a:r>
              <a:rPr lang="pt-BR" sz="4000" b="1" dirty="0">
                <a:solidFill>
                  <a:srgbClr val="FF0000"/>
                </a:solidFill>
              </a:rPr>
              <a:t>Errada</a:t>
            </a:r>
            <a:r>
              <a:rPr lang="pt-BR" sz="4000" dirty="0" smtClean="0">
                <a:solidFill>
                  <a:schemeClr val="dk1"/>
                </a:solidFill>
              </a:rPr>
              <a:t>, XXXXXXXXXXXXXXXXX </a:t>
            </a:r>
            <a:endParaRPr lang="pt-BR" sz="4000" dirty="0"/>
          </a:p>
        </p:txBody>
      </p:sp>
      <p:sp>
        <p:nvSpPr>
          <p:cNvPr id="23" name="Retângulo 22"/>
          <p:cNvSpPr/>
          <p:nvPr/>
        </p:nvSpPr>
        <p:spPr>
          <a:xfrm>
            <a:off x="19634199" y="21762458"/>
            <a:ext cx="12209916" cy="707886"/>
          </a:xfrm>
          <a:prstGeom prst="rect">
            <a:avLst/>
          </a:prstGeom>
        </p:spPr>
        <p:txBody>
          <a:bodyPr wrap="square">
            <a:spAutoFit/>
          </a:bodyPr>
          <a:lstStyle/>
          <a:p>
            <a:pPr fontAlgn="base"/>
            <a:r>
              <a:rPr lang="pt-BR" sz="4000" dirty="0">
                <a:solidFill>
                  <a:srgbClr val="333333"/>
                </a:solidFill>
                <a:latin typeface="Arial" panose="020B0604020202020204" pitchFamily="34" charset="0"/>
                <a:cs typeface="Arial" panose="020B0604020202020204" pitchFamily="34" charset="0"/>
              </a:rPr>
              <a:t>d</a:t>
            </a:r>
            <a:r>
              <a:rPr lang="pt-BR" sz="4000" dirty="0" smtClean="0">
                <a:solidFill>
                  <a:srgbClr val="333333"/>
                </a:solidFill>
                <a:latin typeface="Arial" panose="020B0604020202020204" pitchFamily="34" charset="0"/>
                <a:cs typeface="Arial" panose="020B0604020202020204" pitchFamily="34" charset="0"/>
              </a:rPr>
              <a:t>) </a:t>
            </a:r>
            <a:r>
              <a:rPr lang="pt-BR" sz="4000" b="1" dirty="0" smtClean="0">
                <a:solidFill>
                  <a:srgbClr val="FF0000"/>
                </a:solidFill>
                <a:latin typeface="Arial" panose="020B0604020202020204" pitchFamily="34" charset="0"/>
                <a:cs typeface="Arial" panose="020B0604020202020204" pitchFamily="34" charset="0"/>
              </a:rPr>
              <a:t>Correta</a:t>
            </a:r>
            <a:endParaRPr lang="pt-BR" sz="4000" dirty="0"/>
          </a:p>
        </p:txBody>
      </p:sp>
      <p:sp>
        <p:nvSpPr>
          <p:cNvPr id="26" name="Retângulo 25"/>
          <p:cNvSpPr/>
          <p:nvPr/>
        </p:nvSpPr>
        <p:spPr>
          <a:xfrm>
            <a:off x="19892224" y="19845437"/>
            <a:ext cx="11785203" cy="707886"/>
          </a:xfrm>
          <a:prstGeom prst="rect">
            <a:avLst/>
          </a:prstGeom>
        </p:spPr>
        <p:txBody>
          <a:bodyPr wrap="square">
            <a:spAutoFit/>
          </a:bodyPr>
          <a:lstStyle/>
          <a:p>
            <a:pPr fontAlgn="base"/>
            <a:r>
              <a:rPr lang="pt-BR" sz="4000" dirty="0">
                <a:solidFill>
                  <a:srgbClr val="333333"/>
                </a:solidFill>
                <a:latin typeface="Arial" panose="020B0604020202020204" pitchFamily="34" charset="0"/>
                <a:cs typeface="Arial" panose="020B0604020202020204" pitchFamily="34" charset="0"/>
              </a:rPr>
              <a:t>c</a:t>
            </a:r>
            <a:r>
              <a:rPr lang="pt-BR" sz="4000" dirty="0" smtClean="0">
                <a:solidFill>
                  <a:srgbClr val="333333"/>
                </a:solidFill>
                <a:latin typeface="Arial" panose="020B0604020202020204" pitchFamily="34" charset="0"/>
                <a:cs typeface="Arial" panose="020B0604020202020204" pitchFamily="34" charset="0"/>
              </a:rPr>
              <a:t>) </a:t>
            </a:r>
            <a:r>
              <a:rPr lang="pt-BR" sz="4000" b="1" dirty="0" smtClean="0">
                <a:solidFill>
                  <a:srgbClr val="FF0000"/>
                </a:solidFill>
                <a:latin typeface="Arial" panose="020B0604020202020204" pitchFamily="34" charset="0"/>
                <a:cs typeface="Arial" panose="020B0604020202020204" pitchFamily="34" charset="0"/>
              </a:rPr>
              <a:t>Errada, </a:t>
            </a:r>
            <a:r>
              <a:rPr lang="pt-BR" sz="4000" dirty="0" smtClean="0">
                <a:solidFill>
                  <a:schemeClr val="tx1"/>
                </a:solidFill>
                <a:latin typeface="Arial" panose="020B0604020202020204" pitchFamily="34" charset="0"/>
                <a:cs typeface="Arial" panose="020B0604020202020204" pitchFamily="34" charset="0"/>
              </a:rPr>
              <a:t>XXXXXXXXXXXXXX</a:t>
            </a:r>
            <a:r>
              <a:rPr lang="pt-BR" sz="4000" dirty="0" smtClean="0">
                <a:solidFill>
                  <a:srgbClr val="FF0000"/>
                </a:solidFill>
                <a:latin typeface="Arial" panose="020B0604020202020204" pitchFamily="34" charset="0"/>
                <a:cs typeface="Arial" panose="020B0604020202020204" pitchFamily="34" charset="0"/>
              </a:rPr>
              <a:t> </a:t>
            </a:r>
            <a:endParaRPr lang="pt-BR" dirty="0">
              <a:solidFill>
                <a:srgbClr val="333333"/>
              </a:solidFill>
              <a:latin typeface="Open Sans"/>
            </a:endParaRPr>
          </a:p>
        </p:txBody>
      </p:sp>
      <p:sp>
        <p:nvSpPr>
          <p:cNvPr id="29" name="Retângulo 28"/>
          <p:cNvSpPr/>
          <p:nvPr/>
        </p:nvSpPr>
        <p:spPr>
          <a:xfrm>
            <a:off x="19499719" y="22523323"/>
            <a:ext cx="12308340" cy="1323439"/>
          </a:xfrm>
          <a:prstGeom prst="rect">
            <a:avLst/>
          </a:prstGeom>
        </p:spPr>
        <p:txBody>
          <a:bodyPr wrap="square">
            <a:spAutoFit/>
          </a:bodyPr>
          <a:lstStyle/>
          <a:p>
            <a:r>
              <a:rPr lang="pt-BR" sz="4000" dirty="0" smtClean="0">
                <a:solidFill>
                  <a:srgbClr val="333333"/>
                </a:solidFill>
                <a:latin typeface="Arial" panose="020B0604020202020204" pitchFamily="34" charset="0"/>
                <a:cs typeface="Arial" panose="020B0604020202020204" pitchFamily="34" charset="0"/>
              </a:rPr>
              <a:t>e) </a:t>
            </a:r>
            <a:r>
              <a:rPr lang="pt-BR" sz="4000" b="1" dirty="0">
                <a:solidFill>
                  <a:srgbClr val="FF0000"/>
                </a:solidFill>
                <a:latin typeface="Arial" panose="020B0604020202020204" pitchFamily="34" charset="0"/>
                <a:cs typeface="Arial" panose="020B0604020202020204" pitchFamily="34" charset="0"/>
              </a:rPr>
              <a:t>Errada, </a:t>
            </a:r>
            <a:r>
              <a:rPr lang="pt-BR" sz="4000" dirty="0">
                <a:solidFill>
                  <a:schemeClr val="tx1"/>
                </a:solidFill>
                <a:latin typeface="Arial" panose="020B0604020202020204" pitchFamily="34" charset="0"/>
                <a:cs typeface="Arial" panose="020B0604020202020204" pitchFamily="34" charset="0"/>
              </a:rPr>
              <a:t>XXXXXXXXXXXXXX</a:t>
            </a:r>
            <a:r>
              <a:rPr lang="pt-BR" sz="4000" dirty="0">
                <a:solidFill>
                  <a:srgbClr val="FF0000"/>
                </a:solidFill>
                <a:latin typeface="Arial" panose="020B0604020202020204" pitchFamily="34" charset="0"/>
                <a:cs typeface="Arial" panose="020B0604020202020204" pitchFamily="34" charset="0"/>
              </a:rPr>
              <a:t> </a:t>
            </a:r>
            <a:endParaRPr lang="pt-BR" sz="4000" dirty="0">
              <a:solidFill>
                <a:srgbClr val="333333"/>
              </a:solidFill>
              <a:latin typeface="Open Sans"/>
            </a:endParaRPr>
          </a:p>
          <a:p>
            <a:endParaRPr lang="pt-BR" sz="4000" dirty="0"/>
          </a:p>
        </p:txBody>
      </p:sp>
      <p:sp>
        <p:nvSpPr>
          <p:cNvPr id="30" name="Retângulo 29"/>
          <p:cNvSpPr/>
          <p:nvPr/>
        </p:nvSpPr>
        <p:spPr>
          <a:xfrm>
            <a:off x="18324513" y="30504822"/>
            <a:ext cx="13682890" cy="1938992"/>
          </a:xfrm>
          <a:prstGeom prst="rect">
            <a:avLst/>
          </a:prstGeom>
        </p:spPr>
        <p:txBody>
          <a:bodyPr wrap="square">
            <a:spAutoFit/>
          </a:bodyPr>
          <a:lstStyle/>
          <a:p>
            <a:pPr algn="just"/>
            <a:r>
              <a:rPr lang="pt-BR" sz="4000" dirty="0" smtClean="0"/>
              <a:t>b</a:t>
            </a:r>
            <a:r>
              <a:rPr lang="pt-BR" sz="4000" dirty="0"/>
              <a:t>) etanol, pois sua combustão completa fornece aproximadamente 29,7 </a:t>
            </a:r>
            <a:r>
              <a:rPr lang="pt-BR" sz="4000" dirty="0" err="1"/>
              <a:t>kJ</a:t>
            </a:r>
            <a:r>
              <a:rPr lang="pt-BR" sz="4000" dirty="0"/>
              <a:t> de energia por litro de combustível queimado.</a:t>
            </a:r>
          </a:p>
        </p:txBody>
      </p:sp>
      <p:sp>
        <p:nvSpPr>
          <p:cNvPr id="31" name="Retângulo 30"/>
          <p:cNvSpPr/>
          <p:nvPr/>
        </p:nvSpPr>
        <p:spPr>
          <a:xfrm>
            <a:off x="17961883" y="32278058"/>
            <a:ext cx="14176148" cy="1938992"/>
          </a:xfrm>
          <a:prstGeom prst="rect">
            <a:avLst/>
          </a:prstGeom>
        </p:spPr>
        <p:txBody>
          <a:bodyPr wrap="square">
            <a:spAutoFit/>
          </a:bodyPr>
          <a:lstStyle/>
          <a:p>
            <a:r>
              <a:rPr lang="pt-BR" sz="4000" dirty="0"/>
              <a:t>c) metanol, pois sua combustão completa fornece </a:t>
            </a:r>
            <a:r>
              <a:rPr lang="pt-BR" sz="4000" dirty="0" smtClean="0"/>
              <a:t>aproximadamente </a:t>
            </a:r>
            <a:r>
              <a:rPr lang="pt-BR" sz="4000" dirty="0"/>
              <a:t>17,9 MJ de energia por litro de combustível queimado.</a:t>
            </a:r>
          </a:p>
        </p:txBody>
      </p:sp>
      <p:sp>
        <p:nvSpPr>
          <p:cNvPr id="32" name="Retângulo 31"/>
          <p:cNvSpPr/>
          <p:nvPr/>
        </p:nvSpPr>
        <p:spPr>
          <a:xfrm>
            <a:off x="17635312" y="34172171"/>
            <a:ext cx="14470062" cy="1938992"/>
          </a:xfrm>
          <a:prstGeom prst="rect">
            <a:avLst/>
          </a:prstGeom>
        </p:spPr>
        <p:txBody>
          <a:bodyPr wrap="square">
            <a:spAutoFit/>
          </a:bodyPr>
          <a:lstStyle/>
          <a:p>
            <a:r>
              <a:rPr lang="pt-BR" sz="4000" dirty="0"/>
              <a:t>d) etanol, pois sua </a:t>
            </a:r>
            <a:r>
              <a:rPr lang="pt-BR" sz="4000" dirty="0" smtClean="0"/>
              <a:t>combustão </a:t>
            </a:r>
            <a:r>
              <a:rPr lang="pt-BR" sz="4000" dirty="0"/>
              <a:t>completa fornece </a:t>
            </a:r>
            <a:r>
              <a:rPr lang="pt-BR" sz="4000" dirty="0" smtClean="0"/>
              <a:t>aproximadamente </a:t>
            </a:r>
            <a:r>
              <a:rPr lang="pt-BR" sz="4000" dirty="0"/>
              <a:t>23,5 MJ de energia por litro de combustível queimado.</a:t>
            </a:r>
          </a:p>
        </p:txBody>
      </p:sp>
      <p:sp>
        <p:nvSpPr>
          <p:cNvPr id="34" name="Retângulo 33"/>
          <p:cNvSpPr/>
          <p:nvPr/>
        </p:nvSpPr>
        <p:spPr>
          <a:xfrm>
            <a:off x="17274010" y="36043380"/>
            <a:ext cx="14370761" cy="1938992"/>
          </a:xfrm>
          <a:prstGeom prst="rect">
            <a:avLst/>
          </a:prstGeom>
        </p:spPr>
        <p:txBody>
          <a:bodyPr wrap="square">
            <a:spAutoFit/>
          </a:bodyPr>
          <a:lstStyle/>
          <a:p>
            <a:r>
              <a:rPr lang="pt-BR" sz="4000" dirty="0"/>
              <a:t>e) etanol, pois sua combustão completa fornece </a:t>
            </a:r>
            <a:r>
              <a:rPr lang="pt-BR" sz="4000" dirty="0" smtClean="0"/>
              <a:t>aproximadamente </a:t>
            </a:r>
            <a:r>
              <a:rPr lang="pt-BR" sz="4000" dirty="0"/>
              <a:t>33,7 MJ de energia por litro de combustível queimado.</a:t>
            </a:r>
          </a:p>
        </p:txBody>
      </p:sp>
      <p:sp>
        <p:nvSpPr>
          <p:cNvPr id="35" name="Retângulo 34"/>
          <p:cNvSpPr/>
          <p:nvPr/>
        </p:nvSpPr>
        <p:spPr>
          <a:xfrm>
            <a:off x="359229" y="39414986"/>
            <a:ext cx="31742742" cy="3170099"/>
          </a:xfrm>
          <a:prstGeom prst="rect">
            <a:avLst/>
          </a:prstGeom>
        </p:spPr>
        <p:txBody>
          <a:bodyPr wrap="square">
            <a:spAutoFit/>
          </a:bodyPr>
          <a:lstStyle/>
          <a:p>
            <a:pPr algn="just"/>
            <a:r>
              <a:rPr lang="pt-BR" sz="4000" dirty="0"/>
              <a:t>No que tange à tecnologia de combustíveis alternativos, muitos especialistas em energia acreditam que os </a:t>
            </a:r>
            <a:r>
              <a:rPr lang="pt-BR" sz="4000" dirty="0" err="1"/>
              <a:t>alcoóis</a:t>
            </a:r>
            <a:r>
              <a:rPr lang="pt-BR" sz="4000" dirty="0"/>
              <a:t> vão crescer em importância em um futuro próximo. Realmente, </a:t>
            </a:r>
            <a:r>
              <a:rPr lang="pt-BR" sz="4000" dirty="0" err="1"/>
              <a:t>alcoóis</a:t>
            </a:r>
            <a:r>
              <a:rPr lang="pt-BR" sz="4000" dirty="0"/>
              <a:t> como metanol e etanol têm </a:t>
            </a:r>
            <a:r>
              <a:rPr lang="pt-BR" sz="4000" dirty="0" smtClean="0"/>
              <a:t>encontrado </a:t>
            </a:r>
            <a:r>
              <a:rPr lang="pt-BR" sz="4000" dirty="0"/>
              <a:t>alguns nichos para uso doméstico como combustíveis há muitas décadas e, recentemente, vêm obtendo uma aceitação cada vez maior como aditivos, ou mesmo como substitutos para gasolina em veículos. Algumas das propriedades físicas desses combustíveis são mostradas no quadro seguinte. Dados: Massas molares em g/mol: H = 1,0; C = 12,0; O = 16,0. </a:t>
            </a:r>
          </a:p>
        </p:txBody>
      </p:sp>
      <p:sp>
        <p:nvSpPr>
          <p:cNvPr id="37" name="Retângulo 36"/>
          <p:cNvSpPr/>
          <p:nvPr/>
        </p:nvSpPr>
        <p:spPr>
          <a:xfrm>
            <a:off x="326571" y="9156802"/>
            <a:ext cx="11430000" cy="707886"/>
          </a:xfrm>
          <a:prstGeom prst="rect">
            <a:avLst/>
          </a:prstGeom>
        </p:spPr>
        <p:txBody>
          <a:bodyPr wrap="square">
            <a:spAutoFit/>
          </a:bodyPr>
          <a:lstStyle/>
          <a:p>
            <a:pPr algn="just"/>
            <a:r>
              <a:rPr lang="pt-BR" sz="4000" dirty="0" smtClean="0"/>
              <a:t>XXXXXXXXXXXXXXX</a:t>
            </a:r>
            <a:endParaRPr lang="pt-BR"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8" name="Retângulo 37"/>
          <p:cNvSpPr/>
          <p:nvPr/>
        </p:nvSpPr>
        <p:spPr>
          <a:xfrm>
            <a:off x="359229" y="11204449"/>
            <a:ext cx="12213772" cy="707886"/>
          </a:xfrm>
          <a:prstGeom prst="rect">
            <a:avLst/>
          </a:prstGeom>
        </p:spPr>
        <p:txBody>
          <a:bodyPr wrap="square">
            <a:spAutoFit/>
          </a:bodyPr>
          <a:lstStyle/>
          <a:p>
            <a:pPr algn="just"/>
            <a:r>
              <a:rPr lang="pt-BR" sz="4000" dirty="0" smtClean="0"/>
              <a:t>XXXXXXXXX</a:t>
            </a:r>
            <a:endParaRPr lang="pt-BR"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9" name="Retângulo 38"/>
          <p:cNvSpPr/>
          <p:nvPr/>
        </p:nvSpPr>
        <p:spPr>
          <a:xfrm>
            <a:off x="294369" y="12814402"/>
            <a:ext cx="12735832" cy="707886"/>
          </a:xfrm>
          <a:prstGeom prst="rect">
            <a:avLst/>
          </a:prstGeom>
        </p:spPr>
        <p:txBody>
          <a:bodyPr wrap="square">
            <a:spAutoFit/>
          </a:bodyPr>
          <a:lstStyle/>
          <a:p>
            <a:pPr lvl="0" algn="just">
              <a:tabLst>
                <a:tab pos="457200" algn="l"/>
              </a:tabLst>
            </a:pPr>
            <a:r>
              <a:rPr lang="pt-BR" sz="4000" dirty="0" smtClean="0">
                <a:ea typeface="Times New Roman" panose="02020603050405020304" pitchFamily="18" charset="0"/>
              </a:rPr>
              <a:t>XXXXXXXXX</a:t>
            </a:r>
            <a:endParaRPr lang="pt-BR" dirty="0">
              <a:effectLst/>
              <a:latin typeface="Times New Roman" panose="02020603050405020304" pitchFamily="18" charset="0"/>
              <a:ea typeface="Times New Roman" panose="02020603050405020304" pitchFamily="18" charset="0"/>
            </a:endParaRPr>
          </a:p>
        </p:txBody>
      </p:sp>
      <p:sp>
        <p:nvSpPr>
          <p:cNvPr id="8" name="Retângulo 7"/>
          <p:cNvSpPr/>
          <p:nvPr/>
        </p:nvSpPr>
        <p:spPr>
          <a:xfrm>
            <a:off x="0" y="15688230"/>
            <a:ext cx="13095061" cy="1323439"/>
          </a:xfrm>
          <a:prstGeom prst="rect">
            <a:avLst/>
          </a:prstGeom>
        </p:spPr>
        <p:txBody>
          <a:bodyPr wrap="square">
            <a:spAutoFit/>
          </a:bodyPr>
          <a:lstStyle/>
          <a:p>
            <a:pPr lvl="0" indent="-177800" algn="just">
              <a:buClr>
                <a:srgbClr val="000000"/>
              </a:buClr>
              <a:buSzPct val="100000"/>
            </a:pPr>
            <a:r>
              <a:rPr lang="pt-BR" sz="4000" b="1" dirty="0">
                <a:solidFill>
                  <a:schemeClr val="accent6"/>
                </a:solidFill>
              </a:rPr>
              <a:t>Descritor: </a:t>
            </a:r>
          </a:p>
          <a:p>
            <a:pPr lvl="0" indent="-177800" algn="just">
              <a:buClr>
                <a:srgbClr val="000000"/>
              </a:buClr>
              <a:buSzPct val="100000"/>
            </a:pPr>
            <a:r>
              <a:rPr lang="pt-BR" sz="4000" dirty="0" smtClean="0"/>
              <a:t>XXXXXXXXXXXXXXXXXXXXXXX</a:t>
            </a:r>
            <a:endParaRPr lang="pt-BR" sz="4000" dirty="0">
              <a:solidFill>
                <a:srgbClr val="FF0000"/>
              </a:solidFill>
            </a:endParaRPr>
          </a:p>
        </p:txBody>
      </p:sp>
      <p:pic>
        <p:nvPicPr>
          <p:cNvPr id="4" name="Imagem 3"/>
          <p:cNvPicPr>
            <a:picLocks noChangeAspect="1"/>
          </p:cNvPicPr>
          <p:nvPr/>
        </p:nvPicPr>
        <p:blipFill rotWithShape="1">
          <a:blip r:embed="rId5"/>
          <a:srcRect l="41691" t="44468" r="35865" b="35583"/>
          <a:stretch/>
        </p:blipFill>
        <p:spPr>
          <a:xfrm>
            <a:off x="25178658" y="24786770"/>
            <a:ext cx="6662057" cy="3331030"/>
          </a:xfrm>
          <a:prstGeom prst="rect">
            <a:avLst/>
          </a:prstGeom>
        </p:spPr>
      </p:pic>
      <p:pic>
        <p:nvPicPr>
          <p:cNvPr id="5" name="Imagem 4"/>
          <p:cNvPicPr>
            <a:picLocks noChangeAspect="1"/>
          </p:cNvPicPr>
          <p:nvPr/>
        </p:nvPicPr>
        <p:blipFill rotWithShape="1">
          <a:blip r:embed="rId6"/>
          <a:srcRect l="40999" t="46999" r="47179" b="42587"/>
          <a:stretch/>
        </p:blipFill>
        <p:spPr>
          <a:xfrm>
            <a:off x="21292457" y="10972801"/>
            <a:ext cx="3624943" cy="1796144"/>
          </a:xfrm>
          <a:prstGeom prst="rect">
            <a:avLst/>
          </a:prstGeom>
        </p:spPr>
      </p:pic>
      <p:pic>
        <p:nvPicPr>
          <p:cNvPr id="46" name="Imagem 45"/>
          <p:cNvPicPr>
            <a:picLocks noChangeAspect="1"/>
          </p:cNvPicPr>
          <p:nvPr/>
        </p:nvPicPr>
        <p:blipFill rotWithShape="1">
          <a:blip r:embed="rId6"/>
          <a:srcRect l="40999" t="73570" r="43416" b="9074"/>
          <a:stretch/>
        </p:blipFill>
        <p:spPr>
          <a:xfrm>
            <a:off x="26343429" y="12377056"/>
            <a:ext cx="4778829" cy="2993570"/>
          </a:xfrm>
          <a:prstGeom prst="rect">
            <a:avLst/>
          </a:prstGeom>
        </p:spPr>
      </p:pic>
      <p:pic>
        <p:nvPicPr>
          <p:cNvPr id="47" name="Imagem 46"/>
          <p:cNvPicPr>
            <a:picLocks noChangeAspect="1"/>
          </p:cNvPicPr>
          <p:nvPr/>
        </p:nvPicPr>
        <p:blipFill rotWithShape="1">
          <a:blip r:embed="rId6"/>
          <a:srcRect l="40999" t="58612" r="35464" b="36339"/>
          <a:stretch/>
        </p:blipFill>
        <p:spPr>
          <a:xfrm>
            <a:off x="25182059" y="11397342"/>
            <a:ext cx="7217229" cy="87085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TotalTime>
  <Words>554</Words>
  <Application>Microsoft Office PowerPoint</Application>
  <PresentationFormat>Personalizar</PresentationFormat>
  <Paragraphs>57</Paragraphs>
  <Slides>1</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vt:i4>
      </vt:variant>
    </vt:vector>
  </HeadingPairs>
  <TitlesOfParts>
    <vt:vector size="9" baseType="lpstr">
      <vt:lpstr>Tahoma</vt:lpstr>
      <vt:lpstr>Calibri</vt:lpstr>
      <vt:lpstr>Times New Roman</vt:lpstr>
      <vt:lpstr>Arial</vt:lpstr>
      <vt:lpstr>Open Sans</vt:lpstr>
      <vt:lpstr>Wingdings</vt:lpstr>
      <vt:lpstr>Cambria</vt:lpstr>
      <vt:lpstr>Estrutura padrão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dc:creator>
  <cp:lastModifiedBy>lucas xavier</cp:lastModifiedBy>
  <cp:revision>124</cp:revision>
  <dcterms:modified xsi:type="dcterms:W3CDTF">2019-06-21T23:29:21Z</dcterms:modified>
</cp:coreProperties>
</file>