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858000" cy="90281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  <p15:guide id="3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B84F"/>
    <a:srgbClr val="FF9900"/>
    <a:srgbClr val="333399"/>
    <a:srgbClr val="006666"/>
    <a:srgbClr val="00CCFF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9" autoAdjust="0"/>
  </p:normalViewPr>
  <p:slideViewPr>
    <p:cSldViewPr>
      <p:cViewPr>
        <p:scale>
          <a:sx n="20" d="100"/>
          <a:sy n="20" d="100"/>
        </p:scale>
        <p:origin x="8" y="8"/>
      </p:cViewPr>
      <p:guideLst>
        <p:guide orient="horz" pos="13607"/>
        <p:guide pos="10205"/>
        <p:guide pos="102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l" defTabSz="908050" eaLnBrk="1" hangingPunct="1">
              <a:defRPr sz="1200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l" defTabSz="908050" eaLnBrk="1" hangingPunct="1">
              <a:defRPr sz="1200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336625-B178-4C29-B41F-412E1B5A86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92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0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9385B9-66B8-4588-8944-878BCD385459}" type="datetimeFigureOut">
              <a:rPr lang="pt-BR"/>
              <a:pPr>
                <a:defRPr/>
              </a:pPr>
              <a:t>11/09/2018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AF37FF-D09D-4C44-9AFF-9B0E089251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03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fld id="{4C1408E1-FF71-43DB-BCA1-CFCFFE4523FD}" type="slidenum">
              <a:rPr lang="pt-BR" sz="1200" smtClean="0"/>
              <a:pPr/>
              <a:t>1</a:t>
            </a:fld>
            <a:endParaRPr lang="pt-BR" sz="1200" smtClean="0"/>
          </a:p>
        </p:txBody>
      </p:sp>
    </p:spTree>
    <p:extLst>
      <p:ext uri="{BB962C8B-B14F-4D97-AF65-F5344CB8AC3E}">
        <p14:creationId xmlns:p14="http://schemas.microsoft.com/office/powerpoint/2010/main" val="94477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017"/>
            <a:ext cx="27539395" cy="926031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709"/>
          </a:xfrm>
        </p:spPr>
        <p:txBody>
          <a:bodyPr/>
          <a:lstStyle>
            <a:lvl1pPr marL="0" indent="0" algn="ctr">
              <a:buNone/>
              <a:defRPr/>
            </a:lvl1pPr>
            <a:lvl2pPr marL="432008" indent="0" algn="ctr">
              <a:buNone/>
              <a:defRPr/>
            </a:lvl2pPr>
            <a:lvl3pPr marL="864017" indent="0" algn="ctr">
              <a:buNone/>
              <a:defRPr/>
            </a:lvl3pPr>
            <a:lvl4pPr marL="1296025" indent="0" algn="ctr">
              <a:buNone/>
              <a:defRPr/>
            </a:lvl4pPr>
            <a:lvl5pPr marL="1728033" indent="0" algn="ctr">
              <a:buNone/>
              <a:defRPr/>
            </a:lvl5pPr>
            <a:lvl6pPr marL="2160041" indent="0" algn="ctr">
              <a:buNone/>
              <a:defRPr/>
            </a:lvl6pPr>
            <a:lvl7pPr marL="2592050" indent="0" algn="ctr">
              <a:buNone/>
              <a:defRPr/>
            </a:lvl7pPr>
            <a:lvl8pPr marL="3024058" indent="0" algn="ctr">
              <a:buNone/>
              <a:defRPr/>
            </a:lvl8pPr>
            <a:lvl9pPr marL="3456066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428F-16E4-434B-998D-EB8E84284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08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F8BBB-6A7B-4D42-9E28-8D2E22524C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02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5993" y="3838966"/>
            <a:ext cx="6884849" cy="3456051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28447" y="3838966"/>
            <a:ext cx="20513549" cy="3456051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A0FB-8AB3-4D1C-BA87-C93BFDE539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74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E0D3-A229-4CF6-A9DE-9B2D99AD64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43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944" y="27759683"/>
            <a:ext cx="27539395" cy="8581218"/>
          </a:xfrm>
        </p:spPr>
        <p:txBody>
          <a:bodyPr anchor="t"/>
          <a:lstStyle>
            <a:lvl1pPr algn="l">
              <a:defRPr sz="378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944" y="18309544"/>
            <a:ext cx="27539395" cy="9450139"/>
          </a:xfrm>
        </p:spPr>
        <p:txBody>
          <a:bodyPr anchor="b"/>
          <a:lstStyle>
            <a:lvl1pPr marL="0" indent="0">
              <a:buNone/>
              <a:defRPr sz="1890"/>
            </a:lvl1pPr>
            <a:lvl2pPr marL="432008" indent="0">
              <a:buNone/>
              <a:defRPr sz="1701"/>
            </a:lvl2pPr>
            <a:lvl3pPr marL="864017" indent="0">
              <a:buNone/>
              <a:defRPr sz="1512"/>
            </a:lvl3pPr>
            <a:lvl4pPr marL="1296025" indent="0">
              <a:buNone/>
              <a:defRPr sz="1323"/>
            </a:lvl4pPr>
            <a:lvl5pPr marL="1728033" indent="0">
              <a:buNone/>
              <a:defRPr sz="1323"/>
            </a:lvl5pPr>
            <a:lvl6pPr marL="2160041" indent="0">
              <a:buNone/>
              <a:defRPr sz="1323"/>
            </a:lvl6pPr>
            <a:lvl7pPr marL="2592050" indent="0">
              <a:buNone/>
              <a:defRPr sz="1323"/>
            </a:lvl7pPr>
            <a:lvl8pPr marL="3024058" indent="0">
              <a:buNone/>
              <a:defRPr sz="1323"/>
            </a:lvl8pPr>
            <a:lvl9pPr marL="3456066" indent="0">
              <a:buNone/>
              <a:defRPr sz="1323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FDEE-7581-40B1-9F70-9E957915D1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17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28448" y="12477458"/>
            <a:ext cx="13699198" cy="25922019"/>
          </a:xfrm>
        </p:spPr>
        <p:txBody>
          <a:bodyPr/>
          <a:lstStyle>
            <a:lvl1pPr>
              <a:defRPr sz="2646"/>
            </a:lvl1pPr>
            <a:lvl2pPr>
              <a:defRPr sz="2268"/>
            </a:lvl2pPr>
            <a:lvl3pPr>
              <a:defRPr sz="1890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643" y="12477458"/>
            <a:ext cx="13699199" cy="25922019"/>
          </a:xfrm>
        </p:spPr>
        <p:txBody>
          <a:bodyPr/>
          <a:lstStyle>
            <a:lvl1pPr>
              <a:defRPr sz="2646"/>
            </a:lvl1pPr>
            <a:lvl2pPr>
              <a:defRPr sz="2268"/>
            </a:lvl2pPr>
            <a:lvl3pPr>
              <a:defRPr sz="1890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86F6-9EDD-47D2-AF19-2B2D2F897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92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29663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69416"/>
            <a:ext cx="14315685" cy="4030423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699839"/>
            <a:ext cx="14315685" cy="24891095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9139" y="9669416"/>
            <a:ext cx="14320185" cy="4030423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9139" y="13699839"/>
            <a:ext cx="14320185" cy="24891095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EAED5-EE3E-4627-A9BA-06BEE0DF00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51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549E-9625-45CA-B0EA-603D8C464A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05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A8B77-38CE-46B9-BDE1-5B4628DDD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87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19845"/>
            <a:ext cx="10658766" cy="7319562"/>
          </a:xfrm>
        </p:spPr>
        <p:txBody>
          <a:bodyPr anchor="b"/>
          <a:lstStyle>
            <a:lvl1pPr algn="l">
              <a:defRPr sz="189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2" y="1719844"/>
            <a:ext cx="18112101" cy="3687109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5" y="9039407"/>
            <a:ext cx="10658766" cy="29551528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873F-CB3E-4DD6-836C-423F30BA95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06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60" y="30240447"/>
            <a:ext cx="19439573" cy="3570598"/>
          </a:xfrm>
        </p:spPr>
        <p:txBody>
          <a:bodyPr anchor="b"/>
          <a:lstStyle>
            <a:lvl1pPr algn="l">
              <a:defRPr sz="189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60" y="3860239"/>
            <a:ext cx="19439573" cy="25920383"/>
          </a:xfrm>
        </p:spPr>
        <p:txBody>
          <a:bodyPr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60" y="33811046"/>
            <a:ext cx="19439573" cy="5069529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75097-BE3C-41DC-B5A8-4BD1399C8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7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28875" y="3838575"/>
            <a:ext cx="27541538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5" y="12477750"/>
            <a:ext cx="27541538" cy="259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875" y="39362063"/>
            <a:ext cx="675163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654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62063"/>
            <a:ext cx="1026001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654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775" y="39362063"/>
            <a:ext cx="675163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6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E7ABDE-F375-4AF5-A33C-4F11EFA90F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2pPr>
      <a:lvl3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3pPr>
      <a:lvl4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4pPr>
      <a:lvl5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5pPr>
      <a:lvl6pPr marL="432008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6pPr>
      <a:lvl7pPr marL="864017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7pPr>
      <a:lvl8pPr marL="1296025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8pPr>
      <a:lvl9pPr marL="1728033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9pPr>
    </p:titleStyle>
    <p:bodyStyle>
      <a:lvl1pPr marL="1893888" indent="-1893888" algn="l" defTabSz="5054600" rtl="0" eaLnBrk="0" fontAlgn="base" hangingPunct="0">
        <a:spcBef>
          <a:spcPct val="20000"/>
        </a:spcBef>
        <a:spcAft>
          <a:spcPct val="0"/>
        </a:spcAft>
        <a:buChar char="•"/>
        <a:defRPr sz="17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108450" indent="-1577975" algn="l" defTabSz="5054600" rtl="0" eaLnBrk="0" fontAlgn="base" hangingPunct="0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6319838" indent="-1265238" algn="l" defTabSz="505460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8847138" indent="-1262063" algn="l" defTabSz="505460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377613" indent="-1262063" algn="l" defTabSz="505460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1809727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6pPr>
      <a:lvl7pPr marL="12241735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7pPr>
      <a:lvl8pPr marL="12673743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8pPr>
      <a:lvl9pPr marL="13105752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janelanaweb.com/dinheiro/imagens_main/dinheiro.gif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197"/>
          <p:cNvSpPr>
            <a:spLocks noChangeArrowheads="1"/>
          </p:cNvSpPr>
          <p:nvPr/>
        </p:nvSpPr>
        <p:spPr bwMode="auto"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73" tIns="41037" rIns="82073" bIns="41037">
            <a:spAutoFit/>
          </a:bodyPr>
          <a:lstStyle>
            <a:lvl1pPr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pt-BR" sz="1100">
                <a:solidFill>
                  <a:srgbClr val="000000"/>
                </a:solidFill>
              </a:rPr>
              <a:t> </a:t>
            </a:r>
            <a:endParaRPr lang="pt-BR" sz="1000">
              <a:solidFill>
                <a:srgbClr val="000000"/>
              </a:solidFill>
            </a:endParaRPr>
          </a:p>
          <a:p>
            <a:endParaRPr lang="pt-BR" sz="2100">
              <a:latin typeface="Times New Roman" panose="02020603050405020304" pitchFamily="18" charset="0"/>
            </a:endParaRPr>
          </a:p>
        </p:txBody>
      </p:sp>
      <p:sp>
        <p:nvSpPr>
          <p:cNvPr id="4100" name="Text Box 3434"/>
          <p:cNvSpPr txBox="1">
            <a:spLocks noChangeArrowheads="1"/>
          </p:cNvSpPr>
          <p:nvPr/>
        </p:nvSpPr>
        <p:spPr bwMode="auto">
          <a:xfrm>
            <a:off x="4102300" y="862015"/>
            <a:ext cx="23680915" cy="167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50" tIns="43426" rIns="86850" bIns="43426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pt-BR" sz="6600" b="1" dirty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Oficina Pedagógica do Diagrama de Gowin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pt-BR" sz="3700" b="1" dirty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Piúma-ES, </a:t>
            </a:r>
            <a:r>
              <a:rPr lang="pt-BR" sz="3700" b="1" dirty="0" smtClean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Março</a:t>
            </a:r>
            <a:r>
              <a:rPr lang="pt-BR" sz="3700" b="1" dirty="0" smtClean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700" b="1" dirty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de 2018</a:t>
            </a:r>
          </a:p>
        </p:txBody>
      </p:sp>
      <p:sp>
        <p:nvSpPr>
          <p:cNvPr id="4108" name="Rectangle 3450">
            <a:hlinkClick r:id="rId4"/>
          </p:cNvPr>
          <p:cNvSpPr>
            <a:spLocks noChangeArrowheads="1"/>
          </p:cNvSpPr>
          <p:nvPr/>
        </p:nvSpPr>
        <p:spPr bwMode="auto">
          <a:xfrm>
            <a:off x="35065740" y="22201283"/>
            <a:ext cx="12815266" cy="486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8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73" smtClean="0">
              <a:latin typeface="tahoma, verdana, arial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13" name="Text Box 3674"/>
          <p:cNvSpPr txBox="1">
            <a:spLocks noChangeArrowheads="1"/>
          </p:cNvSpPr>
          <p:nvPr/>
        </p:nvSpPr>
        <p:spPr bwMode="auto"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  <a:extLst/>
        </p:spPr>
        <p:txBody>
          <a:bodyPr lIns="91427" tIns="45713" rIns="91427" bIns="45713">
            <a:spAutoFit/>
          </a:bodyPr>
          <a:lstStyle>
            <a:lvl1pPr defTabSz="968375">
              <a:spcBef>
                <a:spcPct val="20000"/>
              </a:spcBef>
              <a:buChar char="•"/>
              <a:defRPr sz="18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8375">
              <a:spcBef>
                <a:spcPct val="20000"/>
              </a:spcBef>
              <a:buChar char="–"/>
              <a:defRPr sz="16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8375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8375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8375">
              <a:spcBef>
                <a:spcPct val="20000"/>
              </a:spcBef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altLang="pt-BR" sz="2268" smtClean="0">
              <a:latin typeface="Cambria" panose="020405030504060302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24" name="AutoShape 36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>
            <a:spLocks noChangeAspect="1" noChangeArrowheads="1"/>
          </p:cNvSpPr>
          <p:nvPr/>
        </p:nvSpPr>
        <p:spPr bwMode="auto"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18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73" smtClean="0">
              <a:latin typeface="tahoma, verdana, arial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15" name="Rectangle 35"/>
          <p:cNvSpPr>
            <a:spLocks noChangeArrowheads="1"/>
          </p:cNvSpPr>
          <p:nvPr/>
        </p:nvSpPr>
        <p:spPr bwMode="auto">
          <a:xfrm flipV="1">
            <a:off x="35065740" y="10217772"/>
            <a:ext cx="29004172" cy="20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endParaRPr lang="pt-BR"/>
          </a:p>
        </p:txBody>
      </p:sp>
      <p:sp>
        <p:nvSpPr>
          <p:cNvPr id="4127" name="Rectangle 4"/>
          <p:cNvSpPr>
            <a:spLocks noChangeArrowheads="1"/>
          </p:cNvSpPr>
          <p:nvPr/>
        </p:nvSpPr>
        <p:spPr bwMode="auto">
          <a:xfrm>
            <a:off x="5830492" y="3382295"/>
            <a:ext cx="1973019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pt-BR" sz="5400" b="1" dirty="0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ESTUDANDO PARA O ENEM DE FORMA INVERTIDA</a:t>
            </a:r>
          </a:p>
        </p:txBody>
      </p:sp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33" y="8230963"/>
            <a:ext cx="29133272" cy="2993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1856719" y="10904615"/>
            <a:ext cx="7920880" cy="1624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t-BR" sz="3200" dirty="0" smtClean="0"/>
              <a:t>A velocidade média dos veículos que trafegam em uma avenida, sendo 55km/h a máxima velocidade permitida.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561409" y="8896661"/>
            <a:ext cx="6048672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Domínio Metodológico</a:t>
            </a:r>
            <a:endParaRPr kumimoji="0" lang="pt-BR" altLang="pt-B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95768" y="8930771"/>
            <a:ext cx="6048672" cy="1016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Domínio Conceitual</a:t>
            </a:r>
            <a:endParaRPr kumimoji="0" lang="pt-BR" altLang="pt-B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39230" y="23012090"/>
            <a:ext cx="11888006" cy="892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Conceitos: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Força, massa, velocidade, unidade de energia, competência e habilidade.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3736" y="12984943"/>
            <a:ext cx="10293349" cy="14225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Princípios: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da energia-cinética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53822" y="12039588"/>
            <a:ext cx="10087806" cy="5585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Teoria: </a:t>
            </a:r>
            <a:r>
              <a:rPr lang="pt-BR" altLang="pt-BR" sz="3200" dirty="0">
                <a:latin typeface="Cambria" panose="02040503050406030204" pitchFamily="18" charset="0"/>
              </a:rPr>
              <a:t> </a:t>
            </a:r>
            <a:r>
              <a:rPr lang="pt-BR" altLang="pt-BR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cinemática: velocidade média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97045" y="10718137"/>
            <a:ext cx="9412228" cy="9218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Filosofia: </a:t>
            </a:r>
            <a:r>
              <a:rPr lang="pt-BR" alt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Estudar para conquistar vaga no ensino superior</a:t>
            </a:r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773041" y="36677247"/>
            <a:ext cx="15127398" cy="11502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Registros: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construção 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foram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utilizados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computador, papel A4t, microfone,, programa PowerPoint, sites relacionados a física, entre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outros materiais e ferramentas.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166186" y="35630606"/>
            <a:ext cx="14765540" cy="7487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Fatos: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 esses materiais e ferramentas foi possível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elaborar o esquema da atividade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pt-BR" altLang="pt-BR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849383" y="33873300"/>
            <a:ext cx="14051056" cy="1498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Transformações: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aborda 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uso 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na matéria de física, os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desafios são grandiosos</a:t>
            </a:r>
            <a:r>
              <a:rPr lang="pt-BR" alt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ainda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atingimos o esperado, que é a boa preparação para 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nem. A lista de materiais foi suficiente para construirmos 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9124407" y="23516542"/>
            <a:ext cx="12872623" cy="9979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3200" dirty="0" smtClean="0"/>
              <a:t>Espera com este trabalho </a:t>
            </a:r>
            <a:r>
              <a:rPr lang="pt-BR" altLang="pt-BR" sz="3200" dirty="0"/>
              <a:t>a sensibilização de todos em obter </a:t>
            </a:r>
            <a:r>
              <a:rPr lang="pt-BR" altLang="pt-BR" sz="3200" dirty="0" smtClean="0"/>
              <a:t>conhecimento ou mesmo rever a física para o vestibular. </a:t>
            </a:r>
            <a:endParaRPr lang="pt-BR" altLang="pt-BR" sz="32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998144" y="16960623"/>
            <a:ext cx="12062095" cy="13541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Interpretações: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Foi consenso no nosso grupo que os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desafios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foram grandes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preparação para 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nem,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pois requer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dedicação para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desenvolvimento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0500218" y="13938035"/>
            <a:ext cx="11562872" cy="26776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Asserções de conhecimento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Percebemos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importância dos conceitos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física, envolvidos na questão do Enem.</a:t>
            </a:r>
          </a:p>
          <a:p>
            <a:pPr marL="514350" lvl="0" indent="-514350" algn="just">
              <a:buAutoNum type="arabicPeriod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revisão para o Enem através das questões anteriores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O diagrama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ajuda muito a organizar 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618935" y="38565905"/>
            <a:ext cx="26396448" cy="15971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Evento:</a:t>
            </a: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altLang="pt-BR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Estudando para o Enem de forma Invertida</a:t>
            </a:r>
          </a:p>
          <a:p>
            <a:pPr>
              <a:lnSpc>
                <a:spcPct val="15000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Série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º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ano 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Turma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04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Turno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Matutino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Cinemática: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velocidade média</a:t>
            </a:r>
            <a:r>
              <a:rPr lang="pt-BR" sz="3200" dirty="0" smtClean="0"/>
              <a:t>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ENEM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1999|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Questão: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61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Prova: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Amarela</a:t>
            </a:r>
          </a:p>
          <a:p>
            <a:pPr algn="ctr" eaLnBrk="1" hangingPunct="1">
              <a:spcBef>
                <a:spcPct val="50000"/>
              </a:spcBef>
            </a:pPr>
            <a:endParaRPr kumimoji="0" lang="pt-BR" alt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193722" y="10951170"/>
            <a:ext cx="10803308" cy="27107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Asserções de valor: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trabalho desenvolvido trouxe  benefícios aos alunos, pois ajudou a  consolidar a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conceitos da física. Que a prática de trabalhar com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seja divulgada amplamente na comunidade e nas escolas. O uso do diagrama V como elemento de planejamento e elemento estruturador de acompanhamento da produção 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é o caminho recomendado.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7586020" y="10936930"/>
            <a:ext cx="5940848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1127581" y="1180330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1127581" y="1951408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2" name="Shape 84"/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27792933" y="185820"/>
            <a:ext cx="3745650" cy="333735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tângulo 24"/>
          <p:cNvSpPr/>
          <p:nvPr/>
        </p:nvSpPr>
        <p:spPr>
          <a:xfrm>
            <a:off x="2518124" y="5182495"/>
            <a:ext cx="2575243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Bianca Cristina, Juan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Schunch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, Guilherme Neves, Leonardo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Premoli</a:t>
            </a:r>
            <a:endParaRPr lang="pt-BR" sz="3600" dirty="0" smtClean="0"/>
          </a:p>
          <a:p>
            <a:pPr algn="ctr"/>
            <a:r>
              <a:rPr lang="pt-BR" sz="4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Prof. </a:t>
            </a:r>
            <a:r>
              <a:rPr lang="pt-BR" sz="4400" dirty="0" smtClean="0">
                <a:latin typeface="Cambria" panose="02040503050406030204" pitchFamily="18" charset="0"/>
                <a:cs typeface="Arial" panose="020B0604020202020204" pitchFamily="34" charset="0"/>
              </a:rPr>
              <a:t>Lucas Xavier </a:t>
            </a:r>
            <a:endParaRPr lang="en-US" sz="44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pt-BR" sz="3600" dirty="0">
                <a:latin typeface="Cambria" panose="02040503050406030204" pitchFamily="18" charset="0"/>
              </a:rPr>
              <a:t>EEEFM </a:t>
            </a:r>
            <a:r>
              <a:rPr lang="pt-BR" sz="3600" dirty="0" err="1">
                <a:latin typeface="Cambria" panose="02040503050406030204" pitchFamily="18" charset="0"/>
              </a:rPr>
              <a:t>Profª</a:t>
            </a:r>
            <a:r>
              <a:rPr lang="pt-BR" sz="3600" dirty="0">
                <a:latin typeface="Cambria" panose="02040503050406030204" pitchFamily="18" charset="0"/>
              </a:rPr>
              <a:t> Filomena Quitiba   -  </a:t>
            </a:r>
            <a:r>
              <a:rPr lang="pt-BR" sz="3600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lucas.perobas@gmail.com</a:t>
            </a:r>
          </a:p>
          <a:p>
            <a:endParaRPr lang="pt-BR" sz="3600" dirty="0"/>
          </a:p>
        </p:txBody>
      </p:sp>
      <p:sp>
        <p:nvSpPr>
          <p:cNvPr id="27" name="Retângulo 26"/>
          <p:cNvSpPr/>
          <p:nvPr/>
        </p:nvSpPr>
        <p:spPr>
          <a:xfrm>
            <a:off x="20636964" y="39972349"/>
            <a:ext cx="312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</a:pPr>
            <a:r>
              <a:rPr lang="en-US" sz="4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4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72"/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27924771" y="40531709"/>
            <a:ext cx="4474517" cy="2333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020" y="40466415"/>
            <a:ext cx="3290295" cy="237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831492" y="41042479"/>
            <a:ext cx="2663381" cy="1504930"/>
          </a:xfrm>
          <a:prstGeom prst="rect">
            <a:avLst/>
          </a:prstGeom>
        </p:spPr>
      </p:pic>
      <p:pic>
        <p:nvPicPr>
          <p:cNvPr id="48" name="Imagem 47"/>
          <p:cNvPicPr/>
          <p:nvPr/>
        </p:nvPicPr>
        <p:blipFill rotWithShape="1">
          <a:blip r:embed="rId10" cstate="print"/>
          <a:srcRect l="47567" t="30426" r="46550" b="60655"/>
          <a:stretch/>
        </p:blipFill>
        <p:spPr bwMode="auto">
          <a:xfrm>
            <a:off x="13273323" y="18669159"/>
            <a:ext cx="4978335" cy="3532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566824" y="28513087"/>
            <a:ext cx="1347322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Um sistema de radar é programado para registrar automaticamente a velocidade de todos os veículos trafegando por uma avenida, onde passam em média 300 veículos por hora, sendo 55km/h a máxima velocidade permitida. Um levantamento estatístico dos registros do radar permitiu a elaboração da distribuição percentual de veículos de acordo com sua velocidade aproximada.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A velocidade média dos veículos que trafegam nessa avenida é de: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 A) 35km/h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 B) 44km/h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 C) 55km/h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 D) 76km/h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 E) 85km/h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681718" y="27871391"/>
            <a:ext cx="4038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Questão</a:t>
            </a:r>
            <a:r>
              <a:rPr lang="pt-BR" sz="28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ENEM </a:t>
            </a:r>
            <a:r>
              <a:rPr lang="pt-BR" sz="2400" dirty="0" smtClean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1999-61</a:t>
            </a:r>
            <a:endParaRPr lang="pt-BR" dirty="0"/>
          </a:p>
        </p:txBody>
      </p:sp>
      <p:graphicFrame>
        <p:nvGraphicFramePr>
          <p:cNvPr id="2051" name="Tabela 20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44654"/>
              </p:ext>
            </p:extLst>
          </p:nvPr>
        </p:nvGraphicFramePr>
        <p:xfrm>
          <a:off x="657953" y="24686612"/>
          <a:ext cx="12129961" cy="269598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2129961"/>
              </a:tblGrid>
              <a:tr h="1678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Competência III - Selecionar, organizar, relacionar, interpretar dados e informações representados de diferentes formas para tomar decisões e enfrentar situações - problema.</a:t>
                      </a:r>
                      <a:endParaRPr lang="pt-BR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17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H24 – Resolver situação- problema com dados apresentados em forma de tabela de dupla entrada ou gráfico</a:t>
                      </a:r>
                      <a:endParaRPr lang="pt-BR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2" name="Retângulo 2051"/>
          <p:cNvSpPr/>
          <p:nvPr/>
        </p:nvSpPr>
        <p:spPr>
          <a:xfrm>
            <a:off x="3114331" y="24151329"/>
            <a:ext cx="4806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Competências e habilidades </a:t>
            </a:r>
            <a:endParaRPr lang="pt-BR" sz="2800" dirty="0"/>
          </a:p>
        </p:txBody>
      </p:sp>
      <p:sp>
        <p:nvSpPr>
          <p:cNvPr id="2054" name="Retângulo 2053"/>
          <p:cNvSpPr/>
          <p:nvPr/>
        </p:nvSpPr>
        <p:spPr>
          <a:xfrm>
            <a:off x="23869975" y="18514083"/>
            <a:ext cx="1641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Resolução</a:t>
            </a:r>
            <a:endParaRPr lang="pt-BR" dirty="0"/>
          </a:p>
        </p:txBody>
      </p:sp>
      <p:pic>
        <p:nvPicPr>
          <p:cNvPr id="54" name="Imagem 53" descr="sdsdd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0304100" y="19656103"/>
            <a:ext cx="11593288" cy="3024336"/>
          </a:xfrm>
          <a:prstGeom prst="rect">
            <a:avLst/>
          </a:prstGeom>
        </p:spPr>
      </p:pic>
      <p:pic>
        <p:nvPicPr>
          <p:cNvPr id="55" name="Imagem 54" descr="funcao-do-1-grau-na-cinematica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7924" y="14903575"/>
            <a:ext cx="10592597" cy="7560840"/>
          </a:xfrm>
          <a:prstGeom prst="rect">
            <a:avLst/>
          </a:prstGeom>
        </p:spPr>
      </p:pic>
      <p:pic>
        <p:nvPicPr>
          <p:cNvPr id="53" name="Imagem 52" descr="cvcxvcvx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295988" y="25416743"/>
            <a:ext cx="12673408" cy="76161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9966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CAB8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518</Words>
  <Application>Microsoft Office PowerPoint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Cambria</vt:lpstr>
      <vt:lpstr>Tahoma</vt:lpstr>
      <vt:lpstr>tahoma, verdana, arial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cp:lastModifiedBy>lucas xavier</cp:lastModifiedBy>
  <cp:revision>566</cp:revision>
  <dcterms:created xsi:type="dcterms:W3CDTF">2003-06-01T18:10:39Z</dcterms:created>
  <dcterms:modified xsi:type="dcterms:W3CDTF">2018-09-12T00:33:50Z</dcterms:modified>
</cp:coreProperties>
</file>