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mbria" panose="02040503050406030204" pitchFamily="18" charset="0"/>
      <p:regular r:id="rId8"/>
      <p:bold r:id="rId9"/>
      <p:italic r:id="rId10"/>
      <p:boldItalic r:id="rId11"/>
    </p:embeddedFont>
    <p:embeddedFont>
      <p:font typeface="Tahoma" panose="020B0604030504040204" pitchFamily="3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624" y="-1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jpeg"/><Relationship Id="rId3" Type="http://schemas.microsoft.com/office/2007/relationships/media" Target="../media/media2.m4a"/><Relationship Id="rId7" Type="http://schemas.openxmlformats.org/officeDocument/2006/relationships/hyperlink" Target="http://www.janelanaweb.com/dinheiro/imagens_main/dinheiro.gif" TargetMode="External"/><Relationship Id="rId12" Type="http://schemas.openxmlformats.org/officeDocument/2006/relationships/image" Target="../media/image5.png"/><Relationship Id="rId2" Type="http://schemas.openxmlformats.org/officeDocument/2006/relationships/audio" Target="../media/media1.m4a"/><Relationship Id="rId16" Type="http://schemas.openxmlformats.org/officeDocument/2006/relationships/image" Target="../media/image9.png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11" Type="http://schemas.openxmlformats.org/officeDocument/2006/relationships/image" Target="../media/image4.jpg"/><Relationship Id="rId5" Type="http://schemas.openxmlformats.org/officeDocument/2006/relationships/slideLayout" Target="../slideLayouts/slideLayout1.xml"/><Relationship Id="rId15" Type="http://schemas.openxmlformats.org/officeDocument/2006/relationships/image" Target="../media/image8.png"/><Relationship Id="rId10" Type="http://schemas.openxmlformats.org/officeDocument/2006/relationships/image" Target="../media/image3.jpg"/><Relationship Id="rId4" Type="http://schemas.openxmlformats.org/officeDocument/2006/relationships/audio" Target="../media/media2.m4a"/><Relationship Id="rId9" Type="http://schemas.openxmlformats.org/officeDocument/2006/relationships/image" Target="../media/image2.png"/><Relationship Id="rId1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511617" y="338330"/>
            <a:ext cx="28651212" cy="1672749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66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Oficina Pedagógica do Diagrama de Gowin / Seminário Temático Fluidos </a:t>
            </a:r>
            <a:r>
              <a:rPr lang="pt-BR" sz="3700" b="1" dirty="0">
                <a:solidFill>
                  <a:srgbClr val="000099"/>
                </a:solidFill>
                <a:latin typeface="Cambria"/>
                <a:ea typeface="Cambria"/>
                <a:cs typeface="Cambria"/>
                <a:sym typeface="Cambria"/>
              </a:rPr>
              <a:t>Piúma-ES, Abril de 2018</a:t>
            </a:r>
            <a:endParaRPr lang="pt-BR" sz="3700" b="1" dirty="0">
              <a:solidFill>
                <a:srgbClr val="0000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6" name="Shape 26">
            <a:hlinkClick r:id="rId7"/>
          </p:cNvPr>
          <p:cNvSpPr/>
          <p:nvPr/>
        </p:nvSpPr>
        <p:spPr>
          <a:xfrm flipH="1" flipV="1">
            <a:off x="47881006" y="22249924"/>
            <a:ext cx="293435" cy="56194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" name="Shape 32"/>
          <p:cNvSpPr/>
          <p:nvPr/>
        </p:nvSpPr>
        <p:spPr>
          <a:xfrm rot="10800000" flipH="1">
            <a:off x="35065741" y="10217772"/>
            <a:ext cx="29004172" cy="20048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1807955" y="2241444"/>
            <a:ext cx="24280708" cy="204333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6000" b="1" i="0" u="none" strike="noStrike" cap="none" dirty="0" smtClean="0">
                <a:solidFill>
                  <a:schemeClr val="dk2"/>
                </a:solidFill>
                <a:latin typeface="Tahoma"/>
                <a:ea typeface="Tahoma"/>
                <a:cs typeface="Tahoma"/>
                <a:sym typeface="Tahoma"/>
              </a:rPr>
              <a:t>Tubo de Venturi</a:t>
            </a:r>
            <a:endParaRPr lang="pt-BR" sz="72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839666" y="7146844"/>
            <a:ext cx="29087629" cy="28360457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12062345" y="8835244"/>
            <a:ext cx="7983265" cy="396379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pt-BR" sz="32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Questão </a:t>
            </a:r>
            <a:r>
              <a:rPr lang="pt-BR" sz="3200" b="1" dirty="0" smtClean="0">
                <a:solidFill>
                  <a:schemeClr val="dk1"/>
                </a:solidFill>
              </a:rPr>
              <a:t>básica:</a:t>
            </a:r>
          </a:p>
          <a:p>
            <a:pPr algn="just">
              <a:buSzPct val="25000"/>
            </a:pPr>
            <a:endParaRPr lang="pt-BR" sz="3200" b="1" dirty="0">
              <a:solidFill>
                <a:schemeClr val="dk1"/>
              </a:solidFill>
            </a:endParaRPr>
          </a:p>
          <a:p>
            <a:pPr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</a:rPr>
              <a:t>Como é possível explicar porque o avião não cai.</a:t>
            </a:r>
            <a:endParaRPr lang="pt-BR" sz="32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Shape 38"/>
          <p:cNvSpPr txBox="1"/>
          <p:nvPr/>
        </p:nvSpPr>
        <p:spPr>
          <a:xfrm>
            <a:off x="22846114" y="8358770"/>
            <a:ext cx="7455368" cy="9893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Metodológico</a:t>
            </a:r>
          </a:p>
        </p:txBody>
      </p:sp>
      <p:sp>
        <p:nvSpPr>
          <p:cNvPr id="39" name="Shape 39"/>
          <p:cNvSpPr txBox="1"/>
          <p:nvPr/>
        </p:nvSpPr>
        <p:spPr>
          <a:xfrm>
            <a:off x="4226817" y="7952828"/>
            <a:ext cx="6471655" cy="1184109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54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Domínio </a:t>
            </a:r>
            <a:r>
              <a:rPr lang="pt-BR" sz="54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Conceitual</a:t>
            </a:r>
          </a:p>
          <a:p>
            <a:pPr marL="0" marR="0" lvl="0" indent="-279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54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" name="Shape 40"/>
          <p:cNvSpPr txBox="1"/>
          <p:nvPr/>
        </p:nvSpPr>
        <p:spPr>
          <a:xfrm>
            <a:off x="16456025" y="38633400"/>
            <a:ext cx="15515497" cy="4049485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observado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Que ao ligar o secador de cabelo em uma das entradas do tubo de Venturi a água dentro do tubo em U oscilou com uma altura h.</a:t>
            </a:r>
            <a:endParaRPr lang="pt-BR" sz="2800" b="1" i="0" u="none" strike="noStrike" cap="none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Shape 41"/>
          <p:cNvSpPr txBox="1"/>
          <p:nvPr/>
        </p:nvSpPr>
        <p:spPr>
          <a:xfrm>
            <a:off x="576931" y="22891332"/>
            <a:ext cx="11664690" cy="382221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>
                <a:solidFill>
                  <a:schemeClr val="dk1"/>
                </a:solidFill>
              </a:rPr>
              <a:t>C</a:t>
            </a:r>
            <a:r>
              <a:rPr lang="pt-BR" sz="2800" b="1" dirty="0" smtClean="0">
                <a:solidFill>
                  <a:schemeClr val="dk1"/>
                </a:solidFill>
              </a:rPr>
              <a:t>onceitos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dirty="0">
              <a:solidFill>
                <a:schemeClr val="dk1"/>
              </a:solidFill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P= pressão;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d= densidade;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g=gravidade;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h= altura 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V= velocidade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Shape 42"/>
          <p:cNvSpPr txBox="1"/>
          <p:nvPr/>
        </p:nvSpPr>
        <p:spPr>
          <a:xfrm>
            <a:off x="587830" y="10793138"/>
            <a:ext cx="9986320" cy="314292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Teoria: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Hidrodinâmica 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4" name="Shape 44"/>
          <p:cNvSpPr txBox="1"/>
          <p:nvPr/>
        </p:nvSpPr>
        <p:spPr>
          <a:xfrm>
            <a:off x="18119079" y="31050732"/>
            <a:ext cx="13927608" cy="27178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Registros / Dados</a:t>
            </a:r>
            <a:r>
              <a:rPr lang="pt-BR" sz="2800" b="1" dirty="0" smtClean="0">
                <a:solidFill>
                  <a:schemeClr val="dk1"/>
                </a:solidFill>
              </a:rPr>
              <a:t>:</a:t>
            </a:r>
            <a:endParaRPr lang="pt-BR" sz="2800" b="1" dirty="0">
              <a:solidFill>
                <a:schemeClr val="dk1"/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Pesquisa ao livro didático e internet</a:t>
            </a:r>
            <a:endParaRPr lang="pt-BR"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Shape 46"/>
          <p:cNvSpPr txBox="1"/>
          <p:nvPr/>
        </p:nvSpPr>
        <p:spPr>
          <a:xfrm>
            <a:off x="18763746" y="26750210"/>
            <a:ext cx="13282941" cy="391484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SzPct val="25000"/>
            </a:pP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Transformações (tabela,/conta/gráfico):</a:t>
            </a:r>
          </a:p>
          <a:p>
            <a:pPr lvl="0">
              <a:buSzPct val="25000"/>
            </a:pPr>
            <a:endParaRPr sz="32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7" name="Shape 47"/>
          <p:cNvSpPr txBox="1"/>
          <p:nvPr/>
        </p:nvSpPr>
        <p:spPr>
          <a:xfrm>
            <a:off x="20212360" y="18157371"/>
            <a:ext cx="11834327" cy="7975091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onclusão e Justificativa:</a:t>
            </a:r>
          </a:p>
          <a:p>
            <a:pPr lvl="0" algn="just">
              <a:buSzPct val="25000"/>
            </a:pPr>
            <a:endParaRPr lang="pt-BR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just">
              <a:buSzPct val="25000"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experimento serviu para mostrar a influência da hidrodinâmica no dia a dia. Pois permitiu entender como se determina a velocidade de uma avião ou mesmo a velocidade de um fluido dentro de uma tubulação. Por exemplo,</a:t>
            </a:r>
          </a:p>
          <a:p>
            <a:pPr lvl="0" algn="just">
              <a:buSzPct val="25000"/>
            </a:pPr>
            <a:r>
              <a:rPr lang="pt-BR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</a:t>
            </a: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ela </a:t>
            </a:r>
            <a:r>
              <a:rPr lang="pt-BR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força de </a:t>
            </a: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empuxo um </a:t>
            </a:r>
            <a:r>
              <a:rPr lang="pt-BR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avião alça </a:t>
            </a: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voo </a:t>
            </a:r>
            <a:r>
              <a:rPr lang="pt-BR" sz="32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por meio do empuxo, ou seja, empurrado pelo ar. Entretanto, o empuxo do ar em repouso não é capaz de elevar nenhum objeto mais denso do que ele. Então, para voar, o avião deve obter um empuxo "extra" e, por isso, precisa das asas e de velocidade. 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just">
              <a:buSzPct val="25000"/>
            </a:pPr>
            <a:endParaRPr lang="pt-BR" sz="3200" b="1" dirty="0">
              <a:solidFill>
                <a:schemeClr val="dk1"/>
              </a:solidFill>
              <a:latin typeface="Cambria"/>
              <a:ea typeface="Tahoma"/>
              <a:cs typeface="Tahoma"/>
              <a:sym typeface="Cambria"/>
            </a:endParaRPr>
          </a:p>
          <a:p>
            <a:pPr lvl="0" algn="just">
              <a:buSzPct val="25000"/>
            </a:pPr>
            <a:endParaRPr lang="pt-BR" sz="32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Shape 50"/>
          <p:cNvSpPr txBox="1"/>
          <p:nvPr/>
        </p:nvSpPr>
        <p:spPr>
          <a:xfrm>
            <a:off x="475793" y="35319712"/>
            <a:ext cx="31472854" cy="298711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b="1" i="0" u="none" strike="noStrike" cap="none" dirty="0" smtClean="0">
                <a:solidFill>
                  <a:srgbClr val="000000"/>
                </a:solidFill>
                <a:sym typeface="Arial"/>
              </a:rPr>
              <a:t>Evento (</a:t>
            </a:r>
            <a:r>
              <a:rPr lang="pt-BR" sz="3600" dirty="0" smtClean="0"/>
              <a:t>Montagem do equipamento/experimento):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36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3600" dirty="0" smtClean="0">
                <a:solidFill>
                  <a:schemeClr val="dk1"/>
                </a:solidFill>
              </a:rPr>
              <a:t>2 garrafas pet, mangueira fina, pedaço de cano e fita </a:t>
            </a:r>
            <a:r>
              <a:rPr lang="pt-BR" sz="3600" dirty="0" smtClean="0">
                <a:solidFill>
                  <a:schemeClr val="dk1"/>
                </a:solidFill>
              </a:rPr>
              <a:t>isolante , secador de cabelo.</a:t>
            </a:r>
            <a:endParaRPr sz="180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Shape 52"/>
          <p:cNvSpPr/>
          <p:nvPr/>
        </p:nvSpPr>
        <p:spPr>
          <a:xfrm>
            <a:off x="37586019" y="10936930"/>
            <a:ext cx="5940848" cy="136960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84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29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11127581" y="11803300"/>
            <a:ext cx="32399288" cy="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Shape 5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7199974" y="2248785"/>
            <a:ext cx="3073197" cy="307433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Shape 57"/>
          <p:cNvSpPr/>
          <p:nvPr/>
        </p:nvSpPr>
        <p:spPr>
          <a:xfrm>
            <a:off x="26807606" y="5281558"/>
            <a:ext cx="5043070" cy="144581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>
              <a:buClr>
                <a:schemeClr val="dk1"/>
              </a:buClr>
              <a:buSzPct val="25000"/>
            </a:pPr>
            <a:r>
              <a:rPr lang="en-US" sz="3600" b="1" dirty="0" smtClean="0">
                <a:solidFill>
                  <a:schemeClr val="dk1"/>
                </a:solidFill>
              </a:rPr>
              <a:t>Escola </a:t>
            </a:r>
            <a:r>
              <a:rPr lang="en-US" sz="3600" b="1" dirty="0" smtClean="0">
                <a:solidFill>
                  <a:schemeClr val="dk1"/>
                </a:solidFill>
              </a:rPr>
              <a:t>Professora Filomena Quitiba</a:t>
            </a:r>
            <a:endParaRPr lang="en-US" sz="3600" b="1" dirty="0">
              <a:solidFill>
                <a:schemeClr val="dk1"/>
              </a:solidFill>
            </a:endParaRPr>
          </a:p>
        </p:txBody>
      </p:sp>
      <p:sp>
        <p:nvSpPr>
          <p:cNvPr id="58" name="Shape 58"/>
          <p:cNvSpPr/>
          <p:nvPr/>
        </p:nvSpPr>
        <p:spPr>
          <a:xfrm>
            <a:off x="5727020" y="3707236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Turma 2°M03: Bruna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Medeiros, Carlos Emanuel, Diana Clara,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Jackelinny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Lima, Jade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Avilla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Luan 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Farias, Rayssa Vieira e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Thalis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pt-BR" sz="44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Sangali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lvl="0" algn="ctr">
              <a:buSzPct val="25000"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Prof. Lucas </a:t>
            </a:r>
            <a:r>
              <a:rPr lang="pt-BR" sz="44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Antonio Xavier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lucas.perobas@gmail.com</a:t>
            </a: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</a:t>
            </a:r>
            <a:endParaRPr lang="pt-BR" sz="4400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                                            </a:t>
            </a: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2" name="Shape 6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93988" y="1958383"/>
            <a:ext cx="3284702" cy="1790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955760" y="4795156"/>
            <a:ext cx="2505897" cy="10504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12">
            <a:alphaModFix/>
          </a:blip>
          <a:srcRect l="47566" t="30425" r="46550" b="60655"/>
          <a:stretch/>
        </p:blipFill>
        <p:spPr>
          <a:xfrm>
            <a:off x="13987269" y="15553214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Shape 65"/>
          <p:cNvSpPr/>
          <p:nvPr/>
        </p:nvSpPr>
        <p:spPr>
          <a:xfrm>
            <a:off x="-402188" y="28282466"/>
            <a:ext cx="13473300" cy="9787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/>
          </a:p>
        </p:txBody>
      </p:sp>
      <p:sp>
        <p:nvSpPr>
          <p:cNvPr id="69" name="Shape 69"/>
          <p:cNvSpPr/>
          <p:nvPr/>
        </p:nvSpPr>
        <p:spPr>
          <a:xfrm>
            <a:off x="-5027435" y="23813970"/>
            <a:ext cx="4806124" cy="52322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2800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Shape 42"/>
          <p:cNvSpPr txBox="1"/>
          <p:nvPr/>
        </p:nvSpPr>
        <p:spPr>
          <a:xfrm>
            <a:off x="587830" y="27774456"/>
            <a:ext cx="13346288" cy="5707297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que você espera como resultado desse experimento?</a:t>
            </a: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Como se determina a velocidade dentro de uma tubulação, porque o avião não cai. Tudo iss</a:t>
            </a:r>
            <a:r>
              <a:rPr lang="pt-BR" sz="3200" b="1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o fazendo a teoria de </a:t>
            </a:r>
            <a:r>
              <a:rPr lang="pt-BR" sz="3200" b="1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Bernowlli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5" name="Shape 42"/>
          <p:cNvSpPr txBox="1"/>
          <p:nvPr/>
        </p:nvSpPr>
        <p:spPr>
          <a:xfrm>
            <a:off x="558972" y="16431643"/>
            <a:ext cx="11288190" cy="5644586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Princípios: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endParaRPr lang="pt-BR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mbria"/>
              <a:buNone/>
            </a:pPr>
            <a:r>
              <a:rPr lang="pt-BR" sz="3200" b="1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Na região do conduto em que a área da secção transversal é menor, a velocidade é maior e a pressão </a:t>
            </a:r>
            <a:r>
              <a:rPr lang="pt-BR" sz="3200" b="1" i="0" u="none" strike="noStrike" cap="none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é menor.</a:t>
            </a:r>
            <a:endParaRPr lang="pt-BR" sz="3200" b="1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8" name="Shape 40"/>
          <p:cNvSpPr txBox="1"/>
          <p:nvPr/>
        </p:nvSpPr>
        <p:spPr>
          <a:xfrm>
            <a:off x="475792" y="38568086"/>
            <a:ext cx="15692896" cy="411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que foi feito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Montagem experimental e adição de água dentro do tubo em U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Shape 40"/>
          <p:cNvSpPr txBox="1"/>
          <p:nvPr/>
        </p:nvSpPr>
        <p:spPr>
          <a:xfrm>
            <a:off x="22347738" y="10105476"/>
            <a:ext cx="9623784" cy="7300782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O resultado encontrado coincide com o que você esperava? Em caso negativo, justifique o PORQUE das diferenças:</a:t>
            </a: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2800" b="1" dirty="0" smtClean="0">
                <a:solidFill>
                  <a:schemeClr val="dk1"/>
                </a:solidFill>
              </a:rPr>
              <a:t>Coincide </a:t>
            </a:r>
            <a:r>
              <a:rPr lang="pt-BR" sz="2800" b="1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pt-BR" sz="2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3735" y="27351344"/>
            <a:ext cx="4309580" cy="323218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4101" y="27069684"/>
            <a:ext cx="2551058" cy="3401410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8580143" y="27905650"/>
            <a:ext cx="3368504" cy="1824606"/>
          </a:xfrm>
          <a:prstGeom prst="rect">
            <a:avLst/>
          </a:prstGeom>
        </p:spPr>
      </p:pic>
      <p:pic>
        <p:nvPicPr>
          <p:cNvPr id="5" name="Som gravad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894050" y="21294725"/>
            <a:ext cx="609600" cy="609600"/>
          </a:xfrm>
          <a:prstGeom prst="rect">
            <a:avLst/>
          </a:prstGeom>
        </p:spPr>
      </p:pic>
      <p:pic>
        <p:nvPicPr>
          <p:cNvPr id="6" name="Som gravado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021022" y="20421697"/>
            <a:ext cx="2352578" cy="23525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2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87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375</Words>
  <Application>Microsoft Office PowerPoint</Application>
  <PresentationFormat>Personalizar</PresentationFormat>
  <Paragraphs>55</Paragraphs>
  <Slides>1</Slides>
  <Notes>1</Notes>
  <HiddenSlides>0</HiddenSlides>
  <MMClips>2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7" baseType="lpstr">
      <vt:lpstr>Calibri</vt:lpstr>
      <vt:lpstr>Times New Roman</vt:lpstr>
      <vt:lpstr>Cambria</vt:lpstr>
      <vt:lpstr>Arial</vt:lpstr>
      <vt:lpstr>Tahoma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52</cp:revision>
  <dcterms:modified xsi:type="dcterms:W3CDTF">2018-09-10T20:45:39Z</dcterms:modified>
</cp:coreProperties>
</file>