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94" r:id="rId2"/>
    <p:sldId id="256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70" r:id="rId12"/>
    <p:sldId id="271" r:id="rId13"/>
    <p:sldId id="272" r:id="rId14"/>
    <p:sldId id="277" r:id="rId15"/>
    <p:sldId id="281" r:id="rId16"/>
    <p:sldId id="289" r:id="rId17"/>
    <p:sldId id="295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alhn22@gmail.com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987E6-9700-426D-A975-7A6668086DCE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B11F5-6B83-4E54-B293-9462F2A041D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31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B11F5-6B83-4E54-B293-9462F2A041D3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isósceles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ângulo retângu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ângulo isósceles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ângulo retângu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ector reto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857FBF4-56DF-4483-A511-8DAAB089D0D0}" type="datetimeFigureOut">
              <a:rPr lang="pt-BR" smtClean="0"/>
              <a:pPr/>
              <a:t>16/11/2017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60BEE68-4CE5-41C6-9D76-50FA73C861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03C39FA6-8F2E-BA4D-B134-133462951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458" y="1975124"/>
            <a:ext cx="8062912" cy="1470025"/>
          </a:xfrm>
        </p:spPr>
        <p:txBody>
          <a:bodyPr>
            <a:noAutofit/>
          </a:bodyPr>
          <a:lstStyle/>
          <a:p>
            <a:r>
              <a:rPr lang="pt-BR" sz="7200" b="1" i="1">
                <a:solidFill>
                  <a:schemeClr val="accent1"/>
                </a:solidFill>
                <a:latin typeface="+mn-lt"/>
              </a:rPr>
              <a:t>Estudando para o ENEM de forma invertida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A1DF8EC-2F81-4C4D-A5B1-8D9C5322EEE0}"/>
              </a:ext>
            </a:extLst>
          </p:cNvPr>
          <p:cNvSpPr txBox="1"/>
          <p:nvPr/>
        </p:nvSpPr>
        <p:spPr>
          <a:xfrm>
            <a:off x="134664" y="4720708"/>
            <a:ext cx="46672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accent1"/>
                </a:solidFill>
              </a:rPr>
              <a:t>Aluna: </a:t>
            </a:r>
            <a:r>
              <a:rPr lang="pt-BR" sz="2800" dirty="0" err="1">
                <a:solidFill>
                  <a:schemeClr val="accent1"/>
                </a:solidFill>
              </a:rPr>
              <a:t>Nayla</a:t>
            </a:r>
            <a:r>
              <a:rPr lang="pt-BR" sz="2800" dirty="0">
                <a:solidFill>
                  <a:schemeClr val="accent1"/>
                </a:solidFill>
              </a:rPr>
              <a:t> Santos</a:t>
            </a:r>
          </a:p>
          <a:p>
            <a:r>
              <a:rPr lang="pt-BR" sz="2800" dirty="0">
                <a:solidFill>
                  <a:schemeClr val="accent1"/>
                </a:solidFill>
              </a:rPr>
              <a:t>Turma: </a:t>
            </a:r>
            <a:r>
              <a:rPr lang="pt-BR" sz="2800" dirty="0" smtClean="0">
                <a:solidFill>
                  <a:schemeClr val="accent1"/>
                </a:solidFill>
              </a:rPr>
              <a:t>3°V01</a:t>
            </a:r>
          </a:p>
          <a:p>
            <a:r>
              <a:rPr lang="pt-BR" sz="2800" dirty="0" smtClean="0">
                <a:solidFill>
                  <a:schemeClr val="accent1"/>
                </a:solidFill>
              </a:rPr>
              <a:t>Professor: Lucas Xavier</a:t>
            </a:r>
            <a:endParaRPr lang="pt-BR" sz="2800" dirty="0">
              <a:solidFill>
                <a:schemeClr val="accent1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6"/>
    </mc:Choice>
    <mc:Fallback>
      <p:transition spd="slow" advTm="1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062912" cy="17526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pt-BR" sz="2400" b="1" dirty="0"/>
              <a:t>A energia térmica é utilizada para aquecer a água</a:t>
            </a:r>
            <a:r>
              <a:rPr lang="pt-BR" sz="2400" b="1" dirty="0" smtClean="0"/>
              <a:t>;</a:t>
            </a:r>
          </a:p>
          <a:p>
            <a:pPr algn="l">
              <a:buFont typeface="Arial" pitchFamily="34" charset="0"/>
              <a:buChar char="•"/>
            </a:pPr>
            <a:r>
              <a:rPr lang="pt-BR" sz="2400" b="1" dirty="0"/>
              <a:t>A água é aquecida transformando-se em vapor de alta temperatura;</a:t>
            </a:r>
          </a:p>
          <a:p>
            <a:pPr algn="l">
              <a:buFont typeface="Arial" pitchFamily="34" charset="0"/>
              <a:buChar char="•"/>
            </a:pPr>
            <a:r>
              <a:rPr lang="pt-BR" sz="2400" b="1" dirty="0"/>
              <a:t>Vapor que gira turbinas que giram o gerador;</a:t>
            </a:r>
          </a:p>
          <a:p>
            <a:pPr algn="l">
              <a:buFont typeface="Arial" pitchFamily="34" charset="0"/>
              <a:buChar char="•"/>
            </a:pPr>
            <a:r>
              <a:rPr lang="pt-BR" sz="2400" b="1" dirty="0"/>
              <a:t>Enfim, o gerador gera energia elétrica.</a:t>
            </a:r>
          </a:p>
          <a:p>
            <a:pPr>
              <a:buFont typeface="Arial" pitchFamily="34" charset="0"/>
              <a:buChar char="•"/>
            </a:pPr>
            <a:endParaRPr lang="pt-BR" sz="2400" b="1" dirty="0"/>
          </a:p>
        </p:txBody>
      </p:sp>
      <p:pic>
        <p:nvPicPr>
          <p:cNvPr id="4" name="Imagem 3" descr="prova2_p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348880"/>
            <a:ext cx="5400600" cy="407780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7"/>
    </mc:Choice>
    <mc:Fallback>
      <p:transition spd="slow" advTm="14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uclear_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928802"/>
            <a:ext cx="5859915" cy="478838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072198" y="2071678"/>
            <a:ext cx="32146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pt-BR" sz="2400" b="1" dirty="0"/>
              <a:t>. </a:t>
            </a:r>
            <a:r>
              <a:rPr lang="pt-BR" sz="2400" b="1" u="sng" dirty="0"/>
              <a:t>Túnel magnético</a:t>
            </a:r>
            <a:r>
              <a:rPr lang="pt-BR" sz="2400" b="1" dirty="0"/>
              <a:t> - A mistura de deutério e trítio forma um plasma que circula rapidamente no interior do núcleo do reator.</a:t>
            </a:r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00034" y="285728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pt-BR" sz="2400" b="1" dirty="0"/>
              <a:t>. </a:t>
            </a:r>
            <a:r>
              <a:rPr lang="pt-BR" sz="2400" b="1" u="sng" dirty="0"/>
              <a:t>Combustível</a:t>
            </a:r>
            <a:r>
              <a:rPr lang="pt-BR" sz="2400" b="1" dirty="0"/>
              <a:t> - O reator é alimentado por deutério e trítio, elementos produzidos a partir do hidrogênio contido na água.</a:t>
            </a:r>
            <a:endParaRPr lang="pt-BR" sz="24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6"/>
    </mc:Choice>
    <mc:Fallback>
      <p:transition spd="slow" advTm="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uclear_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857364"/>
            <a:ext cx="5953155" cy="486457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215074" y="1785926"/>
            <a:ext cx="292892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pt-BR" sz="2400" b="1" dirty="0"/>
              <a:t>. </a:t>
            </a:r>
            <a:r>
              <a:rPr lang="pt-BR" sz="2400" b="1" u="sng" dirty="0"/>
              <a:t>Rejeitos</a:t>
            </a:r>
            <a:r>
              <a:rPr lang="pt-BR" sz="2400" b="1" dirty="0"/>
              <a:t> - O resultado da reação nuclear são simples átomos de hélio, um gás inócuo, normalmente usado para encher balões em festas de criança .</a:t>
            </a:r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00034" y="285728"/>
            <a:ext cx="8001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pt-BR" sz="2400" b="1" dirty="0"/>
              <a:t>. </a:t>
            </a:r>
            <a:r>
              <a:rPr lang="pt-BR" sz="2400" b="1" u="sng" dirty="0"/>
              <a:t>Revestimento</a:t>
            </a:r>
            <a:r>
              <a:rPr lang="pt-BR" sz="2400" b="1" dirty="0"/>
              <a:t> - As paredes revestidas de ímãs aceleram o plasma, que chega a uma temperatura de 100 milhões de graus Celsius.</a:t>
            </a:r>
          </a:p>
          <a:p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2"/>
    </mc:Choice>
    <mc:Fallback>
      <p:transition spd="slow" advTm="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uclear_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857364"/>
            <a:ext cx="5953155" cy="486457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215074" y="1785926"/>
            <a:ext cx="29289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pt-BR" sz="2400" b="1" dirty="0"/>
              <a:t>. </a:t>
            </a:r>
            <a:r>
              <a:rPr lang="pt-BR" sz="2400" b="1" u="sng" dirty="0"/>
              <a:t>Resfriamento</a:t>
            </a:r>
            <a:r>
              <a:rPr lang="pt-BR" sz="2400" b="1" dirty="0"/>
              <a:t> - Um circuito de resfriamento por líquido de alta pressão sai do reator e gera eletricidade.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0034" y="285728"/>
            <a:ext cx="8215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pt-BR" sz="2400" b="1" dirty="0">
                <a:solidFill>
                  <a:schemeClr val="tx1"/>
                </a:solidFill>
              </a:rPr>
              <a:t>. </a:t>
            </a:r>
            <a:r>
              <a:rPr lang="pt-BR" sz="2400" b="1" u="sng" dirty="0">
                <a:solidFill>
                  <a:schemeClr val="tx1"/>
                </a:solidFill>
              </a:rPr>
              <a:t>Estímulos</a:t>
            </a:r>
            <a:r>
              <a:rPr lang="pt-BR" sz="2400" b="1" dirty="0">
                <a:solidFill>
                  <a:schemeClr val="tx1"/>
                </a:solidFill>
              </a:rPr>
              <a:t> - Injeções de átomos e de ondas de alta freqüência ajudam a manter a temperatura elevada no núcleo.</a:t>
            </a:r>
          </a:p>
          <a:p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7"/>
    </mc:Choice>
    <mc:Fallback>
      <p:transition spd="slow" advTm="3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7422" y="428604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Problemas e perigos</a:t>
            </a:r>
            <a:endParaRPr lang="pt-BR" b="1" dirty="0"/>
          </a:p>
        </p:txBody>
      </p:sp>
      <p:pic>
        <p:nvPicPr>
          <p:cNvPr id="5" name="Imagem 4" descr="energia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507" y="2643182"/>
            <a:ext cx="3719499" cy="257176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71472" y="1571612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/>
              <a:t>“Escorrimento” de tóxicos contidos no material radioativo para os lençóis freáticos.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42910" y="4143380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/>
              <a:t>Dessa forma é impossível não se contaminar a biosfera por meio da cadeia alimentar.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9"/>
    </mc:Choice>
    <mc:Fallback>
      <p:transition spd="slow" advTm="1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0034" y="0"/>
            <a:ext cx="8062912" cy="1470025"/>
          </a:xfrm>
        </p:spPr>
        <p:txBody>
          <a:bodyPr>
            <a:normAutofit/>
          </a:bodyPr>
          <a:lstStyle/>
          <a:p>
            <a:pPr algn="ctr"/>
            <a:r>
              <a:rPr lang="pt-BR" sz="4200" b="1" dirty="0"/>
              <a:t>Acidentes Nucleares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2000240"/>
            <a:ext cx="8062912" cy="1752600"/>
          </a:xfrm>
        </p:spPr>
        <p:txBody>
          <a:bodyPr/>
          <a:lstStyle/>
          <a:p>
            <a:pPr algn="ctr"/>
            <a:r>
              <a:rPr lang="pt-BR" sz="2400" b="1" dirty="0"/>
              <a:t>Aqui serão citados os acidentes nucleares que mais repercutiram em todo o mundo.</a:t>
            </a:r>
            <a:endParaRPr lang="pt-BR" b="1" dirty="0"/>
          </a:p>
        </p:txBody>
      </p:sp>
      <p:pic>
        <p:nvPicPr>
          <p:cNvPr id="5" name="Imagem 4" descr="acidentes nucleares escal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2928934"/>
            <a:ext cx="4572032" cy="372294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7"/>
    </mc:Choice>
    <mc:Fallback>
      <p:transition spd="slow" advTm="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7158" y="-285776"/>
            <a:ext cx="8062912" cy="1470025"/>
          </a:xfrm>
        </p:spPr>
        <p:txBody>
          <a:bodyPr>
            <a:noAutofit/>
          </a:bodyPr>
          <a:lstStyle/>
          <a:p>
            <a:pPr algn="ctr"/>
            <a:r>
              <a:rPr lang="pt-BR" sz="4200" b="1" dirty="0"/>
              <a:t>Reatores de Angra dos Reis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1472" y="1928802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As únicas usinas nucleares brasileiras.</a:t>
            </a:r>
          </a:p>
        </p:txBody>
      </p:sp>
      <p:pic>
        <p:nvPicPr>
          <p:cNvPr id="4" name="Imagem 3" descr="angra2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2786058"/>
            <a:ext cx="3901390" cy="3823362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5"/>
    </mc:Choice>
    <mc:Fallback>
      <p:transition spd="slow" advTm="1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14348" y="571480"/>
            <a:ext cx="80724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Prós:</a:t>
            </a:r>
          </a:p>
          <a:p>
            <a:r>
              <a:rPr lang="pt-BR" b="1" dirty="0">
                <a:sym typeface="Wingdings" pitchFamily="2" charset="2"/>
              </a:rPr>
              <a:t></a:t>
            </a:r>
            <a:r>
              <a:rPr lang="pt-BR" b="1" dirty="0"/>
              <a:t>Energia “limpa”;</a:t>
            </a:r>
          </a:p>
          <a:p>
            <a:r>
              <a:rPr lang="pt-BR" b="1" dirty="0">
                <a:sym typeface="Wingdings" pitchFamily="2" charset="2"/>
              </a:rPr>
              <a:t></a:t>
            </a:r>
            <a:r>
              <a:rPr lang="pt-BR" b="1" dirty="0"/>
              <a:t>Não é necessário muito espaço para se instalar os reatores;</a:t>
            </a:r>
          </a:p>
          <a:p>
            <a:r>
              <a:rPr lang="pt-BR" b="1" dirty="0">
                <a:sym typeface="Wingdings" pitchFamily="2" charset="2"/>
              </a:rPr>
              <a:t></a:t>
            </a:r>
            <a:r>
              <a:rPr lang="pt-BR" b="1" dirty="0"/>
              <a:t>Não dependência de períodos de chuva ou de seca pra controlar produção;</a:t>
            </a:r>
          </a:p>
          <a:p>
            <a:r>
              <a:rPr lang="pt-BR" b="1" dirty="0">
                <a:sym typeface="Wingdings" pitchFamily="2" charset="2"/>
              </a:rPr>
              <a:t>Baixo custo por KW;</a:t>
            </a:r>
          </a:p>
          <a:p>
            <a:r>
              <a:rPr lang="pt-BR" b="1" dirty="0">
                <a:sym typeface="Wingdings" pitchFamily="2" charset="2"/>
              </a:rPr>
              <a:t>Muita segurança.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714348" y="3143248"/>
            <a:ext cx="7358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Contras:</a:t>
            </a:r>
          </a:p>
          <a:p>
            <a:r>
              <a:rPr lang="pt-BR" b="1" dirty="0">
                <a:sym typeface="Wingdings" pitchFamily="2" charset="2"/>
              </a:rPr>
              <a:t>Resíduos radioativos;</a:t>
            </a:r>
          </a:p>
          <a:p>
            <a:r>
              <a:rPr lang="pt-BR" b="1" dirty="0">
                <a:sym typeface="Wingdings" pitchFamily="2" charset="2"/>
              </a:rPr>
              <a:t>Qualquer simples erro (vazamento, falha no resfriamento) causa uma catástrofe;</a:t>
            </a:r>
          </a:p>
          <a:p>
            <a:r>
              <a:rPr lang="pt-BR" b="1" dirty="0">
                <a:sym typeface="Wingdings" pitchFamily="2" charset="2"/>
              </a:rPr>
              <a:t>Energia cara;</a:t>
            </a:r>
          </a:p>
          <a:p>
            <a:r>
              <a:rPr lang="pt-BR" b="1" dirty="0">
                <a:sym typeface="Wingdings" pitchFamily="2" charset="2"/>
              </a:rPr>
              <a:t>Medo na população</a:t>
            </a:r>
          </a:p>
          <a:p>
            <a:r>
              <a:rPr lang="pt-BR" b="1" dirty="0">
                <a:sym typeface="Wingdings" pitchFamily="2" charset="2"/>
              </a:rPr>
              <a:t>Má impressão desde o começo;</a:t>
            </a:r>
            <a:endParaRPr lang="pt-BR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14"/>
    </mc:Choice>
    <mc:Fallback>
      <p:transition spd="slow" advTm="3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sina-nuclear-emitindo-vapor-nao-toxic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8062912" cy="1470025"/>
          </a:xfrm>
        </p:spPr>
        <p:txBody>
          <a:bodyPr>
            <a:normAutofit/>
          </a:bodyPr>
          <a:lstStyle/>
          <a:p>
            <a:pPr algn="l"/>
            <a:r>
              <a:rPr lang="pt-BR" sz="5400" b="1" dirty="0"/>
              <a:t>Energia Nuclear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6"/>
    </mc:Choice>
    <mc:Fallback>
      <p:transition spd="slow" advTm="2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b="1" dirty="0"/>
              <a:t>Fissão Nuclear</a:t>
            </a:r>
          </a:p>
        </p:txBody>
      </p:sp>
      <p:pic>
        <p:nvPicPr>
          <p:cNvPr id="4" name="Espaço Reservado para Conteúdo 3" descr="fissionanim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6000" y="2740025"/>
            <a:ext cx="4572000" cy="2857500"/>
          </a:xfr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97"/>
    </mc:Choice>
    <mc:Fallback>
      <p:transition spd="slow" advTm="23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8062912" cy="1470025"/>
          </a:xfrm>
        </p:spPr>
        <p:txBody>
          <a:bodyPr/>
          <a:lstStyle/>
          <a:p>
            <a:r>
              <a:rPr lang="pt-BR" b="1" dirty="0"/>
              <a:t>Etapas da fissão: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158" y="2714620"/>
            <a:ext cx="8317736" cy="17526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pt-BR" sz="2400" b="1" dirty="0">
                <a:solidFill>
                  <a:schemeClr val="tx1"/>
                </a:solidFill>
              </a:rPr>
              <a:t>Colisão de um nêutron  com um átomo;</a:t>
            </a:r>
          </a:p>
          <a:p>
            <a:pPr algn="l">
              <a:buFont typeface="Arial" pitchFamily="34" charset="0"/>
              <a:buChar char="•"/>
            </a:pPr>
            <a:r>
              <a:rPr lang="pt-BR" sz="2400" b="1" dirty="0">
                <a:solidFill>
                  <a:schemeClr val="tx1"/>
                </a:solidFill>
              </a:rPr>
              <a:t>O átomo fica instável;</a:t>
            </a:r>
          </a:p>
          <a:p>
            <a:pPr algn="l">
              <a:buFont typeface="Arial" pitchFamily="34" charset="0"/>
              <a:buChar char="•"/>
            </a:pPr>
            <a:r>
              <a:rPr lang="pt-BR" sz="2400" b="1" dirty="0">
                <a:solidFill>
                  <a:schemeClr val="tx1"/>
                </a:solidFill>
              </a:rPr>
              <a:t>O átomo é “destruído”, se “transformando” em dois;</a:t>
            </a:r>
          </a:p>
          <a:p>
            <a:pPr algn="l">
              <a:buFont typeface="Arial" pitchFamily="34" charset="0"/>
              <a:buChar char="•"/>
            </a:pPr>
            <a:r>
              <a:rPr lang="pt-BR" sz="2400" b="1" dirty="0">
                <a:solidFill>
                  <a:schemeClr val="tx1"/>
                </a:solidFill>
              </a:rPr>
              <a:t>Dessa forma ele libera muita energia.</a:t>
            </a:r>
          </a:p>
          <a:p>
            <a:pPr algn="l">
              <a:buFont typeface="Arial" pitchFamily="34" charset="0"/>
              <a:buChar char="•"/>
            </a:pP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5"/>
    </mc:Choice>
    <mc:Fallback>
      <p:transition spd="slow" advTm="13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428604"/>
            <a:ext cx="8062912" cy="17526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pt-BR" sz="2400" b="1" dirty="0"/>
              <a:t>A energia é liberada em forma de energia térmica</a:t>
            </a:r>
            <a:r>
              <a:rPr lang="pt-BR" b="1" dirty="0"/>
              <a:t>.</a:t>
            </a:r>
          </a:p>
        </p:txBody>
      </p:sp>
      <p:pic>
        <p:nvPicPr>
          <p:cNvPr id="4" name="Imagem 3" descr="fissao-nuclear-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643050"/>
            <a:ext cx="7022278" cy="4779732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2"/>
    </mc:Choice>
    <mc:Fallback>
      <p:transition spd="slow" advTm="4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b="1" dirty="0"/>
              <a:t>O reator nuclear</a:t>
            </a:r>
          </a:p>
        </p:txBody>
      </p:sp>
      <p:pic>
        <p:nvPicPr>
          <p:cNvPr id="4" name="Espaço Reservado para Conteúdo 3" descr="nuclear-reactor21627l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8662" y="1928802"/>
            <a:ext cx="2754162" cy="4572000"/>
          </a:xfrm>
        </p:spPr>
      </p:pic>
      <p:pic>
        <p:nvPicPr>
          <p:cNvPr id="5" name="Imagem 4" descr="6a00d8341d045953ef010536540292970b-300w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2" y="1928802"/>
            <a:ext cx="4156391" cy="4572032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2"/>
    </mc:Choice>
    <mc:Fallback>
      <p:transition spd="slow" advTm="1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8062912" cy="17526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pt-BR" sz="2400" b="1" dirty="0"/>
              <a:t>O reator é abastecido com Urânio 235*</a:t>
            </a:r>
          </a:p>
        </p:txBody>
      </p:sp>
      <p:pic>
        <p:nvPicPr>
          <p:cNvPr id="4" name="Imagem 3" descr="uranio_cazaquista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1785926"/>
            <a:ext cx="2440322" cy="350046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85720" y="628652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*Principalmente urânio com massa atômica 235, mas podem serem usados outros elementos.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3"/>
    </mc:Choice>
    <mc:Fallback>
      <p:transition spd="slow" advTm="18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4282" y="-428652"/>
            <a:ext cx="8643998" cy="1470025"/>
          </a:xfrm>
        </p:spPr>
        <p:txBody>
          <a:bodyPr>
            <a:normAutofit/>
          </a:bodyPr>
          <a:lstStyle/>
          <a:p>
            <a:r>
              <a:rPr lang="pt-BR" sz="4200" b="1" dirty="0"/>
              <a:t>A geração de energia elétrica</a:t>
            </a:r>
          </a:p>
        </p:txBody>
      </p:sp>
      <p:pic>
        <p:nvPicPr>
          <p:cNvPr id="4" name="Imagem 3" descr="usina-nuclear-angra-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1785926"/>
            <a:ext cx="5167335" cy="434056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89"/>
    </mc:Choice>
    <mc:Fallback>
      <p:transition spd="slow" advTm="52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357166"/>
            <a:ext cx="8062912" cy="17526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pt-BR" sz="3200" b="1" dirty="0"/>
              <a:t>A fissão nuclear gera muito calor;</a:t>
            </a:r>
          </a:p>
          <a:p>
            <a:endParaRPr lang="pt-BR" sz="3200" b="1" dirty="0"/>
          </a:p>
        </p:txBody>
      </p:sp>
      <p:pic>
        <p:nvPicPr>
          <p:cNvPr id="4" name="Imagem 3" descr="reacao-em-cade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90" y="1428736"/>
            <a:ext cx="6281531" cy="4000528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9"/>
    </mc:Choice>
    <mc:Fallback>
      <p:transition spd="slow" advTm="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411</TotalTime>
  <Words>303</Words>
  <Application>Microsoft Office PowerPoint</Application>
  <PresentationFormat>Apresentação na tela (4:3)</PresentationFormat>
  <Paragraphs>47</Paragraphs>
  <Slides>17</Slides>
  <Notes>1</Notes>
  <HiddenSlides>0</HiddenSlides>
  <MMClips>17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Verve</vt:lpstr>
      <vt:lpstr>Estudando para o ENEM de forma invertida</vt:lpstr>
      <vt:lpstr>Energia Nuclear</vt:lpstr>
      <vt:lpstr>Fissão Nuclear</vt:lpstr>
      <vt:lpstr>Etapas da fissão:</vt:lpstr>
      <vt:lpstr>Apresentação do PowerPoint</vt:lpstr>
      <vt:lpstr>O reator nuclear</vt:lpstr>
      <vt:lpstr>Apresentação do PowerPoint</vt:lpstr>
      <vt:lpstr>A geração de energia elétrica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Acidentes Nucleares</vt:lpstr>
      <vt:lpstr>Reatores de Angra dos Reis</vt:lpstr>
      <vt:lpstr>Apresentação do PowerPoint</vt:lpstr>
    </vt:vector>
  </TitlesOfParts>
  <Company>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Energia Nuclear</dc:title>
  <dc:creator>1</dc:creator>
  <cp:lastModifiedBy>Sonely E ROMULO</cp:lastModifiedBy>
  <cp:revision>45</cp:revision>
  <dcterms:created xsi:type="dcterms:W3CDTF">2011-04-27T17:24:25Z</dcterms:created>
  <dcterms:modified xsi:type="dcterms:W3CDTF">2017-11-17T00:01:28Z</dcterms:modified>
</cp:coreProperties>
</file>