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7" r:id="rId8"/>
    <p:sldId id="260" r:id="rId9"/>
    <p:sldId id="268" r:id="rId10"/>
    <p:sldId id="261" r:id="rId11"/>
    <p:sldId id="269" r:id="rId12"/>
    <p:sldId id="262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C8C-783C-4300-8917-33E8536C9F11}" type="datetimeFigureOut">
              <a:rPr lang="pt-BR" smtClean="0"/>
              <a:pPr/>
              <a:t>20/11/2017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7709-84A7-4086-814B-DDB158A4F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C8C-783C-4300-8917-33E8536C9F11}" type="datetimeFigureOut">
              <a:rPr lang="pt-BR" smtClean="0"/>
              <a:pPr/>
              <a:t>20/11/2017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7709-84A7-4086-814B-DDB158A4F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C8C-783C-4300-8917-33E8536C9F11}" type="datetimeFigureOut">
              <a:rPr lang="pt-BR" smtClean="0"/>
              <a:pPr/>
              <a:t>20/11/2017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7709-84A7-4086-814B-DDB158A4F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C8C-783C-4300-8917-33E8536C9F11}" type="datetimeFigureOut">
              <a:rPr lang="pt-BR" smtClean="0"/>
              <a:pPr/>
              <a:t>20/11/2017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7709-84A7-4086-814B-DDB158A4F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C8C-783C-4300-8917-33E8536C9F11}" type="datetimeFigureOut">
              <a:rPr lang="pt-BR" smtClean="0"/>
              <a:pPr/>
              <a:t>20/11/2017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7709-84A7-4086-814B-DDB158A4F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C8C-783C-4300-8917-33E8536C9F11}" type="datetimeFigureOut">
              <a:rPr lang="pt-BR" smtClean="0"/>
              <a:pPr/>
              <a:t>20/11/2017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7709-84A7-4086-814B-DDB158A4F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C8C-783C-4300-8917-33E8536C9F11}" type="datetimeFigureOut">
              <a:rPr lang="pt-BR" smtClean="0"/>
              <a:pPr/>
              <a:t>20/11/2017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7709-84A7-4086-814B-DDB158A4F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C8C-783C-4300-8917-33E8536C9F11}" type="datetimeFigureOut">
              <a:rPr lang="pt-BR" smtClean="0"/>
              <a:pPr/>
              <a:t>20/11/2017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7709-84A7-4086-814B-DDB158A4F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C8C-783C-4300-8917-33E8536C9F11}" type="datetimeFigureOut">
              <a:rPr lang="pt-BR" smtClean="0"/>
              <a:pPr/>
              <a:t>20/11/2017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7709-84A7-4086-814B-DDB158A4F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C8C-783C-4300-8917-33E8536C9F11}" type="datetimeFigureOut">
              <a:rPr lang="pt-BR" smtClean="0"/>
              <a:pPr/>
              <a:t>20/11/2017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7709-84A7-4086-814B-DDB158A4F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C8C-783C-4300-8917-33E8536C9F11}" type="datetimeFigureOut">
              <a:rPr lang="pt-BR" smtClean="0"/>
              <a:pPr/>
              <a:t>20/11/2017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D67709-84A7-4086-814B-DDB158A4FCD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CA9C8C-783C-4300-8917-33E8536C9F11}" type="datetimeFigureOut">
              <a:rPr lang="pt-BR" smtClean="0"/>
              <a:pPr/>
              <a:t>20/11/2017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D67709-84A7-4086-814B-DDB158A4FCD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1670" y="714356"/>
            <a:ext cx="6172200" cy="189436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br>
              <a:rPr lang="pt-BR" sz="4000" i="1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</a:br>
            <a:endParaRPr lang="pt-BR" sz="4000" i="1" dirty="0">
              <a:solidFill>
                <a:srgbClr val="FF0000"/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7" name="Retângulo 6"/>
          <p:cNvSpPr/>
          <p:nvPr/>
        </p:nvSpPr>
        <p:spPr>
          <a:xfrm rot="20438791">
            <a:off x="1785918" y="614258"/>
            <a:ext cx="6000792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pt-BR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Energia </a:t>
            </a:r>
          </a:p>
          <a:p>
            <a:pPr algn="ctr"/>
            <a:endParaRPr lang="pt-BR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pt-BR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r"/>
            <a:r>
              <a:rPr lang="pt-BR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Hidráulica</a:t>
            </a:r>
            <a:endParaRPr lang="pt-BR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2017_11_20_16_17_32">
            <a:hlinkClick r:id="" action="ppaction://media"/>
            <a:extLst>
              <a:ext uri="{FF2B5EF4-FFF2-40B4-BE49-F238E27FC236}">
                <a16:creationId xmlns:a16="http://schemas.microsoft.com/office/drawing/2014/main" id="{61A3E808-0385-49F7-B643-8DD7E4E5CF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39929" y="609478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Desvantagens: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Inundação de áreas agricultáveis;</a:t>
            </a:r>
          </a:p>
          <a:p>
            <a:r>
              <a:rPr lang="pt-BR" dirty="0"/>
              <a:t> Perda de vegetação e da fauna terrestres;</a:t>
            </a:r>
          </a:p>
          <a:p>
            <a:r>
              <a:rPr lang="pt-BR" dirty="0"/>
              <a:t> Interferência na migração dos peixes;</a:t>
            </a:r>
          </a:p>
          <a:p>
            <a:r>
              <a:rPr lang="pt-BR" dirty="0"/>
              <a:t> Mudanças hidrológicas a jusante da represa;</a:t>
            </a:r>
          </a:p>
          <a:p>
            <a:r>
              <a:rPr lang="pt-BR" dirty="0"/>
              <a:t> Alterações na fauna do rio;</a:t>
            </a:r>
          </a:p>
          <a:p>
            <a:r>
              <a:rPr lang="pt-BR" dirty="0"/>
              <a:t> Interferências no transporte de sedimentos; </a:t>
            </a:r>
          </a:p>
          <a:p>
            <a:r>
              <a:rPr lang="pt-BR" dirty="0"/>
              <a:t> Perda da biodiversidade, terrestre e aquática;</a:t>
            </a:r>
          </a:p>
        </p:txBody>
      </p:sp>
      <p:pic>
        <p:nvPicPr>
          <p:cNvPr id="4" name="2017_11_20_16_25_30">
            <a:hlinkClick r:id="" action="ppaction://media"/>
            <a:extLst>
              <a:ext uri="{FF2B5EF4-FFF2-40B4-BE49-F238E27FC236}">
                <a16:creationId xmlns:a16="http://schemas.microsoft.com/office/drawing/2014/main" id="{FFE8EF68-989E-4173-936E-BBD8F0FD28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18861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1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Vantagens: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/>
          </a:p>
          <a:p>
            <a:pPr lvl="1"/>
            <a:r>
              <a:rPr lang="pt-PT" sz="2000" dirty="0"/>
              <a:t>É uma energia renovável, isto é, que não se esgota;</a:t>
            </a:r>
            <a:endParaRPr lang="pt-BR" sz="2000" dirty="0"/>
          </a:p>
          <a:p>
            <a:pPr lvl="1"/>
            <a:r>
              <a:rPr lang="pt-PT" sz="2000" dirty="0"/>
              <a:t>A sua fiabilidade e a resposta às variações de procura são elevadas;</a:t>
            </a:r>
            <a:endParaRPr lang="pt-BR" sz="2000" dirty="0"/>
          </a:p>
          <a:p>
            <a:pPr lvl="1"/>
            <a:r>
              <a:rPr lang="pt-PT" sz="2000" dirty="0"/>
              <a:t>O seu custo de produção é baixo;</a:t>
            </a:r>
            <a:endParaRPr lang="pt-BR" sz="2000" dirty="0"/>
          </a:p>
          <a:p>
            <a:pPr lvl="1"/>
            <a:r>
              <a:rPr lang="pt-PT" sz="2000" dirty="0"/>
              <a:t>Não polui o ambiente;</a:t>
            </a:r>
            <a:endParaRPr lang="pt-BR" sz="2000" dirty="0"/>
          </a:p>
          <a:p>
            <a:pPr lvl="1"/>
            <a:r>
              <a:rPr lang="pt-PT" sz="2000" dirty="0"/>
              <a:t>Proporciona desenvolvimento local (estabelecimento de vias fluviais, construção de vias de comunicação, fomento de actividades de lazer e de turismo, etc).</a:t>
            </a:r>
            <a:endParaRPr lang="pt-BR" sz="2000" dirty="0"/>
          </a:p>
          <a:p>
            <a:pPr lvl="1"/>
            <a:r>
              <a:rPr lang="pt-PT" sz="2000" dirty="0"/>
              <a:t>Permite uma forma de abastecimento local para regadios, etc</a:t>
            </a:r>
            <a:r>
              <a:rPr lang="pt-PT" sz="2800" dirty="0"/>
              <a:t>.</a:t>
            </a:r>
            <a:endParaRPr lang="pt-BR" dirty="0"/>
          </a:p>
        </p:txBody>
      </p:sp>
      <p:pic>
        <p:nvPicPr>
          <p:cNvPr id="4" name="2017_11_20_16_26_06">
            <a:hlinkClick r:id="" action="ppaction://media"/>
            <a:extLst>
              <a:ext uri="{FF2B5EF4-FFF2-40B4-BE49-F238E27FC236}">
                <a16:creationId xmlns:a16="http://schemas.microsoft.com/office/drawing/2014/main" id="{93EFCC3F-90B6-44E3-9FCB-2C8040CED1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15391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 QUE É?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a energia proveniente do movimento das águas. Ela é produzida por meio do aproveitamento do potencial hidráulico existente num rio, utilizando desníveis naturais, como quedas de água, ou artificiais, produzidos pelo desvio do curso original do rio.</a:t>
            </a:r>
          </a:p>
        </p:txBody>
      </p:sp>
      <p:pic>
        <p:nvPicPr>
          <p:cNvPr id="4" name="2017_11_20_16_21_14">
            <a:hlinkClick r:id="" action="ppaction://media"/>
            <a:extLst>
              <a:ext uri="{FF2B5EF4-FFF2-40B4-BE49-F238E27FC236}">
                <a16:creationId xmlns:a16="http://schemas.microsoft.com/office/drawing/2014/main" id="{70106EF8-F854-43B4-AC6E-63E806FC5A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2926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Energia Hidraulica\07_MHG_itaipu%20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ORIGEM: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Normalmente constroem-se diques que represam o curso da água, acumulando-a num reservatório a que se chama barragem. </a:t>
            </a:r>
          </a:p>
          <a:p>
            <a:r>
              <a:rPr lang="pt-BR" dirty="0"/>
              <a:t>Esse tipo de usina hidráulica é denominado Usina com Reservatório de Acumulação. </a:t>
            </a:r>
          </a:p>
          <a:p>
            <a:r>
              <a:rPr lang="pt-BR" dirty="0"/>
              <a:t>Em outros casos, existem diques que não param o curso natural da água, mas a obrigam a passar pela turbina de forma a produzir eletricidade, denominando-se Usinas a Fio de Água.</a:t>
            </a:r>
          </a:p>
        </p:txBody>
      </p:sp>
      <p:pic>
        <p:nvPicPr>
          <p:cNvPr id="4" name="2017_11_20_16_21_40">
            <a:hlinkClick r:id="" action="ppaction://media"/>
            <a:extLst>
              <a:ext uri="{FF2B5EF4-FFF2-40B4-BE49-F238E27FC236}">
                <a16:creationId xmlns:a16="http://schemas.microsoft.com/office/drawing/2014/main" id="{93F0DD70-1015-4985-8667-89DBC4932E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154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Energia Hidraulica\hidroeletric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funciona?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Quando se abrem as comportas da barragem, a água presa passa pelas lâminas da turbina fazendo-a girar. </a:t>
            </a:r>
          </a:p>
          <a:p>
            <a:r>
              <a:rPr lang="pt-BR" sz="2000" dirty="0"/>
              <a:t>A partir do movimento de rotação da turbina o processo repete-se, ou seja, o gerador ligado à turbina transforma a energia mecânica em eletricidade.</a:t>
            </a:r>
          </a:p>
          <a:p>
            <a:r>
              <a:rPr lang="pt-BR" sz="2000" dirty="0"/>
              <a:t>A energia elétrica gerada é levada através de cabos ou barras condutoras dos terminais do gerador até o transformador elevador, onde tem sua tensão(voltagem) elevada para adequada condução, através de linhas de Transmissão, até os centros de consumo. </a:t>
            </a:r>
          </a:p>
          <a:p>
            <a:r>
              <a:rPr lang="pt-BR" sz="2000" dirty="0"/>
              <a:t>Desta forma, através de transformadores abaixadores, a energia tem sua tensão levada a níveis adequados para o consumo.</a:t>
            </a:r>
          </a:p>
        </p:txBody>
      </p:sp>
      <p:pic>
        <p:nvPicPr>
          <p:cNvPr id="4" name="2017_11_20_16_22_21">
            <a:hlinkClick r:id="" action="ppaction://media"/>
            <a:extLst>
              <a:ext uri="{FF2B5EF4-FFF2-40B4-BE49-F238E27FC236}">
                <a16:creationId xmlns:a16="http://schemas.microsoft.com/office/drawing/2014/main" id="{465B3FFA-DAD8-4579-8DD7-D5C0598184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23480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Energia Hidraulica\hidreletrica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Energia hidráulica no Brasil: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>
            <a:normAutofit/>
          </a:bodyPr>
          <a:lstStyle/>
          <a:p>
            <a:r>
              <a:rPr lang="pt-BR" sz="2000" dirty="0"/>
              <a:t>As características físicas e geográficas do Brasil foram determinadas para implantação de um parque gerador de energia elétrica de base predominantemente hídrica.</a:t>
            </a:r>
          </a:p>
          <a:p>
            <a:r>
              <a:rPr lang="pt-BR" sz="2000" dirty="0"/>
              <a:t>O Brasil é um país privilegiado em recursos hídricos, e altamente dependente da energia hídrica, cerca de 95% da energia elétrica brasileira provém de rios.</a:t>
            </a:r>
          </a:p>
          <a:p>
            <a:r>
              <a:rPr lang="pt-BR" sz="2000" dirty="0"/>
              <a:t>O Brasil detém 15% das reservas mundiais de água doce disponível, porém só utiliza um quarto de seu potencial. </a:t>
            </a:r>
          </a:p>
          <a:p>
            <a:r>
              <a:rPr lang="pt-BR" sz="2000" dirty="0"/>
              <a:t>E para alcançar a totalidade do potencial hídrico, seria necessário explorar o potencial da Amazônia.</a:t>
            </a:r>
          </a:p>
          <a:p>
            <a:r>
              <a:rPr lang="pt-BR" sz="2000" dirty="0"/>
              <a:t>A energia de origem hídrica é hoje a segunda maior fonte de eletricidade no mundo.</a:t>
            </a:r>
          </a:p>
        </p:txBody>
      </p:sp>
      <p:pic>
        <p:nvPicPr>
          <p:cNvPr id="4" name="2017_11_20_16_23_24">
            <a:hlinkClick r:id="" action="ppaction://media"/>
            <a:extLst>
              <a:ext uri="{FF2B5EF4-FFF2-40B4-BE49-F238E27FC236}">
                <a16:creationId xmlns:a16="http://schemas.microsoft.com/office/drawing/2014/main" id="{D085DEA7-92BF-48E1-B48B-E3AE60AF87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16445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Energia Hidraulica\image0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</TotalTime>
  <Words>481</Words>
  <Application>Microsoft Office PowerPoint</Application>
  <PresentationFormat>Apresentação na tela (4:3)</PresentationFormat>
  <Paragraphs>38</Paragraphs>
  <Slides>12</Slides>
  <Notes>0</Notes>
  <HiddenSlides>0</HiddenSlides>
  <MMClips>7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Aharoni</vt:lpstr>
      <vt:lpstr>Calibri</vt:lpstr>
      <vt:lpstr>Comic Sans MS</vt:lpstr>
      <vt:lpstr>Constantia</vt:lpstr>
      <vt:lpstr>Wingdings 2</vt:lpstr>
      <vt:lpstr>Fluxo</vt:lpstr>
      <vt:lpstr> </vt:lpstr>
      <vt:lpstr>O QUE É?</vt:lpstr>
      <vt:lpstr>Apresentação do PowerPoint</vt:lpstr>
      <vt:lpstr>ORIGEM:</vt:lpstr>
      <vt:lpstr>Apresentação do PowerPoint</vt:lpstr>
      <vt:lpstr>Como funciona?</vt:lpstr>
      <vt:lpstr>Apresentação do PowerPoint</vt:lpstr>
      <vt:lpstr>Energia hidráulica no Brasil: </vt:lpstr>
      <vt:lpstr>Apresentação do PowerPoint</vt:lpstr>
      <vt:lpstr>Desvantagens:</vt:lpstr>
      <vt:lpstr>Apresentação do PowerPoint</vt:lpstr>
      <vt:lpstr>Vantagens: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Windows</dc:creator>
  <cp:lastModifiedBy>Murilo</cp:lastModifiedBy>
  <cp:revision>14</cp:revision>
  <dcterms:created xsi:type="dcterms:W3CDTF">2011-05-13T01:33:45Z</dcterms:created>
  <dcterms:modified xsi:type="dcterms:W3CDTF">2017-11-20T18:41:34Z</dcterms:modified>
</cp:coreProperties>
</file>