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A30-A925-4DE9-991F-2F3106FC93F2}" type="datetimeFigureOut">
              <a:rPr lang="pt-BR" smtClean="0"/>
              <a:t>15/08/2017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6A8-4FE5-4726-82D8-3B72C4E3F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8559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A30-A925-4DE9-991F-2F3106FC93F2}" type="datetimeFigureOut">
              <a:rPr lang="pt-BR" smtClean="0"/>
              <a:t>15/08/2017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6A8-4FE5-4726-82D8-3B72C4E3F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366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A30-A925-4DE9-991F-2F3106FC93F2}" type="datetimeFigureOut">
              <a:rPr lang="pt-BR" smtClean="0"/>
              <a:t>15/08/2017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6A8-4FE5-4726-82D8-3B72C4E3F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4700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A30-A925-4DE9-991F-2F3106FC93F2}" type="datetimeFigureOut">
              <a:rPr lang="pt-BR" smtClean="0"/>
              <a:t>15/08/2017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6A8-4FE5-4726-82D8-3B72C4E3F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9502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A30-A925-4DE9-991F-2F3106FC93F2}" type="datetimeFigureOut">
              <a:rPr lang="pt-BR" smtClean="0"/>
              <a:t>15/08/2017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6A8-4FE5-4726-82D8-3B72C4E3F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280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A30-A925-4DE9-991F-2F3106FC93F2}" type="datetimeFigureOut">
              <a:rPr lang="pt-BR" smtClean="0"/>
              <a:t>15/08/2017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6A8-4FE5-4726-82D8-3B72C4E3F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8141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A30-A925-4DE9-991F-2F3106FC93F2}" type="datetimeFigureOut">
              <a:rPr lang="pt-BR" smtClean="0"/>
              <a:t>15/08/2017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6A8-4FE5-4726-82D8-3B72C4E3F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5659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A30-A925-4DE9-991F-2F3106FC93F2}" type="datetimeFigureOut">
              <a:rPr lang="pt-BR" smtClean="0"/>
              <a:t>15/08/2017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6A8-4FE5-4726-82D8-3B72C4E3F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4898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A30-A925-4DE9-991F-2F3106FC93F2}" type="datetimeFigureOut">
              <a:rPr lang="pt-BR" smtClean="0"/>
              <a:t>15/08/2017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6A8-4FE5-4726-82D8-3B72C4E3F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7551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A30-A925-4DE9-991F-2F3106FC93F2}" type="datetimeFigureOut">
              <a:rPr lang="pt-BR" smtClean="0"/>
              <a:t>15/08/2017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6A8-4FE5-4726-82D8-3B72C4E3F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909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A30-A925-4DE9-991F-2F3106FC93F2}" type="datetimeFigureOut">
              <a:rPr lang="pt-BR" smtClean="0"/>
              <a:t>15/08/2017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6A8-4FE5-4726-82D8-3B72C4E3F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937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CEA30-A925-4DE9-991F-2F3106FC93F2}" type="datetimeFigureOut">
              <a:rPr lang="pt-BR" smtClean="0"/>
              <a:t>15/08/2017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1F6A8-4FE5-4726-82D8-3B72C4E3F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66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Resultado de imagem para imagem de fundo para sl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" y="-1714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5832648"/>
          </a:xfrm>
        </p:spPr>
        <p:txBody>
          <a:bodyPr>
            <a:noAutofit/>
          </a:bodyPr>
          <a:lstStyle/>
          <a:p>
            <a:pPr algn="r"/>
            <a:r>
              <a:rPr lang="pt-BR" sz="5400" b="1" i="1" dirty="0" smtClean="0">
                <a:solidFill>
                  <a:schemeClr val="bg1"/>
                </a:solidFill>
              </a:rPr>
              <a:t>Estudando para o ENEM de forma invertida</a:t>
            </a:r>
            <a:br>
              <a:rPr lang="pt-BR" sz="5400" b="1" i="1" dirty="0" smtClean="0">
                <a:solidFill>
                  <a:schemeClr val="bg1"/>
                </a:solidFill>
              </a:rPr>
            </a:br>
            <a:r>
              <a:rPr lang="pt-BR" sz="2000" b="1" i="1" dirty="0" smtClean="0">
                <a:solidFill>
                  <a:schemeClr val="bg1"/>
                </a:solidFill>
              </a:rPr>
              <a:t>E.E.E.F.M Prof.ª Filomena </a:t>
            </a:r>
            <a:r>
              <a:rPr lang="pt-BR" sz="2000" b="1" i="1" dirty="0" err="1" smtClean="0">
                <a:solidFill>
                  <a:schemeClr val="bg1"/>
                </a:solidFill>
              </a:rPr>
              <a:t>Quitiba</a:t>
            </a:r>
            <a:r>
              <a:rPr lang="pt-BR" sz="2000" b="1" i="1" dirty="0" smtClean="0">
                <a:solidFill>
                  <a:schemeClr val="bg1"/>
                </a:solidFill>
              </a:rPr>
              <a:t/>
            </a:r>
            <a:br>
              <a:rPr lang="pt-BR" sz="2000" b="1" i="1" dirty="0" smtClean="0">
                <a:solidFill>
                  <a:schemeClr val="bg1"/>
                </a:solidFill>
              </a:rPr>
            </a:br>
            <a:r>
              <a:rPr lang="pt-BR" sz="2000" b="1" i="1" dirty="0" smtClean="0">
                <a:solidFill>
                  <a:schemeClr val="bg1"/>
                </a:solidFill>
              </a:rPr>
              <a:t>NOME: Gabriel Oliveira dos Santos</a:t>
            </a:r>
            <a:br>
              <a:rPr lang="pt-BR" sz="2000" b="1" i="1" dirty="0" smtClean="0">
                <a:solidFill>
                  <a:schemeClr val="bg1"/>
                </a:solidFill>
              </a:rPr>
            </a:br>
            <a:r>
              <a:rPr lang="pt-BR" sz="2000" b="1" i="1" dirty="0" smtClean="0">
                <a:solidFill>
                  <a:schemeClr val="bg1"/>
                </a:solidFill>
              </a:rPr>
              <a:t>2º N 01</a:t>
            </a:r>
            <a:br>
              <a:rPr lang="pt-BR" sz="2000" b="1" i="1" dirty="0" smtClean="0">
                <a:solidFill>
                  <a:schemeClr val="bg1"/>
                </a:solidFill>
              </a:rPr>
            </a:br>
            <a:r>
              <a:rPr lang="pt-BR" sz="2000" b="1" i="1" dirty="0" smtClean="0">
                <a:solidFill>
                  <a:schemeClr val="bg1"/>
                </a:solidFill>
              </a:rPr>
              <a:t>prof.: Lucas Xavier</a:t>
            </a:r>
            <a:r>
              <a:rPr lang="pt-BR" sz="2000" b="1" i="1" dirty="0">
                <a:solidFill>
                  <a:schemeClr val="bg1"/>
                </a:solidFill>
              </a:rPr>
              <a:t/>
            </a:r>
            <a:br>
              <a:rPr lang="pt-BR" sz="2000" b="1" i="1" dirty="0">
                <a:solidFill>
                  <a:schemeClr val="bg1"/>
                </a:solidFill>
              </a:rPr>
            </a:br>
            <a:r>
              <a:rPr lang="pt-BR" sz="2000" b="1" i="1" dirty="0" smtClean="0">
                <a:solidFill>
                  <a:schemeClr val="bg1"/>
                </a:solidFill>
              </a:rPr>
              <a:t>Pressão  Hidrostática </a:t>
            </a:r>
            <a:r>
              <a:rPr lang="pt-BR" sz="2000" b="1" i="1" dirty="0">
                <a:solidFill>
                  <a:schemeClr val="bg1"/>
                </a:solidFill>
              </a:rPr>
              <a:t/>
            </a:r>
            <a:br>
              <a:rPr lang="pt-BR" sz="2000" b="1" i="1" dirty="0">
                <a:solidFill>
                  <a:schemeClr val="bg1"/>
                </a:solidFill>
              </a:rPr>
            </a:br>
            <a:r>
              <a:rPr lang="pt-BR" sz="2000" b="1" i="1" dirty="0" smtClean="0">
                <a:solidFill>
                  <a:schemeClr val="bg1"/>
                </a:solidFill>
              </a:rPr>
              <a:t>ENEM 2012 QUESTÃO 87</a:t>
            </a:r>
            <a:endParaRPr lang="pt-BR" sz="5400" b="1" i="1" dirty="0">
              <a:solidFill>
                <a:schemeClr val="bg1"/>
              </a:solidFill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91"/>
    </mc:Choice>
    <mc:Fallback xmlns="">
      <p:transition spd="slow" advTm="28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7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de cantos arredondados 3"/>
          <p:cNvSpPr/>
          <p:nvPr/>
        </p:nvSpPr>
        <p:spPr>
          <a:xfrm>
            <a:off x="539552" y="116632"/>
            <a:ext cx="1440160" cy="114283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 preparando para o ENEM</a:t>
            </a:r>
            <a:endParaRPr lang="pt-B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Retângulo de cantos arredondados 7"/>
          <p:cNvSpPr/>
          <p:nvPr/>
        </p:nvSpPr>
        <p:spPr>
          <a:xfrm>
            <a:off x="402419" y="2762926"/>
            <a:ext cx="1483433" cy="9001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ENEM 2012 QUESTAÕ 87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28" name="Conector de seta reta 27"/>
          <p:cNvCxnSpPr/>
          <p:nvPr/>
        </p:nvCxnSpPr>
        <p:spPr>
          <a:xfrm>
            <a:off x="1200512" y="1432183"/>
            <a:ext cx="0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/>
          <p:cNvSpPr txBox="1"/>
          <p:nvPr/>
        </p:nvSpPr>
        <p:spPr>
          <a:xfrm rot="5400000">
            <a:off x="751423" y="1732660"/>
            <a:ext cx="129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motivação</a:t>
            </a:r>
            <a:endParaRPr lang="pt-BR" dirty="0"/>
          </a:p>
        </p:txBody>
      </p:sp>
      <p:sp>
        <p:nvSpPr>
          <p:cNvPr id="31" name="Retângulo de cantos arredondados 30"/>
          <p:cNvSpPr/>
          <p:nvPr/>
        </p:nvSpPr>
        <p:spPr>
          <a:xfrm>
            <a:off x="2627784" y="260648"/>
            <a:ext cx="1224136" cy="54006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/>
              <a:t>C</a:t>
            </a:r>
            <a:r>
              <a:rPr lang="pt-BR" dirty="0" err="1" smtClean="0"/>
              <a:t>horme</a:t>
            </a:r>
            <a:endParaRPr lang="pt-BR" dirty="0"/>
          </a:p>
        </p:txBody>
      </p:sp>
      <p:cxnSp>
        <p:nvCxnSpPr>
          <p:cNvPr id="33" name="Conector de seta reta 32"/>
          <p:cNvCxnSpPr/>
          <p:nvPr/>
        </p:nvCxnSpPr>
        <p:spPr>
          <a:xfrm flipV="1">
            <a:off x="1979712" y="908720"/>
            <a:ext cx="1296144" cy="2142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ixaDeTexto 33"/>
          <p:cNvSpPr txBox="1"/>
          <p:nvPr/>
        </p:nvSpPr>
        <p:spPr>
          <a:xfrm rot="18110912">
            <a:off x="1868923" y="1546810"/>
            <a:ext cx="1418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pesquisa</a:t>
            </a:r>
            <a:endParaRPr lang="pt-BR" dirty="0"/>
          </a:p>
        </p:txBody>
      </p:sp>
      <p:cxnSp>
        <p:nvCxnSpPr>
          <p:cNvPr id="36" name="Conector de seta reta 35"/>
          <p:cNvCxnSpPr/>
          <p:nvPr/>
        </p:nvCxnSpPr>
        <p:spPr>
          <a:xfrm>
            <a:off x="3995936" y="530678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ângulo de cantos arredondados 36"/>
          <p:cNvSpPr/>
          <p:nvPr/>
        </p:nvSpPr>
        <p:spPr>
          <a:xfrm>
            <a:off x="5148064" y="404664"/>
            <a:ext cx="2304256" cy="2880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Wikifisica.com</a:t>
            </a:r>
            <a:endParaRPr lang="pt-BR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-1980728" y="-3154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40" name="CaixaDeTexto 39"/>
          <p:cNvSpPr txBox="1"/>
          <p:nvPr/>
        </p:nvSpPr>
        <p:spPr>
          <a:xfrm>
            <a:off x="3995936" y="260648"/>
            <a:ext cx="724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busca</a:t>
            </a:r>
            <a:endParaRPr lang="pt-BR" dirty="0"/>
          </a:p>
        </p:txBody>
      </p:sp>
      <p:sp>
        <p:nvSpPr>
          <p:cNvPr id="42" name="Retângulo de cantos arredondados 41"/>
          <p:cNvSpPr/>
          <p:nvPr/>
        </p:nvSpPr>
        <p:spPr>
          <a:xfrm>
            <a:off x="3279102" y="1288169"/>
            <a:ext cx="2304256" cy="2880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Mapa Conceitual</a:t>
            </a:r>
            <a:endParaRPr lang="pt-BR" dirty="0"/>
          </a:p>
        </p:txBody>
      </p:sp>
      <p:cxnSp>
        <p:nvCxnSpPr>
          <p:cNvPr id="44" name="Conector de seta reta 43"/>
          <p:cNvCxnSpPr/>
          <p:nvPr/>
        </p:nvCxnSpPr>
        <p:spPr>
          <a:xfrm flipV="1">
            <a:off x="2047106" y="1731476"/>
            <a:ext cx="1372766" cy="13194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ixaDeTexto 44"/>
          <p:cNvSpPr txBox="1"/>
          <p:nvPr/>
        </p:nvSpPr>
        <p:spPr>
          <a:xfrm rot="19067450">
            <a:off x="2387882" y="204870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Visão</a:t>
            </a:r>
            <a:endParaRPr lang="pt-BR" dirty="0"/>
          </a:p>
        </p:txBody>
      </p:sp>
      <p:sp>
        <p:nvSpPr>
          <p:cNvPr id="46" name="Retângulo de cantos arredondados 45"/>
          <p:cNvSpPr/>
          <p:nvPr/>
        </p:nvSpPr>
        <p:spPr>
          <a:xfrm>
            <a:off x="3995936" y="1772816"/>
            <a:ext cx="187220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Competência </a:t>
            </a:r>
          </a:p>
          <a:p>
            <a:pPr algn="ctr"/>
            <a:r>
              <a:rPr lang="pt-BR" dirty="0" smtClean="0"/>
              <a:t>E</a:t>
            </a:r>
          </a:p>
          <a:p>
            <a:pPr algn="ctr"/>
            <a:r>
              <a:rPr lang="pt-BR" dirty="0" smtClean="0"/>
              <a:t>Habilidade</a:t>
            </a:r>
            <a:endParaRPr lang="pt-BR" dirty="0"/>
          </a:p>
        </p:txBody>
      </p:sp>
      <p:cxnSp>
        <p:nvCxnSpPr>
          <p:cNvPr id="48" name="Conector de seta reta 47"/>
          <p:cNvCxnSpPr/>
          <p:nvPr/>
        </p:nvCxnSpPr>
        <p:spPr>
          <a:xfrm flipV="1">
            <a:off x="1979712" y="2391217"/>
            <a:ext cx="1872208" cy="8217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ixaDeTexto 48"/>
          <p:cNvSpPr txBox="1"/>
          <p:nvPr/>
        </p:nvSpPr>
        <p:spPr>
          <a:xfrm rot="20102057">
            <a:off x="2007906" y="2506379"/>
            <a:ext cx="1815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Desenvolvimento</a:t>
            </a:r>
            <a:endParaRPr lang="pt-BR" dirty="0"/>
          </a:p>
        </p:txBody>
      </p:sp>
      <p:sp>
        <p:nvSpPr>
          <p:cNvPr id="51" name="Retângulo de cantos arredondados 50"/>
          <p:cNvSpPr/>
          <p:nvPr/>
        </p:nvSpPr>
        <p:spPr>
          <a:xfrm>
            <a:off x="4145586" y="3117232"/>
            <a:ext cx="1731438" cy="24886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Internet</a:t>
            </a:r>
            <a:endParaRPr lang="pt-BR" dirty="0"/>
          </a:p>
        </p:txBody>
      </p:sp>
      <p:cxnSp>
        <p:nvCxnSpPr>
          <p:cNvPr id="53" name="Conector de seta reta 52"/>
          <p:cNvCxnSpPr/>
          <p:nvPr/>
        </p:nvCxnSpPr>
        <p:spPr>
          <a:xfrm>
            <a:off x="2047106" y="3259477"/>
            <a:ext cx="194883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ixaDeTexto 53"/>
          <p:cNvSpPr txBox="1"/>
          <p:nvPr/>
        </p:nvSpPr>
        <p:spPr>
          <a:xfrm>
            <a:off x="2485915" y="2976010"/>
            <a:ext cx="107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conteúdo</a:t>
            </a:r>
            <a:endParaRPr lang="pt-BR" dirty="0"/>
          </a:p>
        </p:txBody>
      </p:sp>
      <p:sp>
        <p:nvSpPr>
          <p:cNvPr id="55" name="Retângulo de cantos arredondados 54"/>
          <p:cNvSpPr/>
          <p:nvPr/>
        </p:nvSpPr>
        <p:spPr>
          <a:xfrm>
            <a:off x="3851920" y="3952123"/>
            <a:ext cx="2016224" cy="2880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Notbook</a:t>
            </a:r>
            <a:endParaRPr lang="pt-BR" dirty="0"/>
          </a:p>
        </p:txBody>
      </p:sp>
      <p:cxnSp>
        <p:nvCxnSpPr>
          <p:cNvPr id="57" name="Conector de seta reta 56"/>
          <p:cNvCxnSpPr/>
          <p:nvPr/>
        </p:nvCxnSpPr>
        <p:spPr>
          <a:xfrm>
            <a:off x="2014797" y="3345342"/>
            <a:ext cx="1638026" cy="7217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ixaDeTexto 59"/>
          <p:cNvSpPr txBox="1"/>
          <p:nvPr/>
        </p:nvSpPr>
        <p:spPr>
          <a:xfrm rot="1467224">
            <a:off x="2234507" y="3426143"/>
            <a:ext cx="1362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Ferramentas</a:t>
            </a:r>
            <a:endParaRPr lang="pt-BR" dirty="0"/>
          </a:p>
        </p:txBody>
      </p:sp>
      <p:sp>
        <p:nvSpPr>
          <p:cNvPr id="61" name="Retângulo de cantos arredondados 60"/>
          <p:cNvSpPr/>
          <p:nvPr/>
        </p:nvSpPr>
        <p:spPr>
          <a:xfrm>
            <a:off x="1762702" y="4740402"/>
            <a:ext cx="1890121" cy="3447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Power Point 2010</a:t>
            </a:r>
            <a:endParaRPr lang="pt-BR" dirty="0"/>
          </a:p>
        </p:txBody>
      </p:sp>
      <p:sp>
        <p:nvSpPr>
          <p:cNvPr id="62" name="Retângulo de cantos arredondados 61"/>
          <p:cNvSpPr/>
          <p:nvPr/>
        </p:nvSpPr>
        <p:spPr>
          <a:xfrm>
            <a:off x="3816833" y="4812410"/>
            <a:ext cx="1724946" cy="3447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Microfone</a:t>
            </a:r>
            <a:endParaRPr lang="pt-BR" dirty="0"/>
          </a:p>
        </p:txBody>
      </p:sp>
      <p:cxnSp>
        <p:nvCxnSpPr>
          <p:cNvPr id="64" name="Conector de seta reta 63"/>
          <p:cNvCxnSpPr/>
          <p:nvPr/>
        </p:nvCxnSpPr>
        <p:spPr>
          <a:xfrm flipH="1">
            <a:off x="2733489" y="4240155"/>
            <a:ext cx="878963" cy="3615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aixaDeTexto 69"/>
          <p:cNvSpPr txBox="1"/>
          <p:nvPr/>
        </p:nvSpPr>
        <p:spPr>
          <a:xfrm>
            <a:off x="2028021" y="4096139"/>
            <a:ext cx="102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Software</a:t>
            </a:r>
            <a:endParaRPr lang="pt-BR" dirty="0"/>
          </a:p>
        </p:txBody>
      </p:sp>
      <p:cxnSp>
        <p:nvCxnSpPr>
          <p:cNvPr id="72" name="Conector angulado 71"/>
          <p:cNvCxnSpPr/>
          <p:nvPr/>
        </p:nvCxnSpPr>
        <p:spPr>
          <a:xfrm rot="16200000" flipH="1">
            <a:off x="3947277" y="4329464"/>
            <a:ext cx="459600" cy="36228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aixaDeTexto 73"/>
          <p:cNvSpPr txBox="1"/>
          <p:nvPr/>
        </p:nvSpPr>
        <p:spPr>
          <a:xfrm>
            <a:off x="4358214" y="4351627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</a:t>
            </a:r>
            <a:r>
              <a:rPr lang="pt-BR" dirty="0" smtClean="0"/>
              <a:t>cessório</a:t>
            </a:r>
            <a:endParaRPr lang="pt-BR" dirty="0"/>
          </a:p>
        </p:txBody>
      </p:sp>
      <p:sp>
        <p:nvSpPr>
          <p:cNvPr id="76" name="Retângulo de cantos arredondados 75"/>
          <p:cNvSpPr/>
          <p:nvPr/>
        </p:nvSpPr>
        <p:spPr>
          <a:xfrm>
            <a:off x="7092280" y="1432183"/>
            <a:ext cx="1872208" cy="29929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Resultado</a:t>
            </a:r>
            <a:endParaRPr lang="pt-BR" dirty="0"/>
          </a:p>
        </p:txBody>
      </p:sp>
      <p:cxnSp>
        <p:nvCxnSpPr>
          <p:cNvPr id="78" name="Conector de seta reta 77"/>
          <p:cNvCxnSpPr/>
          <p:nvPr/>
        </p:nvCxnSpPr>
        <p:spPr>
          <a:xfrm>
            <a:off x="6156176" y="800708"/>
            <a:ext cx="792088" cy="6314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de seta reta 79"/>
          <p:cNvCxnSpPr/>
          <p:nvPr/>
        </p:nvCxnSpPr>
        <p:spPr>
          <a:xfrm>
            <a:off x="5868144" y="1432183"/>
            <a:ext cx="1080120" cy="1440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de seta reta 81"/>
          <p:cNvCxnSpPr/>
          <p:nvPr/>
        </p:nvCxnSpPr>
        <p:spPr>
          <a:xfrm flipV="1">
            <a:off x="6012160" y="1772816"/>
            <a:ext cx="93610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de seta reta 83"/>
          <p:cNvCxnSpPr/>
          <p:nvPr/>
        </p:nvCxnSpPr>
        <p:spPr>
          <a:xfrm flipV="1">
            <a:off x="6012160" y="1880831"/>
            <a:ext cx="1080120" cy="12364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de seta reta 85"/>
          <p:cNvCxnSpPr/>
          <p:nvPr/>
        </p:nvCxnSpPr>
        <p:spPr>
          <a:xfrm flipV="1">
            <a:off x="6012160" y="1979839"/>
            <a:ext cx="1296144" cy="19722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de seta reta 87"/>
          <p:cNvCxnSpPr/>
          <p:nvPr/>
        </p:nvCxnSpPr>
        <p:spPr>
          <a:xfrm>
            <a:off x="7884368" y="1952836"/>
            <a:ext cx="0" cy="6130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tângulo de cantos arredondados 88"/>
          <p:cNvSpPr/>
          <p:nvPr/>
        </p:nvSpPr>
        <p:spPr>
          <a:xfrm>
            <a:off x="7143012" y="2734466"/>
            <a:ext cx="1533443" cy="63162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PodCast</a:t>
            </a:r>
            <a:endParaRPr lang="pt-BR" dirty="0"/>
          </a:p>
        </p:txBody>
      </p:sp>
      <p:cxnSp>
        <p:nvCxnSpPr>
          <p:cNvPr id="91" name="Conector angulado 90"/>
          <p:cNvCxnSpPr/>
          <p:nvPr/>
        </p:nvCxnSpPr>
        <p:spPr>
          <a:xfrm rot="5400000">
            <a:off x="6907769" y="3736251"/>
            <a:ext cx="779795" cy="30930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tângulo de cantos arredondados 91"/>
          <p:cNvSpPr/>
          <p:nvPr/>
        </p:nvSpPr>
        <p:spPr>
          <a:xfrm>
            <a:off x="6552220" y="4465471"/>
            <a:ext cx="1260140" cy="34693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E-mail</a:t>
            </a:r>
            <a:endParaRPr lang="pt-BR" dirty="0"/>
          </a:p>
        </p:txBody>
      </p:sp>
      <p:cxnSp>
        <p:nvCxnSpPr>
          <p:cNvPr id="96" name="Conector de seta reta 95"/>
          <p:cNvCxnSpPr/>
          <p:nvPr/>
        </p:nvCxnSpPr>
        <p:spPr>
          <a:xfrm>
            <a:off x="7130481" y="4912793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tângulo de cantos arredondados 96"/>
          <p:cNvSpPr/>
          <p:nvPr/>
        </p:nvSpPr>
        <p:spPr>
          <a:xfrm>
            <a:off x="2936716" y="5828034"/>
            <a:ext cx="1404156" cy="4320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Nota:</a:t>
            </a:r>
            <a:endParaRPr lang="pt-BR" dirty="0"/>
          </a:p>
        </p:txBody>
      </p:sp>
      <p:sp>
        <p:nvSpPr>
          <p:cNvPr id="98" name="AutoShape 2" descr="Resultado de imagem para imagem de fundo amare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Retângulo de cantos arredondados 1"/>
          <p:cNvSpPr/>
          <p:nvPr/>
        </p:nvSpPr>
        <p:spPr>
          <a:xfrm>
            <a:off x="5148064" y="5589240"/>
            <a:ext cx="3042337" cy="45556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Lucas Perobas</a:t>
            </a:r>
            <a:endParaRPr lang="pt-BR" dirty="0"/>
          </a:p>
        </p:txBody>
      </p:sp>
      <p:cxnSp>
        <p:nvCxnSpPr>
          <p:cNvPr id="5" name="Conector de seta reta 4"/>
          <p:cNvCxnSpPr/>
          <p:nvPr/>
        </p:nvCxnSpPr>
        <p:spPr>
          <a:xfrm flipH="1">
            <a:off x="4431230" y="5828034"/>
            <a:ext cx="580075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8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84"/>
    </mc:Choice>
    <mc:Fallback xmlns="">
      <p:transition spd="slow" advTm="78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sultado de imagem para fundo para sl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6" cy="688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accent6"/>
                </a:solidFill>
              </a:rPr>
              <a:t>III - </a:t>
            </a:r>
            <a:r>
              <a:rPr lang="pt-BR" dirty="0" smtClean="0">
                <a:solidFill>
                  <a:schemeClr val="bg1"/>
                </a:solidFill>
              </a:rPr>
              <a:t>Selecionar, organizar, relacionar, interpretar dados e informações representados de diferentes formas para tomar decisões e enfrentar situações problema. 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dirty="0" smtClean="0">
                <a:solidFill>
                  <a:schemeClr val="accent6"/>
                </a:solidFill>
              </a:rPr>
              <a:t>H6 - </a:t>
            </a:r>
            <a:r>
              <a:rPr lang="pt-BR" dirty="0" smtClean="0">
                <a:solidFill>
                  <a:schemeClr val="bg1"/>
                </a:solidFill>
              </a:rPr>
              <a:t>Relacionar informações para compreender manuais de instalação ou utilização de aparelhos ou sistemas tecnológicos de uso comum..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9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54"/>
    </mc:Choice>
    <mc:Fallback xmlns="">
      <p:transition spd="slow" advTm="33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ns de fundo #801 - Quick Slide Sh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5760"/>
            <a:ext cx="9614859" cy="721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8326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rgbClr val="FFC000"/>
                </a:solidFill>
              </a:rPr>
              <a:t>Lei de </a:t>
            </a:r>
            <a:r>
              <a:rPr lang="pt-BR" dirty="0" err="1" smtClean="0">
                <a:solidFill>
                  <a:srgbClr val="FFC000"/>
                </a:solidFill>
              </a:rPr>
              <a:t>Stevin</a:t>
            </a:r>
            <a:r>
              <a:rPr lang="pt-BR" dirty="0" smtClean="0">
                <a:solidFill>
                  <a:srgbClr val="FFC000"/>
                </a:solidFill>
              </a:rPr>
              <a:t>: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Simon </a:t>
            </a:r>
            <a:r>
              <a:rPr lang="pt-BR" dirty="0" err="1">
                <a:solidFill>
                  <a:schemeClr val="bg1"/>
                </a:solidFill>
              </a:rPr>
              <a:t>Stevin</a:t>
            </a:r>
            <a:r>
              <a:rPr lang="pt-BR" dirty="0">
                <a:solidFill>
                  <a:schemeClr val="bg1"/>
                </a:solidFill>
              </a:rPr>
              <a:t> foi um físico e matemático belga que concentrou suas pesquisas nos campos da estática e da hidrostática, no final do século 16, e desenvolveu estudos também no campo da geometria vetorial. Entre outras coisas, ele demonstrou, experimentalmente, que a pressão exercida por um fluido depende exclusivamente da sua altura.</a:t>
            </a: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A </a:t>
            </a:r>
            <a:r>
              <a:rPr lang="pt-BR" b="1" dirty="0">
                <a:solidFill>
                  <a:schemeClr val="bg1"/>
                </a:solidFill>
              </a:rPr>
              <a:t>lei de </a:t>
            </a:r>
            <a:r>
              <a:rPr lang="pt-BR" b="1" dirty="0" err="1">
                <a:solidFill>
                  <a:schemeClr val="bg1"/>
                </a:solidFill>
              </a:rPr>
              <a:t>Stevin</a:t>
            </a:r>
            <a:r>
              <a:rPr lang="pt-BR" dirty="0">
                <a:solidFill>
                  <a:schemeClr val="bg1"/>
                </a:solidFill>
              </a:rPr>
              <a:t> está relacionada com verificações que podemos fazer sobre a pressão atmosférica e a pressão nos líquidos. Como sabemos, dos estudos no campo da hidrostática, quando consideramos um líquido qualquer que está em equilíbrio, temos grandezas importantes a observar, tais como: massa específica (densidade), aceleração gravitacional local (g) e altura da coluna de líquido (h).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6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67"/>
    </mc:Choice>
    <mc:Fallback xmlns="">
      <p:transition spd="slow" advTm="67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fundo para sl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438894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71287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4500" dirty="0" smtClean="0">
                <a:solidFill>
                  <a:srgbClr val="FFC000"/>
                </a:solidFill>
              </a:rPr>
              <a:t>Aonde a Lei de </a:t>
            </a:r>
            <a:r>
              <a:rPr lang="pt-BR" sz="4500" dirty="0" err="1" smtClean="0">
                <a:solidFill>
                  <a:srgbClr val="FFC000"/>
                </a:solidFill>
              </a:rPr>
              <a:t>Stevin</a:t>
            </a:r>
            <a:r>
              <a:rPr lang="pt-BR" sz="4500" dirty="0" smtClean="0">
                <a:solidFill>
                  <a:srgbClr val="FFC000"/>
                </a:solidFill>
              </a:rPr>
              <a:t> está no dia-a-dia?</a:t>
            </a:r>
          </a:p>
          <a:p>
            <a:pPr marL="0" indent="0">
              <a:buNone/>
            </a:pPr>
            <a:r>
              <a:rPr lang="pt-BR" sz="4500" dirty="0">
                <a:solidFill>
                  <a:srgbClr val="FFC000"/>
                </a:solidFill>
              </a:rPr>
              <a:t>*</a:t>
            </a:r>
            <a:r>
              <a:rPr lang="pt-BR" sz="4500" dirty="0" smtClean="0">
                <a:solidFill>
                  <a:schemeClr val="bg1"/>
                </a:solidFill>
              </a:rPr>
              <a:t>Esta no banheiro(vaso sanitário).</a:t>
            </a:r>
          </a:p>
          <a:p>
            <a:pPr marL="0" indent="0">
              <a:buNone/>
            </a:pPr>
            <a:r>
              <a:rPr lang="pt-BR" sz="4500" dirty="0" smtClean="0">
                <a:solidFill>
                  <a:srgbClr val="FFC000"/>
                </a:solidFill>
              </a:rPr>
              <a:t>*</a:t>
            </a:r>
            <a:r>
              <a:rPr lang="pt-BR" sz="4500" dirty="0" smtClean="0">
                <a:solidFill>
                  <a:schemeClr val="bg1"/>
                </a:solidFill>
              </a:rPr>
              <a:t>Na cozinha (na mangueira entre o fogão e a botija).</a:t>
            </a:r>
          </a:p>
          <a:p>
            <a:pPr marL="0" indent="0">
              <a:buNone/>
            </a:pPr>
            <a:r>
              <a:rPr lang="pt-BR" sz="4500" dirty="0" smtClean="0">
                <a:solidFill>
                  <a:srgbClr val="FFC000"/>
                </a:solidFill>
              </a:rPr>
              <a:t>*</a:t>
            </a:r>
            <a:r>
              <a:rPr lang="pt-BR" sz="4500" dirty="0" smtClean="0">
                <a:solidFill>
                  <a:schemeClr val="bg1"/>
                </a:solidFill>
              </a:rPr>
              <a:t> Até mesmo no fundo do mar.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3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87"/>
    </mc:Choice>
    <mc:Fallback xmlns="">
      <p:transition spd="slow" advTm="19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ns de fundo #801 - Quick Slide Sh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465162"/>
            <a:ext cx="9806880" cy="735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0"/>
            <a:ext cx="8291264" cy="65973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rgbClr val="FFC000"/>
                </a:solidFill>
              </a:rPr>
              <a:t>Questão 87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O manual que acompanha uma ducha higiênica informa que a pressão mínima da água para o seu funcionamento apropriado é de 20 kPa. A figura mostra a instalação hidráulica com a caixa d’água e o cano ao qual deve ser conectada a ducha.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O valor da pressão da água na ducha está associado à altura </a:t>
            </a:r>
          </a:p>
          <a:p>
            <a:pPr marL="0" indent="0">
              <a:buNone/>
            </a:pPr>
            <a:endParaRPr lang="pt-BR" dirty="0" smtClean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r>
              <a:rPr lang="pt-BR" dirty="0" smtClean="0">
                <a:solidFill>
                  <a:schemeClr val="bg1"/>
                </a:solidFill>
              </a:rPr>
              <a:t>h1. 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b) h 2.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 c) h 3.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 d) h 4.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93740"/>
            <a:ext cx="4176464" cy="340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3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215"/>
    </mc:Choice>
    <mc:Fallback xmlns="">
      <p:transition spd="slow" advTm="180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m para fundo de sl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5000" dirty="0" smtClean="0">
                <a:solidFill>
                  <a:srgbClr val="FFFF00"/>
                </a:solidFill>
              </a:rPr>
              <a:t>Resolução:</a:t>
            </a:r>
          </a:p>
          <a:p>
            <a:pPr marL="0" indent="0">
              <a:buNone/>
            </a:pPr>
            <a:r>
              <a:rPr lang="pt-BR" sz="3500" dirty="0" smtClean="0">
                <a:solidFill>
                  <a:schemeClr val="bg1"/>
                </a:solidFill>
              </a:rPr>
              <a:t>Resolução De acordo com a Lei de </a:t>
            </a:r>
            <a:r>
              <a:rPr lang="pt-BR" sz="3500" dirty="0" err="1" smtClean="0">
                <a:solidFill>
                  <a:schemeClr val="bg1"/>
                </a:solidFill>
              </a:rPr>
              <a:t>Stevin</a:t>
            </a:r>
            <a:r>
              <a:rPr lang="pt-BR" sz="3500" dirty="0" smtClean="0">
                <a:solidFill>
                  <a:schemeClr val="bg1"/>
                </a:solidFill>
              </a:rPr>
              <a:t>, a diferença de pressão deve ser medida entre o ponto de saída da água e um ponto da superfície livre da água no interior da caixa.</a:t>
            </a:r>
          </a:p>
          <a:p>
            <a:pPr marL="0" indent="0">
              <a:buNone/>
            </a:pPr>
            <a:r>
              <a:rPr lang="pt-BR" sz="3500" dirty="0">
                <a:solidFill>
                  <a:schemeClr val="bg1"/>
                </a:solidFill>
              </a:rPr>
              <a:t> </a:t>
            </a:r>
            <a:r>
              <a:rPr lang="pt-BR" sz="3500" dirty="0" smtClean="0">
                <a:solidFill>
                  <a:schemeClr val="bg1"/>
                </a:solidFill>
              </a:rPr>
              <a:t>                     </a:t>
            </a:r>
            <a:endParaRPr lang="pt-BR" sz="3500" dirty="0">
              <a:solidFill>
                <a:schemeClr val="bg1"/>
              </a:solidFill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53"/>
    </mc:Choice>
    <mc:Fallback xmlns="">
      <p:transition spd="slow" advTm="23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304</Words>
  <Application>Microsoft Office PowerPoint</Application>
  <PresentationFormat>Apresentação na tela (4:3)</PresentationFormat>
  <Paragraphs>47</Paragraphs>
  <Slides>7</Slides>
  <Notes>0</Notes>
  <HiddenSlides>0</HiddenSlides>
  <MMClips>7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0" baseType="lpstr">
      <vt:lpstr>Arial</vt:lpstr>
      <vt:lpstr>Calibri</vt:lpstr>
      <vt:lpstr>Tema do Office</vt:lpstr>
      <vt:lpstr>Estudando para o ENEM de forma invertida E.E.E.F.M Prof.ª Filomena Quitiba NOME: Gabriel Oliveira dos Santos 2º N 01 prof.: Lucas Xavier Pressão  Hidrostática  ENEM 2012 QUESTÃO 87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Estudando para o ENEM de forma invertida E.E.E.F.M Prof.ª Filomena Quitiba NOME: Gabriel Oliveira dos Santos  ENEM 2012 QUESTÃO 87</dc:title>
  <dc:creator>Adolfo Junior</dc:creator>
  <cp:lastModifiedBy>Usuário do Windows</cp:lastModifiedBy>
  <cp:revision>19</cp:revision>
  <dcterms:created xsi:type="dcterms:W3CDTF">2017-08-02T17:13:28Z</dcterms:created>
  <dcterms:modified xsi:type="dcterms:W3CDTF">2017-08-15T23:11:27Z</dcterms:modified>
</cp:coreProperties>
</file>