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0" r:id="rId6"/>
    <p:sldId id="259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EB3F-46EA-403A-9BBA-D51394CD344A}" type="datetimeFigureOut">
              <a:rPr lang="pt-BR" smtClean="0"/>
              <a:t>12/08/2017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3E8F-C411-49DD-B0D7-3ED48D6EE89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EB3F-46EA-403A-9BBA-D51394CD344A}" type="datetimeFigureOut">
              <a:rPr lang="pt-BR" smtClean="0"/>
              <a:t>12/08/2017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3E8F-C411-49DD-B0D7-3ED48D6EE89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EB3F-46EA-403A-9BBA-D51394CD344A}" type="datetimeFigureOut">
              <a:rPr lang="pt-BR" smtClean="0"/>
              <a:t>12/08/2017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3E8F-C411-49DD-B0D7-3ED48D6EE89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EB3F-46EA-403A-9BBA-D51394CD344A}" type="datetimeFigureOut">
              <a:rPr lang="pt-BR" smtClean="0"/>
              <a:t>12/08/2017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3E8F-C411-49DD-B0D7-3ED48D6EE89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EB3F-46EA-403A-9BBA-D51394CD344A}" type="datetimeFigureOut">
              <a:rPr lang="pt-BR" smtClean="0"/>
              <a:t>12/08/2017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3E8F-C411-49DD-B0D7-3ED48D6EE89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EB3F-46EA-403A-9BBA-D51394CD344A}" type="datetimeFigureOut">
              <a:rPr lang="pt-BR" smtClean="0"/>
              <a:t>12/08/2017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3E8F-C411-49DD-B0D7-3ED48D6EE89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EB3F-46EA-403A-9BBA-D51394CD344A}" type="datetimeFigureOut">
              <a:rPr lang="pt-BR" smtClean="0"/>
              <a:t>12/08/2017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3E8F-C411-49DD-B0D7-3ED48D6EE89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EB3F-46EA-403A-9BBA-D51394CD344A}" type="datetimeFigureOut">
              <a:rPr lang="pt-BR" smtClean="0"/>
              <a:t>12/08/2017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3E8F-C411-49DD-B0D7-3ED48D6EE89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EB3F-46EA-403A-9BBA-D51394CD344A}" type="datetimeFigureOut">
              <a:rPr lang="pt-BR" smtClean="0"/>
              <a:t>12/08/2017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3E8F-C411-49DD-B0D7-3ED48D6EE89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EB3F-46EA-403A-9BBA-D51394CD344A}" type="datetimeFigureOut">
              <a:rPr lang="pt-BR" smtClean="0"/>
              <a:t>12/08/2017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3E8F-C411-49DD-B0D7-3ED48D6EE89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EB3F-46EA-403A-9BBA-D51394CD344A}" type="datetimeFigureOut">
              <a:rPr lang="pt-BR" smtClean="0"/>
              <a:t>12/08/2017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3E8F-C411-49DD-B0D7-3ED48D6EE89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1EB3F-46EA-403A-9BBA-D51394CD344A}" type="datetimeFigureOut">
              <a:rPr lang="pt-BR" smtClean="0"/>
              <a:t>12/08/2017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63E8F-C411-49DD-B0D7-3ED48D6EE89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1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285728"/>
            <a:ext cx="7929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 Black" pitchFamily="34" charset="0"/>
                <a:cs typeface="Arial" pitchFamily="34" charset="0"/>
              </a:rPr>
              <a:t>                             </a:t>
            </a:r>
            <a:r>
              <a:rPr lang="pt-BR" sz="1400" dirty="0" err="1" smtClean="0">
                <a:latin typeface="Arial Black" pitchFamily="34" charset="0"/>
                <a:cs typeface="Arial" pitchFamily="34" charset="0"/>
              </a:rPr>
              <a:t>E.E.E.F.M.</a:t>
            </a:r>
            <a:r>
              <a:rPr lang="pt-BR" sz="1400" dirty="0" smtClean="0">
                <a:latin typeface="Arial Black" pitchFamily="34" charset="0"/>
                <a:cs typeface="Arial" pitchFamily="34" charset="0"/>
              </a:rPr>
              <a:t> ’’Professora Filomena Quitiba’’                                                </a:t>
            </a:r>
            <a:endParaRPr lang="pt-BR" sz="14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71472" y="2285992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Black" pitchFamily="34" charset="0"/>
              </a:rPr>
              <a:t>ESTUDO DE FORMA INVERTIDA PARA O ENEM</a:t>
            </a:r>
            <a:endParaRPr lang="pt-BR" sz="2400" dirty="0"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85720" y="5429264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 Black" pitchFamily="34" charset="0"/>
              </a:rPr>
              <a:t>NOME: Larissa Machado Taylor de Oliveira</a:t>
            </a:r>
          </a:p>
          <a:p>
            <a:r>
              <a:rPr lang="pt-BR" sz="1600" dirty="0" smtClean="0">
                <a:latin typeface="Arial Black" pitchFamily="34" charset="0"/>
              </a:rPr>
              <a:t>TURMA: 1anoV1</a:t>
            </a:r>
          </a:p>
          <a:p>
            <a:r>
              <a:rPr lang="pt-BR" sz="1600" dirty="0" smtClean="0">
                <a:latin typeface="Arial Black" pitchFamily="34" charset="0"/>
              </a:rPr>
              <a:t>PROFESSOR: Lucas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643174" y="3643314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latin typeface="Arial Black" pitchFamily="34" charset="0"/>
              </a:rPr>
              <a:t>FÍSICA</a:t>
            </a:r>
            <a:endParaRPr lang="pt-BR" sz="4800" dirty="0">
              <a:latin typeface="Arial Black" pitchFamily="34" charset="0"/>
            </a:endParaRP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05"/>
    </mc:Choice>
    <mc:Fallback xmlns="">
      <p:transition spd="slow" advTm="13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00034" y="2428868"/>
            <a:ext cx="121444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ESTUDO DE FORMA ALTERNATIVA</a:t>
            </a: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2285984" y="2714620"/>
            <a:ext cx="128588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ENEM 1999</a:t>
            </a:r>
          </a:p>
          <a:p>
            <a:pPr algn="ctr"/>
            <a:r>
              <a:rPr lang="pt-BR" sz="1400" dirty="0" smtClean="0"/>
              <a:t>(QUESTÃO-61)</a:t>
            </a:r>
            <a:endParaRPr lang="pt-BR" sz="1400" dirty="0"/>
          </a:p>
        </p:txBody>
      </p:sp>
      <p:cxnSp>
        <p:nvCxnSpPr>
          <p:cNvPr id="7" name="Conector reto 6"/>
          <p:cNvCxnSpPr>
            <a:stCxn id="4" idx="3"/>
            <a:endCxn id="5" idx="1"/>
          </p:cNvCxnSpPr>
          <p:nvPr/>
        </p:nvCxnSpPr>
        <p:spPr>
          <a:xfrm>
            <a:off x="1714480" y="2893215"/>
            <a:ext cx="57150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 rot="379910">
            <a:off x="1724839" y="2741471"/>
            <a:ext cx="4988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latin typeface="Arial Black" pitchFamily="34" charset="0"/>
              </a:rPr>
              <a:t>PARA</a:t>
            </a:r>
            <a:endParaRPr lang="pt-BR" sz="800" dirty="0">
              <a:latin typeface="Arial Black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214810" y="500042"/>
            <a:ext cx="200026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WWW.WIKIFISICA.COM/PROVASRESOLVIDAS</a:t>
            </a:r>
            <a:endParaRPr lang="pt-BR" sz="1400" dirty="0"/>
          </a:p>
        </p:txBody>
      </p:sp>
      <p:cxnSp>
        <p:nvCxnSpPr>
          <p:cNvPr id="12" name="Conector reto 11"/>
          <p:cNvCxnSpPr>
            <a:stCxn id="5" idx="3"/>
          </p:cNvCxnSpPr>
          <p:nvPr/>
        </p:nvCxnSpPr>
        <p:spPr>
          <a:xfrm flipV="1">
            <a:off x="3571868" y="2143116"/>
            <a:ext cx="1571636" cy="82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4214810" y="1500174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MAPA CONCEITUAL</a:t>
            </a:r>
            <a:endParaRPr lang="pt-BR" dirty="0"/>
          </a:p>
        </p:txBody>
      </p:sp>
      <p:cxnSp>
        <p:nvCxnSpPr>
          <p:cNvPr id="17" name="Conector reto 16"/>
          <p:cNvCxnSpPr>
            <a:stCxn id="10" idx="2"/>
            <a:endCxn id="15" idx="0"/>
          </p:cNvCxnSpPr>
          <p:nvPr/>
        </p:nvCxnSpPr>
        <p:spPr>
          <a:xfrm rot="5400000">
            <a:off x="5143504" y="1428736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rot="5400000" flipH="1" flipV="1">
            <a:off x="3143240" y="1643050"/>
            <a:ext cx="1500198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4214810" y="2857496"/>
            <a:ext cx="200026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COMPETÊNCIA E HABILIDADE</a:t>
            </a:r>
            <a:endParaRPr lang="pt-BR" dirty="0"/>
          </a:p>
        </p:txBody>
      </p:sp>
      <p:cxnSp>
        <p:nvCxnSpPr>
          <p:cNvPr id="25" name="Conector reto 24"/>
          <p:cNvCxnSpPr/>
          <p:nvPr/>
        </p:nvCxnSpPr>
        <p:spPr>
          <a:xfrm>
            <a:off x="3571868" y="3143248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/>
          <p:cNvSpPr/>
          <p:nvPr/>
        </p:nvSpPr>
        <p:spPr>
          <a:xfrm>
            <a:off x="4214810" y="3786190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LIVRO DE FÍSICA/MEC-INEP</a:t>
            </a:r>
            <a:endParaRPr lang="pt-BR" sz="1600" dirty="0"/>
          </a:p>
        </p:txBody>
      </p:sp>
      <p:cxnSp>
        <p:nvCxnSpPr>
          <p:cNvPr id="28" name="Conector reto 27"/>
          <p:cNvCxnSpPr>
            <a:endCxn id="26" idx="1"/>
          </p:cNvCxnSpPr>
          <p:nvPr/>
        </p:nvCxnSpPr>
        <p:spPr>
          <a:xfrm rot="16200000" flipH="1">
            <a:off x="3446852" y="3339702"/>
            <a:ext cx="892975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>
          <a:xfrm>
            <a:off x="4214810" y="4786322"/>
            <a:ext cx="200026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COMPUTADOR</a:t>
            </a:r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3571868" y="5715016"/>
            <a:ext cx="121444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MICROFONE</a:t>
            </a:r>
            <a:endParaRPr lang="pt-BR" dirty="0"/>
          </a:p>
        </p:txBody>
      </p:sp>
      <p:sp>
        <p:nvSpPr>
          <p:cNvPr id="31" name="Retângulo 30"/>
          <p:cNvSpPr/>
          <p:nvPr/>
        </p:nvSpPr>
        <p:spPr>
          <a:xfrm>
            <a:off x="5072066" y="5715016"/>
            <a:ext cx="142876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POWERPOINT</a:t>
            </a:r>
            <a:endParaRPr lang="pt-BR" dirty="0"/>
          </a:p>
        </p:txBody>
      </p:sp>
      <p:cxnSp>
        <p:nvCxnSpPr>
          <p:cNvPr id="33" name="Conector reto 32"/>
          <p:cNvCxnSpPr>
            <a:endCxn id="29" idx="1"/>
          </p:cNvCxnSpPr>
          <p:nvPr/>
        </p:nvCxnSpPr>
        <p:spPr>
          <a:xfrm rot="16200000" flipH="1">
            <a:off x="2857488" y="3714752"/>
            <a:ext cx="2000264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rot="5400000">
            <a:off x="4250529" y="5536421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>
            <a:endCxn id="31" idx="0"/>
          </p:cNvCxnSpPr>
          <p:nvPr/>
        </p:nvCxnSpPr>
        <p:spPr>
          <a:xfrm rot="5400000">
            <a:off x="5607851" y="5536421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/>
          <p:cNvSpPr/>
          <p:nvPr/>
        </p:nvSpPr>
        <p:spPr>
          <a:xfrm>
            <a:off x="6929454" y="2500306"/>
            <a:ext cx="185738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PODCAST</a:t>
            </a:r>
            <a:endParaRPr lang="pt-BR" dirty="0"/>
          </a:p>
        </p:txBody>
      </p:sp>
      <p:cxnSp>
        <p:nvCxnSpPr>
          <p:cNvPr id="41" name="Conector reto 40"/>
          <p:cNvCxnSpPr>
            <a:stCxn id="10" idx="3"/>
          </p:cNvCxnSpPr>
          <p:nvPr/>
        </p:nvCxnSpPr>
        <p:spPr>
          <a:xfrm>
            <a:off x="6215074" y="928670"/>
            <a:ext cx="714380" cy="1571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>
            <a:stCxn id="15" idx="3"/>
          </p:cNvCxnSpPr>
          <p:nvPr/>
        </p:nvCxnSpPr>
        <p:spPr>
          <a:xfrm>
            <a:off x="6215074" y="1821645"/>
            <a:ext cx="714380" cy="892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6215074" y="3000372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>
            <a:stCxn id="26" idx="3"/>
          </p:cNvCxnSpPr>
          <p:nvPr/>
        </p:nvCxnSpPr>
        <p:spPr>
          <a:xfrm flipV="1">
            <a:off x="6215074" y="3214686"/>
            <a:ext cx="714380" cy="892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>
            <a:stCxn id="29" idx="3"/>
          </p:cNvCxnSpPr>
          <p:nvPr/>
        </p:nvCxnSpPr>
        <p:spPr>
          <a:xfrm flipV="1">
            <a:off x="6215074" y="3214686"/>
            <a:ext cx="714380" cy="1857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/>
          <p:cNvSpPr txBox="1"/>
          <p:nvPr/>
        </p:nvSpPr>
        <p:spPr>
          <a:xfrm rot="17697417">
            <a:off x="3150817" y="1645833"/>
            <a:ext cx="15716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latin typeface="Arial Black" pitchFamily="34" charset="0"/>
              </a:rPr>
              <a:t>PESQUISA</a:t>
            </a:r>
            <a:endParaRPr lang="pt-BR" sz="900" dirty="0">
              <a:latin typeface="Arial Black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 rot="19921071">
            <a:off x="3780418" y="2427946"/>
            <a:ext cx="963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>
                <a:latin typeface="Arial Black" pitchFamily="34" charset="0"/>
              </a:rPr>
              <a:t>MONTAGEM</a:t>
            </a:r>
            <a:endParaRPr lang="pt-BR" sz="800" dirty="0">
              <a:latin typeface="Arial Black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3571868" y="3000372"/>
            <a:ext cx="570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latin typeface="Arial Black" pitchFamily="34" charset="0"/>
              </a:rPr>
              <a:t>MINHA</a:t>
            </a:r>
            <a:endParaRPr lang="pt-BR" sz="800" dirty="0">
              <a:latin typeface="Arial Black" pitchFamily="34" charset="0"/>
            </a:endParaRPr>
          </a:p>
        </p:txBody>
      </p:sp>
      <p:sp>
        <p:nvSpPr>
          <p:cNvPr id="54" name="CaixaDeTexto 53"/>
          <p:cNvSpPr txBox="1"/>
          <p:nvPr/>
        </p:nvSpPr>
        <p:spPr>
          <a:xfrm rot="3300631">
            <a:off x="3453352" y="3574668"/>
            <a:ext cx="9989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 smtClean="0">
                <a:latin typeface="Arial Black" pitchFamily="34" charset="0"/>
              </a:rPr>
              <a:t>CONTEÚDOS</a:t>
            </a:r>
            <a:endParaRPr lang="pt-BR" sz="900" dirty="0">
              <a:latin typeface="Arial Black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 rot="4164749">
            <a:off x="3427050" y="4031313"/>
            <a:ext cx="9781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latin typeface="Arial Black" pitchFamily="34" charset="0"/>
              </a:rPr>
              <a:t>ELABORAÇÃO</a:t>
            </a:r>
            <a:endParaRPr lang="pt-BR" sz="800" dirty="0">
              <a:latin typeface="Arial Black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7286644" y="2285992"/>
            <a:ext cx="9188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latin typeface="Arial Black" pitchFamily="34" charset="0"/>
              </a:rPr>
              <a:t>RESULTADO:</a:t>
            </a:r>
            <a:endParaRPr lang="pt-BR" sz="800" dirty="0">
              <a:latin typeface="Arial Black" pitchFamily="34" charset="0"/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2285984" y="3429000"/>
            <a:ext cx="128588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/>
              <a:t>FÓRMULA ULTILIZADA PARA RESOLUÇÃO</a:t>
            </a:r>
            <a:endParaRPr lang="pt-BR" sz="1100" dirty="0"/>
          </a:p>
        </p:txBody>
      </p:sp>
      <p:cxnSp>
        <p:nvCxnSpPr>
          <p:cNvPr id="59" name="Conector reto 58"/>
          <p:cNvCxnSpPr>
            <a:stCxn id="5" idx="2"/>
            <a:endCxn id="57" idx="0"/>
          </p:cNvCxnSpPr>
          <p:nvPr/>
        </p:nvCxnSpPr>
        <p:spPr>
          <a:xfrm rot="5400000">
            <a:off x="2821769" y="3321843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ângulo 59"/>
          <p:cNvSpPr/>
          <p:nvPr/>
        </p:nvSpPr>
        <p:spPr>
          <a:xfrm>
            <a:off x="1357290" y="4714884"/>
            <a:ext cx="135732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VM: ESPAÇO/TEMPO</a:t>
            </a:r>
            <a:endParaRPr lang="pt-BR" sz="1400" b="1" dirty="0"/>
          </a:p>
        </p:txBody>
      </p:sp>
      <p:cxnSp>
        <p:nvCxnSpPr>
          <p:cNvPr id="62" name="Conector reto 61"/>
          <p:cNvCxnSpPr/>
          <p:nvPr/>
        </p:nvCxnSpPr>
        <p:spPr>
          <a:xfrm rot="5400000">
            <a:off x="1857356" y="4286256"/>
            <a:ext cx="500066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02"/>
    </mc:Choice>
    <mc:Fallback xmlns="">
      <p:transition spd="slow" advTm="45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8596" y="785794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38120" y="795318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14282" y="1500174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Black" pitchFamily="34" charset="0"/>
              </a:rPr>
              <a:t>COMPETÊNCIA </a:t>
            </a:r>
            <a:r>
              <a:rPr lang="pt-BR" sz="2400" dirty="0" smtClean="0">
                <a:latin typeface="Arial Black" pitchFamily="34" charset="0"/>
              </a:rPr>
              <a:t>III - Selecionar, organizar, relacionar, interpretar dados e informações representados de diferentes formas para tomar decisões e enfrentar situações problema</a:t>
            </a:r>
            <a:r>
              <a:rPr lang="pt-BR" sz="2000" dirty="0" smtClean="0">
                <a:latin typeface="Arial Black" pitchFamily="34" charset="0"/>
              </a:rPr>
              <a:t>. </a:t>
            </a:r>
            <a:endParaRPr lang="pt-BR" sz="2000" dirty="0">
              <a:latin typeface="Arial Black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14282" y="3429000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Black" pitchFamily="34" charset="0"/>
              </a:rPr>
              <a:t>HABILIDADE 2 - Associar a solução de problemas de comunicação, transporte, saúde, ou outro, com o correspondente desenvolvimento científico e tecnológico. </a:t>
            </a:r>
            <a:endParaRPr lang="pt-BR" sz="2400" dirty="0">
              <a:latin typeface="Arial Black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14282" y="357166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ENEM - 1999 - Dia 1 - questão 61</a:t>
            </a:r>
          </a:p>
        </p:txBody>
      </p: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43"/>
    </mc:Choice>
    <mc:Fallback xmlns="">
      <p:transition spd="slow" advTm="31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428736"/>
            <a:ext cx="4905375" cy="4733925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1857356" y="714356"/>
            <a:ext cx="1684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rial Black" pitchFamily="34" charset="0"/>
              </a:rPr>
              <a:t>RADAR:</a:t>
            </a:r>
            <a:endParaRPr lang="pt-BR" sz="2800" dirty="0">
              <a:latin typeface="Arial Black" pitchFamily="34" charset="0"/>
            </a:endParaRPr>
          </a:p>
        </p:txBody>
      </p: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5"/>
    </mc:Choice>
    <mc:Fallback xmlns="">
      <p:transition spd="slow" advTm="8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7158" y="642918"/>
            <a:ext cx="7838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 Black" pitchFamily="34" charset="0"/>
              </a:rPr>
              <a:t>EXEMPLOS DE APLICABILIDADE NO NOSSO DIA A DIA:</a:t>
            </a:r>
            <a:endParaRPr lang="pt-BR" sz="2000" dirty="0"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28596" y="1285860"/>
            <a:ext cx="8286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latin typeface="Arial Black" pitchFamily="34" charset="0"/>
              </a:rPr>
              <a:t>Teoria : Sistemas de </a:t>
            </a:r>
            <a:r>
              <a:rPr lang="pt-BR" sz="1600" b="1" dirty="0" smtClean="0">
                <a:latin typeface="Arial Black" pitchFamily="34" charset="0"/>
              </a:rPr>
              <a:t>Radar (TEMA ULTILIZADO NA QUESTÃO FEITA)</a:t>
            </a:r>
            <a:endParaRPr lang="pt-BR" sz="1600" b="1" dirty="0">
              <a:latin typeface="Arial Black" pitchFamily="34" charset="0"/>
            </a:endParaRPr>
          </a:p>
          <a:p>
            <a:endParaRPr lang="pt-BR" sz="1600" b="1" dirty="0" smtClean="0">
              <a:latin typeface="Arial Black" pitchFamily="34" charset="0"/>
            </a:endParaRPr>
          </a:p>
          <a:p>
            <a:r>
              <a:rPr lang="pt-BR" sz="1600" b="1" dirty="0" smtClean="0">
                <a:latin typeface="Arial Black" pitchFamily="34" charset="0"/>
              </a:rPr>
              <a:t>Princípios </a:t>
            </a:r>
            <a:r>
              <a:rPr lang="pt-BR" sz="1600" b="1" dirty="0">
                <a:latin typeface="Arial Black" pitchFamily="34" charset="0"/>
              </a:rPr>
              <a:t>Físicos</a:t>
            </a:r>
          </a:p>
          <a:p>
            <a:endParaRPr lang="pt-BR" sz="1600" b="1" i="1" dirty="0">
              <a:latin typeface="Arial Black" pitchFamily="34" charset="0"/>
            </a:endParaRPr>
          </a:p>
          <a:p>
            <a:r>
              <a:rPr lang="pt-BR" sz="1600" b="1" i="1" dirty="0" smtClean="0">
                <a:latin typeface="Arial Black" pitchFamily="34" charset="0"/>
              </a:rPr>
              <a:t>O </a:t>
            </a:r>
            <a:r>
              <a:rPr lang="pt-BR" sz="1600" b="1" i="1" dirty="0">
                <a:latin typeface="Arial Black" pitchFamily="34" charset="0"/>
              </a:rPr>
              <a:t>que é radar?</a:t>
            </a:r>
            <a:endParaRPr lang="pt-BR" sz="1600" dirty="0">
              <a:latin typeface="Arial Black" pitchFamily="34" charset="0"/>
            </a:endParaRPr>
          </a:p>
          <a:p>
            <a:endParaRPr lang="pt-BR" sz="1600" dirty="0" smtClean="0">
              <a:latin typeface="Arial Black" pitchFamily="34" charset="0"/>
            </a:endParaRPr>
          </a:p>
          <a:p>
            <a:r>
              <a:rPr lang="pt-BR" sz="1600" dirty="0" smtClean="0">
                <a:latin typeface="Arial Black" pitchFamily="34" charset="0"/>
              </a:rPr>
              <a:t>O </a:t>
            </a:r>
            <a:r>
              <a:rPr lang="pt-BR" sz="1600" dirty="0">
                <a:latin typeface="Arial Black" pitchFamily="34" charset="0"/>
              </a:rPr>
              <a:t>termo Radar ("Radio </a:t>
            </a:r>
            <a:r>
              <a:rPr lang="pt-BR" sz="1600" dirty="0" err="1">
                <a:latin typeface="Arial Black" pitchFamily="34" charset="0"/>
              </a:rPr>
              <a:t>Detection</a:t>
            </a:r>
            <a:r>
              <a:rPr lang="pt-BR" sz="1600" dirty="0">
                <a:latin typeface="Arial Black" pitchFamily="34" charset="0"/>
              </a:rPr>
              <a:t> </a:t>
            </a:r>
            <a:r>
              <a:rPr lang="pt-BR" sz="1600" dirty="0" err="1">
                <a:latin typeface="Arial Black" pitchFamily="34" charset="0"/>
              </a:rPr>
              <a:t>And</a:t>
            </a:r>
            <a:r>
              <a:rPr lang="pt-BR" sz="1600" dirty="0">
                <a:latin typeface="Arial Black" pitchFamily="34" charset="0"/>
              </a:rPr>
              <a:t> </a:t>
            </a:r>
            <a:r>
              <a:rPr lang="pt-BR" sz="1600" dirty="0" err="1">
                <a:latin typeface="Arial Black" pitchFamily="34" charset="0"/>
              </a:rPr>
              <a:t>Ranging</a:t>
            </a:r>
            <a:r>
              <a:rPr lang="pt-BR" sz="1600" dirty="0">
                <a:latin typeface="Arial Black" pitchFamily="34" charset="0"/>
              </a:rPr>
              <a:t>") tem sido utilizado de forma genérica para classificar os sistemas que operam na faixa de freqüência de microondas e foram utilizados inicialmente para fins militares durante a Segunda Guerra Mundial e posteriormente para fins civis a partir da década de 70.</a:t>
            </a:r>
          </a:p>
          <a:p>
            <a:endParaRPr lang="pt-BR" sz="1600" b="1" i="1" dirty="0" smtClean="0">
              <a:latin typeface="Arial Black" pitchFamily="34" charset="0"/>
            </a:endParaRPr>
          </a:p>
          <a:p>
            <a:r>
              <a:rPr lang="pt-BR" sz="1600" b="1" i="1" dirty="0" smtClean="0">
                <a:latin typeface="Arial Black" pitchFamily="34" charset="0"/>
              </a:rPr>
              <a:t>Por </a:t>
            </a:r>
            <a:r>
              <a:rPr lang="pt-BR" sz="1600" b="1" i="1" dirty="0">
                <a:latin typeface="Arial Black" pitchFamily="34" charset="0"/>
              </a:rPr>
              <a:t>quê se utiliza radar?</a:t>
            </a:r>
            <a:endParaRPr lang="pt-BR" sz="1600" dirty="0">
              <a:latin typeface="Arial Black" pitchFamily="34" charset="0"/>
            </a:endParaRPr>
          </a:p>
          <a:p>
            <a:r>
              <a:rPr lang="pt-BR" sz="1600" dirty="0">
                <a:latin typeface="Arial Black" pitchFamily="34" charset="0"/>
              </a:rPr>
              <a:t>Porque a região espectral de operação permite a alta transmissão das ondas eletromagnéticas na atmosfera independente da iluminação solar, mesmo quando a atmosfera se apresenta nublada ou durante precipitações, podendo assim gerar imagens sob as condições mais adversas. A transmissão das ondas eletromagnéticas por um meio é diretamente proporcional ao comprimento de onda, desta forma quanto menor a freqüência do radar maior será a sua penetração.</a:t>
            </a: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05"/>
    </mc:Choice>
    <mc:Fallback xmlns="">
      <p:transition spd="slow" advTm="61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olução Comentada - Questão 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3286148" cy="6000792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3857620" y="5643578"/>
            <a:ext cx="135732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RESPOSTA: B (44 KM/H)</a:t>
            </a:r>
            <a:endParaRPr lang="pt-BR" dirty="0"/>
          </a:p>
        </p:txBody>
      </p: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64"/>
    </mc:Choice>
    <mc:Fallback xmlns="">
      <p:transition spd="slow" advTm="88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291</Words>
  <Application>Microsoft Office PowerPoint</Application>
  <PresentationFormat>Apresentação na tela (4:3)</PresentationFormat>
  <Paragraphs>42</Paragraphs>
  <Slides>6</Slides>
  <Notes>0</Notes>
  <HiddenSlides>0</HiddenSlides>
  <MMClips>6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WebClan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</dc:creator>
  <cp:lastModifiedBy>Usuário do Windows</cp:lastModifiedBy>
  <cp:revision>17</cp:revision>
  <dcterms:created xsi:type="dcterms:W3CDTF">2017-07-29T17:32:32Z</dcterms:created>
  <dcterms:modified xsi:type="dcterms:W3CDTF">2017-08-12T14:07:03Z</dcterms:modified>
</cp:coreProperties>
</file>