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0" r:id="rId7"/>
    <p:sldId id="262" r:id="rId8"/>
    <p:sldId id="25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 autoAdjust="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9EE70-E982-4745-A8B1-8545A3F9E0A6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44271-91F0-4C38-B8BD-EDD38911A4A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41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4271-91F0-4C38-B8BD-EDD38911A4A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88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D44271-91F0-4C38-B8BD-EDD38911A4A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06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98141EF-B9F5-458A-8F22-E0DC5D766521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67B9A08-4726-4CEA-A6AD-6C87E846950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10.wav"/><Relationship Id="rId2" Type="http://schemas.microsoft.com/office/2007/relationships/media" Target="../media/media9.wav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12.wav"/><Relationship Id="rId7" Type="http://schemas.openxmlformats.org/officeDocument/2006/relationships/image" Target="../media/image6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5796"/>
            <a:ext cx="7344816" cy="3068960"/>
          </a:xfrm>
        </p:spPr>
        <p:txBody>
          <a:bodyPr/>
          <a:lstStyle/>
          <a:p>
            <a:pPr algn="ctr"/>
            <a:r>
              <a:rPr lang="pt-BR" sz="6600" dirty="0" smtClean="0"/>
              <a:t>Estudando para o ENEM de forma invertida</a:t>
            </a:r>
            <a:endParaRPr lang="pt-BR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554416" cy="37890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Cinemática Escalar: Velocidade escalar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média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ENEM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2016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Nome: Fernanda Nunes da Silva     Turma: 1ºM04</a:t>
            </a: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pt-BR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   E.E.E.F.M</a:t>
            </a:r>
            <a:r>
              <a:rPr lang="pt-BR" dirty="0">
                <a:solidFill>
                  <a:schemeClr val="accent2">
                    <a:lumMod val="50000"/>
                  </a:schemeClr>
                </a:solidFill>
              </a:rPr>
              <a:t>. Prof.ª Filomena </a:t>
            </a: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Quitiba</a:t>
            </a:r>
            <a:endParaRPr lang="pt-B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1653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5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573888" cy="47667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~Mapa conceitual~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5"/>
            <a:ext cx="9143999" cy="6453336"/>
          </a:xfrm>
          <a:prstGeom prst="rect">
            <a:avLst/>
          </a:prstGeom>
        </p:spPr>
      </p:pic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419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47667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Competência e Habilidade</a:t>
            </a:r>
            <a:endParaRPr lang="pt-BR" sz="3200" dirty="0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56804"/>
              </p:ext>
            </p:extLst>
          </p:nvPr>
        </p:nvGraphicFramePr>
        <p:xfrm>
          <a:off x="755576" y="548680"/>
          <a:ext cx="7543800" cy="556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190311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EIXOS</a:t>
                      </a:r>
                      <a:r>
                        <a:rPr lang="pt-BR" sz="2000" baseline="0" dirty="0" smtClean="0"/>
                        <a:t> COGNITIVOS </a:t>
                      </a:r>
                    </a:p>
                    <a:p>
                      <a:pPr algn="ctr"/>
                      <a:endParaRPr lang="pt-BR" sz="2000" baseline="0" dirty="0" smtClean="0"/>
                    </a:p>
                    <a:p>
                      <a:pPr algn="ctr"/>
                      <a:r>
                        <a:rPr lang="pt-BR" sz="2000" dirty="0" smtClean="0"/>
                        <a:t>Competências</a:t>
                      </a:r>
                      <a:r>
                        <a:rPr lang="pt-BR" sz="2000" baseline="0" dirty="0" smtClean="0"/>
                        <a:t> de ciências da natureza e suas tecnologias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 smtClean="0"/>
                    </a:p>
                    <a:p>
                      <a:pPr algn="ctr"/>
                      <a:r>
                        <a:rPr lang="pt-BR" sz="2000" dirty="0" smtClean="0"/>
                        <a:t>I - Dominar a norma culta da</a:t>
                      </a:r>
                    </a:p>
                    <a:p>
                      <a:pPr algn="ctr"/>
                      <a:r>
                        <a:rPr lang="pt-BR" sz="2000" dirty="0" smtClean="0"/>
                        <a:t>Língua Portuguesa e fazer uso</a:t>
                      </a:r>
                    </a:p>
                    <a:p>
                      <a:pPr algn="ctr"/>
                      <a:r>
                        <a:rPr lang="pt-BR" sz="2000" dirty="0" smtClean="0"/>
                        <a:t>das linguagens matemática,</a:t>
                      </a:r>
                    </a:p>
                    <a:p>
                      <a:pPr algn="ctr"/>
                      <a:r>
                        <a:rPr lang="pt-BR" sz="2000" dirty="0" smtClean="0"/>
                        <a:t>artística e científica. </a:t>
                      </a:r>
                      <a:endParaRPr lang="pt-BR" sz="2000" dirty="0"/>
                    </a:p>
                  </a:txBody>
                  <a:tcPr/>
                </a:tc>
              </a:tr>
              <a:tr h="365983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M7</a:t>
                      </a:r>
                    </a:p>
                    <a:p>
                      <a:pPr algn="ctr"/>
                      <a:r>
                        <a:rPr lang="pt-BR" sz="2400" dirty="0" smtClean="0"/>
                        <a:t>Apropriar-se de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conhecimentos da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física para compreender o mundo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natural e para interpretar, avaliar e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planejar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intervenções científico tecnológicas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no mundo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contemporâneo.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 smtClean="0"/>
                        <a:t>H19</a:t>
                      </a:r>
                      <a:r>
                        <a:rPr lang="pt-BR" sz="2400" dirty="0" smtClean="0"/>
                        <a:t> </a:t>
                      </a:r>
                    </a:p>
                    <a:p>
                      <a:pPr algn="ctr"/>
                      <a:r>
                        <a:rPr lang="pt-BR" sz="2400" dirty="0" smtClean="0"/>
                        <a:t>Reconhecer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características físicas e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parâmetros de movimentos de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veículos, corpos celestes e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outros objetos em diferentes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linguagens e formas de</a:t>
                      </a:r>
                      <a:r>
                        <a:rPr lang="pt-BR" sz="2400" baseline="0" dirty="0" smtClean="0"/>
                        <a:t> </a:t>
                      </a:r>
                      <a:r>
                        <a:rPr lang="pt-BR" sz="2400" dirty="0" smtClean="0"/>
                        <a:t>representação. 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1844824"/>
            <a:ext cx="609600" cy="609600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20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554416" cy="51095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dirty="0" smtClean="0"/>
              <a:t>Explicação da Física 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Cinemática </a:t>
            </a:r>
            <a:r>
              <a:rPr lang="pt-BR" b="1" dirty="0" smtClean="0"/>
              <a:t>escalar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Estudo dos movimentos de conceitos básicos como posição, velocidade e aceleração de um certo ponto ou corpo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b="1" dirty="0"/>
              <a:t>Conceitos da cinemática:</a:t>
            </a: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accent1"/>
                </a:solidFill>
              </a:rPr>
              <a:t>→ Referencial: </a:t>
            </a:r>
            <a:r>
              <a:rPr lang="pt-BR" dirty="0"/>
              <a:t>O referencial é o corpo a partir do qual as observações dos fenômenos são feitas. Como exemplo, podemos imaginar que os passageiros dentro de um carro, tomando o veículo por referencial, estarão em repouso; mas tomando um ponto fixo fora do carro, todos os passageiros estarão em movimento.</a:t>
            </a:r>
            <a:br>
              <a:rPr lang="pt-BR" dirty="0"/>
            </a:br>
            <a:r>
              <a:rPr lang="pt-BR" dirty="0">
                <a:solidFill>
                  <a:schemeClr val="accent1"/>
                </a:solidFill>
              </a:rPr>
              <a:t>→ Movimento e repouso: </a:t>
            </a:r>
            <a:r>
              <a:rPr lang="pt-BR" dirty="0"/>
              <a:t>A partir da concepção de referencial, podemos entender que movimento e repouso são conceitos relativos, pois o que está em movimento para um observador em determinado referencial pode estar em repouso para outro observador e vice-versa.</a:t>
            </a:r>
            <a:br>
              <a:rPr lang="pt-BR" dirty="0"/>
            </a:br>
            <a:r>
              <a:rPr lang="pt-BR" dirty="0">
                <a:solidFill>
                  <a:schemeClr val="accent1"/>
                </a:solidFill>
              </a:rPr>
              <a:t>→ Trajetória: </a:t>
            </a:r>
            <a:r>
              <a:rPr lang="pt-BR" dirty="0"/>
              <a:t>é o caminho feito por um corpo que se movimenta em relação a um referencial. Esse conceito também é relativo, pois dois referenciais diferentes podem ter visões diferentes de um mesmo movimento.</a:t>
            </a:r>
          </a:p>
          <a:p>
            <a:endParaRPr lang="pt-BR" dirty="0"/>
          </a:p>
        </p:txBody>
      </p:sp>
      <p:pic>
        <p:nvPicPr>
          <p:cNvPr id="4" name="Cinematica escal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66865" y="548680"/>
            <a:ext cx="609600" cy="609600"/>
          </a:xfrm>
          <a:prstGeom prst="rect">
            <a:avLst/>
          </a:prstGeom>
        </p:spPr>
      </p:pic>
      <p:pic>
        <p:nvPicPr>
          <p:cNvPr id="5" name="Conceitos básico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2880" y="54878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2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5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626424" cy="438944"/>
          </a:xfrm>
        </p:spPr>
        <p:txBody>
          <a:bodyPr>
            <a:noAutofit/>
          </a:bodyPr>
          <a:lstStyle/>
          <a:p>
            <a:pPr algn="ctr"/>
            <a:r>
              <a:rPr lang="pt-BR" sz="2800" dirty="0" smtClean="0"/>
              <a:t>Explicação da física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32500" lnSpcReduction="20000"/>
          </a:bodyPr>
          <a:lstStyle/>
          <a:p>
            <a:r>
              <a:rPr lang="pt-BR" sz="9800" dirty="0"/>
              <a:t>Velocidade escalar </a:t>
            </a:r>
            <a:r>
              <a:rPr lang="pt-BR" sz="9800" dirty="0" smtClean="0"/>
              <a:t>média</a:t>
            </a:r>
            <a:endParaRPr lang="pt-BR" sz="9800" dirty="0"/>
          </a:p>
          <a:p>
            <a:endParaRPr lang="pt-BR" sz="5500" dirty="0"/>
          </a:p>
          <a:p>
            <a:r>
              <a:rPr lang="pt-BR" sz="5500" dirty="0"/>
              <a:t>Considere um ponto material descrevendo uma certa trajetória em relação a um determinado referencial. No primeiro instante(t1) seu espaço é S1 e no instante posterior(t2) seu espaço é S2.</a:t>
            </a:r>
          </a:p>
          <a:p>
            <a:endParaRPr lang="pt-BR" sz="5500" dirty="0"/>
          </a:p>
          <a:p>
            <a:r>
              <a:rPr lang="pt-BR" sz="5500" dirty="0" err="1"/>
              <a:t>Vm</a:t>
            </a:r>
            <a:r>
              <a:rPr lang="pt-BR" sz="5500" dirty="0"/>
              <a:t> = Velocidade Média</a:t>
            </a:r>
          </a:p>
          <a:p>
            <a:r>
              <a:rPr lang="pt-BR" sz="5500" dirty="0"/>
              <a:t>ΔS = Variação do espaço</a:t>
            </a:r>
          </a:p>
          <a:p>
            <a:r>
              <a:rPr lang="pt-BR" sz="5500" dirty="0" err="1"/>
              <a:t>Δt</a:t>
            </a:r>
            <a:r>
              <a:rPr lang="pt-BR" sz="5500" dirty="0"/>
              <a:t> = Variação do tempo</a:t>
            </a:r>
          </a:p>
          <a:p>
            <a:r>
              <a:rPr lang="pt-BR" sz="5500" dirty="0"/>
              <a:t>S1 e S2 = Espaço percorrido</a:t>
            </a:r>
          </a:p>
          <a:p>
            <a:r>
              <a:rPr lang="pt-BR" sz="5500" dirty="0"/>
              <a:t>T1 e T2 = Tempo gasto no percurso</a:t>
            </a:r>
          </a:p>
          <a:p>
            <a:endParaRPr lang="pt-BR" sz="5500" dirty="0"/>
          </a:p>
          <a:p>
            <a:r>
              <a:rPr lang="pt-BR" sz="5500" dirty="0"/>
              <a:t>No intervalo de tempo </a:t>
            </a:r>
            <a:r>
              <a:rPr lang="pt-BR" sz="5500" dirty="0" err="1"/>
              <a:t>Δt</a:t>
            </a:r>
            <a:r>
              <a:rPr lang="pt-BR" sz="5500" dirty="0"/>
              <a:t> = t2 – t1 a variação de espaço do ponto material é ΔS = S2 – S1.</a:t>
            </a:r>
          </a:p>
          <a:p>
            <a:pPr marL="0" indent="0">
              <a:buNone/>
            </a:pPr>
            <a:endParaRPr lang="pt-BR" sz="5500" dirty="0"/>
          </a:p>
          <a:p>
            <a:pPr marL="0" indent="0">
              <a:buNone/>
            </a:pPr>
            <a:r>
              <a:rPr lang="pt-BR" sz="5500" dirty="0" smtClean="0"/>
              <a:t>A </a:t>
            </a:r>
            <a:r>
              <a:rPr lang="pt-BR" sz="5500" dirty="0"/>
              <a:t>velocidade escalar média, é expressa pela relação:</a:t>
            </a:r>
          </a:p>
          <a:p>
            <a:endParaRPr lang="pt-BR" sz="5500" dirty="0"/>
          </a:p>
          <a:p>
            <a:pPr marL="0" indent="0">
              <a:buNone/>
            </a:pPr>
            <a:r>
              <a:rPr lang="pt-BR" sz="5500" dirty="0" smtClean="0"/>
              <a:t>        </a:t>
            </a:r>
            <a:r>
              <a:rPr lang="pt-BR" sz="5500" dirty="0" err="1" smtClean="0"/>
              <a:t>Vm</a:t>
            </a:r>
            <a:r>
              <a:rPr lang="pt-BR" sz="5500" dirty="0" smtClean="0"/>
              <a:t> </a:t>
            </a:r>
            <a:r>
              <a:rPr lang="pt-BR" sz="5500" dirty="0"/>
              <a:t>= ΔS      ou      </a:t>
            </a:r>
            <a:r>
              <a:rPr lang="pt-BR" sz="5500" dirty="0" err="1"/>
              <a:t>Vm</a:t>
            </a:r>
            <a:r>
              <a:rPr lang="pt-BR" sz="5500" dirty="0"/>
              <a:t> = S2 – S1             </a:t>
            </a:r>
            <a:endParaRPr lang="pt-BR" sz="5500" dirty="0" smtClean="0"/>
          </a:p>
          <a:p>
            <a:pPr marL="0" indent="0">
              <a:buNone/>
            </a:pPr>
            <a:r>
              <a:rPr lang="pt-BR" sz="5500" dirty="0" smtClean="0"/>
              <a:t>                   </a:t>
            </a:r>
            <a:r>
              <a:rPr lang="pt-BR" sz="5500" dirty="0" err="1"/>
              <a:t>Δt</a:t>
            </a:r>
            <a:r>
              <a:rPr lang="pt-BR" sz="5500" dirty="0"/>
              <a:t>                          T1 – T2</a:t>
            </a:r>
          </a:p>
          <a:p>
            <a:endParaRPr lang="pt-BR" dirty="0"/>
          </a:p>
        </p:txBody>
      </p:sp>
      <p:pic>
        <p:nvPicPr>
          <p:cNvPr id="4" name="Velocidade escalar méd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01345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9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0"/>
            <a:ext cx="7554416" cy="4766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dirty="0" smtClean="0"/>
              <a:t>Questão</a:t>
            </a:r>
            <a:r>
              <a:rPr lang="pt-BR" sz="3200" dirty="0" smtClean="0"/>
              <a:t> 69 do ENEM </a:t>
            </a:r>
            <a:r>
              <a:rPr lang="pt-BR" sz="3100" dirty="0" smtClean="0"/>
              <a:t>de</a:t>
            </a:r>
            <a:r>
              <a:rPr lang="pt-BR" sz="3200" dirty="0" smtClean="0"/>
              <a:t> 2016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404664"/>
            <a:ext cx="7543800" cy="3598168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300" b="1" dirty="0">
                <a:solidFill>
                  <a:schemeClr val="accent1"/>
                </a:solidFill>
              </a:rPr>
              <a:t>69</a:t>
            </a:r>
            <a:r>
              <a:rPr lang="pt-BR" dirty="0"/>
              <a:t>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O trilho de ar é um dispositivo utilizado em laboratórios de física para analisar movimentos em que corpos de prova (carrinhos) podem se mover com atrito desprezível. A figura ilustra um trilho horizontal com dois carrinhos (1 e 2) em que se realiza um experimento para obter a massa do carrinho 2. No instante em que o carrinho 1, de massa 150,0 g, passa a se mover com velocidade escalar </a:t>
            </a: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constante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, o carrinho 2 está em repouso. No momento em que o carrinho 1 se choca com o carrinho 2, ambos passam a se movimentar juntos com velocidade escalar constante. Os sensores eletrônicos distribuídos ao longo do trilho determinam as posições e registram os instantes </a:t>
            </a:r>
            <a:r>
              <a:rPr lang="pt-BR" sz="1800" dirty="0" smtClean="0">
                <a:solidFill>
                  <a:schemeClr val="accent2">
                    <a:lumMod val="75000"/>
                  </a:schemeClr>
                </a:solidFill>
              </a:rPr>
              <a:t>associados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a passagem de cada carrinho, gerando os dados do quadro.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7488832" cy="1872208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6416" y="6047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82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554416" cy="4663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900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Questão 69 do ENEM de 2016</a:t>
            </a:r>
            <a:endParaRPr lang="pt-BR" dirty="0"/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668032"/>
              </p:ext>
            </p:extLst>
          </p:nvPr>
        </p:nvGraphicFramePr>
        <p:xfrm>
          <a:off x="762000" y="548680"/>
          <a:ext cx="7543800" cy="59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/>
                <a:gridCol w="3771900"/>
              </a:tblGrid>
              <a:tr h="59432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Carrinho 1 </a:t>
                      </a:r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Carrinho 2 </a:t>
                      </a:r>
                      <a:endParaRPr lang="pt-BR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618104"/>
              </p:ext>
            </p:extLst>
          </p:nvPr>
        </p:nvGraphicFramePr>
        <p:xfrm>
          <a:off x="755576" y="1052736"/>
          <a:ext cx="7560840" cy="2232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210"/>
                <a:gridCol w="1890210"/>
                <a:gridCol w="1890210"/>
                <a:gridCol w="1890210"/>
              </a:tblGrid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Posição (cm)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</a:rPr>
                        <a:t>Instante (s)</a:t>
                      </a:r>
                      <a:endParaRPr lang="pt-BR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Posição (cm)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Instante (s)</a:t>
                      </a:r>
                      <a:endParaRPr lang="pt-BR" sz="20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45,0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0,0</a:t>
                      </a:r>
                      <a:endParaRPr lang="pt-BR" sz="20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30,0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45,0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1,0</a:t>
                      </a:r>
                      <a:endParaRPr lang="pt-BR" sz="20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75,0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75,0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8,0</a:t>
                      </a:r>
                      <a:endParaRPr lang="pt-BR" sz="2000" dirty="0"/>
                    </a:p>
                  </a:txBody>
                  <a:tcPr/>
                </a:tc>
              </a:tr>
              <a:tr h="44645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90,0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11,0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90,0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11,0</a:t>
                      </a:r>
                      <a:endParaRPr lang="pt-B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827584" y="3501008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Com base nos dados experimentais, o valor da massa do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carrinho 2 é igual a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a) 50,0 g.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b) 250,0 g.</a:t>
            </a:r>
          </a:p>
          <a:p>
            <a:r>
              <a:rPr lang="pt-BR" sz="2400" dirty="0">
                <a:solidFill>
                  <a:schemeClr val="accent2">
                    <a:lumMod val="50000"/>
                  </a:schemeClr>
                </a:solidFill>
              </a:rPr>
              <a:t>c) 300,0 g.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d) 450,0 g.</a:t>
            </a:r>
          </a:p>
          <a:p>
            <a:r>
              <a:rPr lang="pt-BR" sz="2400" dirty="0">
                <a:solidFill>
                  <a:schemeClr val="accent2">
                    <a:lumMod val="75000"/>
                  </a:schemeClr>
                </a:solidFill>
              </a:rPr>
              <a:t>e) 600,0 g.</a:t>
            </a:r>
          </a:p>
        </p:txBody>
      </p:sp>
      <p:pic>
        <p:nvPicPr>
          <p:cNvPr id="3" name="Som gravado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902.0464"/>
                </p14:media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88424" y="620688"/>
            <a:ext cx="609600" cy="609600"/>
          </a:xfrm>
          <a:prstGeom prst="rect">
            <a:avLst/>
          </a:prstGeom>
        </p:spPr>
      </p:pic>
      <p:pic>
        <p:nvPicPr>
          <p:cNvPr id="4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81842" y="55690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554416" cy="510952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Resolução da questão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pt-BR" dirty="0" smtClean="0">
                <a:solidFill>
                  <a:schemeClr val="accent2"/>
                </a:solidFill>
              </a:rPr>
              <a:t>Velocidade </a:t>
            </a:r>
            <a:r>
              <a:rPr lang="pt-BR" dirty="0">
                <a:solidFill>
                  <a:schemeClr val="accent2"/>
                </a:solidFill>
              </a:rPr>
              <a:t>escalar do carrinho (1) antes da </a:t>
            </a:r>
            <a:r>
              <a:rPr lang="pt-BR" dirty="0" smtClean="0">
                <a:solidFill>
                  <a:schemeClr val="accent2"/>
                </a:solidFill>
              </a:rPr>
              <a:t>colisão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2</a:t>
            </a:r>
            <a:r>
              <a:rPr lang="pt-BR" dirty="0">
                <a:solidFill>
                  <a:schemeClr val="accent1"/>
                </a:solidFill>
              </a:rPr>
              <a:t>) </a:t>
            </a:r>
            <a:r>
              <a:rPr lang="pt-BR" dirty="0">
                <a:solidFill>
                  <a:schemeClr val="accent2"/>
                </a:solidFill>
              </a:rPr>
              <a:t>Velocidade escalar do conjunto após a colisão</a:t>
            </a:r>
            <a:endParaRPr lang="pt-BR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t-BR" dirty="0" smtClean="0">
                <a:solidFill>
                  <a:schemeClr val="accent1"/>
                </a:solidFill>
              </a:rPr>
              <a:t>3</a:t>
            </a:r>
            <a:r>
              <a:rPr lang="pt-BR" dirty="0">
                <a:solidFill>
                  <a:schemeClr val="accent1"/>
                </a:solidFill>
              </a:rPr>
              <a:t>) </a:t>
            </a:r>
            <a:r>
              <a:rPr lang="pt-BR" dirty="0">
                <a:solidFill>
                  <a:schemeClr val="accent2"/>
                </a:solidFill>
              </a:rPr>
              <a:t>Conservação da quantidade de movimento no </a:t>
            </a:r>
            <a:r>
              <a:rPr lang="pt-BR" dirty="0" smtClean="0">
                <a:solidFill>
                  <a:schemeClr val="accent2"/>
                </a:solidFill>
              </a:rPr>
              <a:t>ato da colisão</a:t>
            </a:r>
            <a:endParaRPr lang="pt-BR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74" y="980728"/>
            <a:ext cx="3937461" cy="7890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74" y="2420888"/>
            <a:ext cx="3937461" cy="69458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248" y="4077072"/>
            <a:ext cx="2800311" cy="20162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749433" y="6211669"/>
            <a:ext cx="5394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solidFill>
                  <a:schemeClr val="accent1"/>
                </a:solidFill>
              </a:rPr>
              <a:t>Resposta: Letra C</a:t>
            </a:r>
            <a:endParaRPr lang="pt-BR" sz="3600" dirty="0">
              <a:solidFill>
                <a:schemeClr val="accent1"/>
              </a:solidFill>
            </a:endParaRPr>
          </a:p>
        </p:txBody>
      </p:sp>
      <p:pic>
        <p:nvPicPr>
          <p:cNvPr id="8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24328" y="1762811"/>
            <a:ext cx="609600" cy="609600"/>
          </a:xfrm>
          <a:prstGeom prst="rect">
            <a:avLst/>
          </a:prstGeom>
        </p:spPr>
      </p:pic>
      <p:pic>
        <p:nvPicPr>
          <p:cNvPr id="9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38183" y="54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437</TotalTime>
  <Words>506</Words>
  <Application>Microsoft Office PowerPoint</Application>
  <PresentationFormat>Apresentação na tela (4:3)</PresentationFormat>
  <Paragraphs>90</Paragraphs>
  <Slides>8</Slides>
  <Notes>2</Notes>
  <HiddenSlides>0</HiddenSlides>
  <MMClips>12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NewsPrint</vt:lpstr>
      <vt:lpstr>Estudando para o ENEM de forma invertida</vt:lpstr>
      <vt:lpstr>~Mapa conceitual~</vt:lpstr>
      <vt:lpstr>Competência e Habilidade</vt:lpstr>
      <vt:lpstr>Explicação da Física </vt:lpstr>
      <vt:lpstr>Explicação da física</vt:lpstr>
      <vt:lpstr>Questão 69 do ENEM de 2016</vt:lpstr>
      <vt:lpstr>Questão 69 do ENEM de 2016</vt:lpstr>
      <vt:lpstr>Resolução da questão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Deborah</dc:creator>
  <cp:lastModifiedBy>Deborah</cp:lastModifiedBy>
  <cp:revision>23</cp:revision>
  <dcterms:created xsi:type="dcterms:W3CDTF">2017-07-24T22:46:20Z</dcterms:created>
  <dcterms:modified xsi:type="dcterms:W3CDTF">2017-07-30T20:55:23Z</dcterms:modified>
</cp:coreProperties>
</file>