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1" d="100"/>
          <a:sy n="71" d="100"/>
        </p:scale>
        <p:origin x="-192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03BEBB-0644-4483-B2E1-D41356D6A553}" type="datetimeFigureOut">
              <a:rPr lang="pt-BR" smtClean="0"/>
              <a:pPr/>
              <a:t>30/07/2017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14477109-97F3-4450-B4CC-29AE7C8DA2E1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30756801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e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03BEBB-0644-4483-B2E1-D41356D6A553}" type="datetimeFigureOut">
              <a:rPr lang="pt-BR" smtClean="0"/>
              <a:pPr/>
              <a:t>30/07/2017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14477109-97F3-4450-B4CC-29AE7C8DA2E1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14633512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çã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03BEBB-0644-4483-B2E1-D41356D6A553}" type="datetimeFigureOut">
              <a:rPr lang="pt-BR" smtClean="0"/>
              <a:pPr/>
              <a:t>30/07/2017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14477109-97F3-4450-B4CC-29AE7C8DA2E1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xmlns="" val="354140539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ão de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03BEBB-0644-4483-B2E1-D41356D6A553}" type="datetimeFigureOut">
              <a:rPr lang="pt-BR" smtClean="0"/>
              <a:pPr/>
              <a:t>30/07/2017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14477109-97F3-4450-B4CC-29AE7C8DA2E1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331134035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o Cartão de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03BEBB-0644-4483-B2E1-D41356D6A553}" type="datetimeFigureOut">
              <a:rPr lang="pt-BR" smtClean="0"/>
              <a:pPr/>
              <a:t>30/07/2017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14477109-97F3-4450-B4CC-29AE7C8DA2E1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xmlns="" val="103247198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iro ou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03BEBB-0644-4483-B2E1-D41356D6A553}" type="datetimeFigureOut">
              <a:rPr lang="pt-BR" smtClean="0"/>
              <a:pPr/>
              <a:t>30/07/2017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14477109-97F3-4450-B4CC-29AE7C8DA2E1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71538297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03BEBB-0644-4483-B2E1-D41356D6A553}" type="datetimeFigureOut">
              <a:rPr lang="pt-BR" smtClean="0"/>
              <a:pPr/>
              <a:t>30/07/2017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477109-97F3-4450-B4CC-29AE7C8DA2E1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168160676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03BEBB-0644-4483-B2E1-D41356D6A553}" type="datetimeFigureOut">
              <a:rPr lang="pt-BR" smtClean="0"/>
              <a:pPr/>
              <a:t>30/07/2017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477109-97F3-4450-B4CC-29AE7C8DA2E1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39589431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03BEBB-0644-4483-B2E1-D41356D6A553}" type="datetimeFigureOut">
              <a:rPr lang="pt-BR" smtClean="0"/>
              <a:pPr/>
              <a:t>30/07/2017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477109-97F3-4450-B4CC-29AE7C8DA2E1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38454351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03BEBB-0644-4483-B2E1-D41356D6A553}" type="datetimeFigureOut">
              <a:rPr lang="pt-BR" smtClean="0"/>
              <a:pPr/>
              <a:t>30/07/2017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14477109-97F3-4450-B4CC-29AE7C8DA2E1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36701326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03BEBB-0644-4483-B2E1-D41356D6A553}" type="datetimeFigureOut">
              <a:rPr lang="pt-BR" smtClean="0"/>
              <a:pPr/>
              <a:t>30/07/2017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14477109-97F3-4450-B4CC-29AE7C8DA2E1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31193429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03BEBB-0644-4483-B2E1-D41356D6A553}" type="datetimeFigureOut">
              <a:rPr lang="pt-BR" smtClean="0"/>
              <a:pPr/>
              <a:t>30/07/2017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14477109-97F3-4450-B4CC-29AE7C8DA2E1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17528598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03BEBB-0644-4483-B2E1-D41356D6A553}" type="datetimeFigureOut">
              <a:rPr lang="pt-BR" smtClean="0"/>
              <a:pPr/>
              <a:t>30/07/2017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477109-97F3-4450-B4CC-29AE7C8DA2E1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22793703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03BEBB-0644-4483-B2E1-D41356D6A553}" type="datetimeFigureOut">
              <a:rPr lang="pt-BR" smtClean="0"/>
              <a:pPr/>
              <a:t>30/07/2017</a:t>
            </a:fld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477109-97F3-4450-B4CC-29AE7C8DA2E1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3698532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03BEBB-0644-4483-B2E1-D41356D6A553}" type="datetimeFigureOut">
              <a:rPr lang="pt-BR" smtClean="0"/>
              <a:pPr/>
              <a:t>30/07/2017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477109-97F3-4450-B4CC-29AE7C8DA2E1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35361399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 smtClean="0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03BEBB-0644-4483-B2E1-D41356D6A553}" type="datetimeFigureOut">
              <a:rPr lang="pt-BR" smtClean="0"/>
              <a:pPr/>
              <a:t>30/07/2017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14477109-97F3-4450-B4CC-29AE7C8DA2E1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36567962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03BEBB-0644-4483-B2E1-D41356D6A553}" type="datetimeFigureOut">
              <a:rPr lang="pt-BR" smtClean="0"/>
              <a:pPr/>
              <a:t>30/07/2017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14477109-97F3-4450-B4CC-29AE7C8DA2E1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14079890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audio" Target="../media/audio1.wav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2.wav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3.wav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4.wav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5.wav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6.wav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-90151" y="90152"/>
            <a:ext cx="11874320" cy="3464417"/>
          </a:xfrm>
        </p:spPr>
        <p:txBody>
          <a:bodyPr/>
          <a:lstStyle/>
          <a:p>
            <a:pPr algn="ctr"/>
            <a:r>
              <a:rPr lang="pt-BR" cap="small" dirty="0" err="1" smtClean="0">
                <a:latin typeface="Arial7"/>
              </a:rPr>
              <a:t>Eeefm</a:t>
            </a:r>
            <a:r>
              <a:rPr lang="pt-BR" cap="small" dirty="0" smtClean="0">
                <a:latin typeface="Arial7"/>
              </a:rPr>
              <a:t> Coronel gomes de oliveira</a:t>
            </a:r>
            <a:r>
              <a:rPr lang="pt-BR" dirty="0" smtClean="0"/>
              <a:t/>
            </a:r>
            <a:br>
              <a:rPr lang="pt-BR" dirty="0" smtClean="0"/>
            </a:br>
            <a:r>
              <a:rPr lang="pt-BR" dirty="0" smtClean="0"/>
              <a:t/>
            </a:r>
            <a:br>
              <a:rPr lang="pt-BR" dirty="0" smtClean="0"/>
            </a:br>
            <a:r>
              <a:rPr lang="pt-BR" cap="small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t-BR" cap="small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b="1" cap="small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b="1" cap="small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Podcast</a:t>
            </a:r>
            <a:r>
              <a:rPr lang="pt-BR" b="1" cap="small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-Física </a:t>
            </a:r>
            <a:endParaRPr lang="pt-BR" b="1" cap="small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684212" y="3882503"/>
            <a:ext cx="6400800" cy="1947333"/>
          </a:xfrm>
        </p:spPr>
        <p:txBody>
          <a:bodyPr/>
          <a:lstStyle/>
          <a:p>
            <a:r>
              <a:rPr lang="pt-BR" cap="small" dirty="0" smtClean="0">
                <a:latin typeface="Arial" panose="020B0604020202020204" pitchFamily="34" charset="0"/>
                <a:cs typeface="Arial" panose="020B0604020202020204" pitchFamily="34" charset="0"/>
              </a:rPr>
              <a:t>Aluno: Lucas Batista Reis </a:t>
            </a:r>
          </a:p>
          <a:p>
            <a:r>
              <a:rPr lang="pt-BR" cap="small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    Questão:(2013-87) </a:t>
            </a:r>
            <a:r>
              <a:rPr lang="pt-BR" cap="small" dirty="0" err="1" smtClean="0">
                <a:latin typeface="Arial" panose="020B0604020202020204" pitchFamily="34" charset="0"/>
                <a:cs typeface="Arial" panose="020B0604020202020204" pitchFamily="34" charset="0"/>
              </a:rPr>
              <a:t>wikifisica</a:t>
            </a:r>
            <a:r>
              <a:rPr lang="pt-BR" cap="small" dirty="0" smtClean="0">
                <a:latin typeface="Arial" panose="020B0604020202020204" pitchFamily="34" charset="0"/>
                <a:cs typeface="Arial" panose="020B0604020202020204" pitchFamily="34" charset="0"/>
              </a:rPr>
              <a:t> provas resolvidas </a:t>
            </a:r>
          </a:p>
          <a:p>
            <a:r>
              <a:rPr lang="pt-BR" cap="small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     Professor: Lucas Xavier </a:t>
            </a:r>
          </a:p>
          <a:p>
            <a:r>
              <a:rPr lang="pt-BR" cap="small" dirty="0" smtClean="0">
                <a:latin typeface="Arial" panose="020B0604020202020204" pitchFamily="34" charset="0"/>
                <a:cs typeface="Arial" panose="020B0604020202020204" pitchFamily="34" charset="0"/>
              </a:rPr>
              <a:t>Serie: 2° Ano (2°N01)</a:t>
            </a:r>
            <a:endParaRPr lang="pt-BR" cap="small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Som gravado">
            <a:hlinkClick r:id="" action="ppaction://media"/>
          </p:cNvPr>
          <p:cNvPicPr>
            <a:picLocks noRot="1" noChangeAspect="1"/>
          </p:cNvPicPr>
          <p:nvPr>
            <a:wavAudioFile r:embed="rId1" name="Som gravado"/>
          </p:nvPr>
        </p:nvPicPr>
        <p:blipFill>
          <a:blip r:embed="rId3" cstate="print"/>
          <a:stretch>
            <a:fillRect/>
          </a:stretch>
        </p:blipFill>
        <p:spPr>
          <a:xfrm>
            <a:off x="9170894" y="5481918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9225314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054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b="1" dirty="0" smtClean="0"/>
              <a:t>Mapa Conceitual </a:t>
            </a:r>
            <a:endParaRPr lang="pt-BR" b="1" dirty="0"/>
          </a:p>
        </p:txBody>
      </p:sp>
      <p:pic>
        <p:nvPicPr>
          <p:cNvPr id="38" name="Espaço Reservado para Conteúdo 37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150772" y="1470245"/>
            <a:ext cx="9182636" cy="5103974"/>
          </a:xfrm>
        </p:spPr>
      </p:pic>
      <p:pic>
        <p:nvPicPr>
          <p:cNvPr id="5" name="Som gravado">
            <a:hlinkClick r:id="" action="ppaction://media"/>
          </p:cNvPr>
          <p:cNvPicPr>
            <a:picLocks noRot="1" noChangeAspect="1"/>
          </p:cNvPicPr>
          <p:nvPr>
            <a:wavAudioFile r:embed="rId1" name="Som gravado"/>
          </p:nvPr>
        </p:nvPicPr>
        <p:blipFill>
          <a:blip r:embed="rId4" cstate="print"/>
          <a:stretch>
            <a:fillRect/>
          </a:stretch>
        </p:blipFill>
        <p:spPr>
          <a:xfrm>
            <a:off x="10437223" y="5993674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2035818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193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592925" y="718457"/>
            <a:ext cx="8911687" cy="1084217"/>
          </a:xfrm>
        </p:spPr>
        <p:txBody>
          <a:bodyPr/>
          <a:lstStyle/>
          <a:p>
            <a:pPr algn="ctr"/>
            <a:r>
              <a:rPr lang="pt-BR" b="1" dirty="0" smtClean="0"/>
              <a:t>Competência e </a:t>
            </a:r>
            <a:r>
              <a:rPr lang="pt-BR" b="1" dirty="0" smtClean="0"/>
              <a:t>Habilidades </a:t>
            </a:r>
            <a:endParaRPr lang="pt-BR" b="1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489167" y="2468880"/>
            <a:ext cx="10015446" cy="3442342"/>
          </a:xfrm>
        </p:spPr>
        <p:txBody>
          <a:bodyPr/>
          <a:lstStyle/>
          <a:p>
            <a:r>
              <a:rPr lang="pt-BR" b="1" dirty="0" smtClean="0"/>
              <a:t>Competência </a:t>
            </a:r>
            <a:r>
              <a:rPr lang="pt-BR" b="1" dirty="0" smtClean="0"/>
              <a:t>II </a:t>
            </a:r>
            <a:r>
              <a:rPr lang="pt-BR" dirty="0"/>
              <a:t>- Construir e aplicar conceitos das várias áreas do conhecimento para a compreensão de fenômenos naturais, de processos histórico-geográficos, da produção tecnológica e das manifestações </a:t>
            </a:r>
            <a:r>
              <a:rPr lang="pt-BR" dirty="0" smtClean="0"/>
              <a:t>artísticas</a:t>
            </a:r>
          </a:p>
          <a:p>
            <a:r>
              <a:rPr lang="pt-BR" b="1" dirty="0" smtClean="0"/>
              <a:t>Habilidade H1 </a:t>
            </a:r>
            <a:r>
              <a:rPr lang="pt-BR" dirty="0"/>
              <a:t>- Identificar características de ondas sonoras ou de ondas eletromagnéticas, relacionando-as a seus usos nos mais diferentes contextos.</a:t>
            </a:r>
            <a:endParaRPr lang="pt-BR" dirty="0" smtClean="0"/>
          </a:p>
          <a:p>
            <a:r>
              <a:rPr lang="pt-BR" b="1" dirty="0"/>
              <a:t>Habilidade H5 </a:t>
            </a:r>
            <a:r>
              <a:rPr lang="pt-BR" dirty="0"/>
              <a:t>- Dimensionar circuitos elétricos domésticos ou em outros ambientes, considerando informações dadas sobre corrente, tensão, resistência e potência. </a:t>
            </a:r>
            <a:endParaRPr lang="pt-BR" dirty="0" smtClean="0"/>
          </a:p>
          <a:p>
            <a:endParaRPr lang="pt-BR" dirty="0"/>
          </a:p>
        </p:txBody>
      </p:sp>
      <p:pic>
        <p:nvPicPr>
          <p:cNvPr id="5" name="Som gravado">
            <a:hlinkClick r:id="" action="ppaction://media"/>
          </p:cNvPr>
          <p:cNvPicPr>
            <a:picLocks noRot="1" noChangeAspect="1"/>
          </p:cNvPicPr>
          <p:nvPr>
            <a:wavAudioFile r:embed="rId1" name="Som gravado"/>
          </p:nvPr>
        </p:nvPicPr>
        <p:blipFill>
          <a:blip r:embed="rId3" cstate="print"/>
          <a:stretch>
            <a:fillRect/>
          </a:stretch>
        </p:blipFill>
        <p:spPr>
          <a:xfrm>
            <a:off x="10319657" y="5654040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6843687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717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b="1" dirty="0" smtClean="0"/>
              <a:t>Resumo </a:t>
            </a:r>
            <a:endParaRPr lang="pt-BR" b="1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 dirty="0" smtClean="0"/>
          </a:p>
          <a:p>
            <a:endParaRPr lang="pt-BR" dirty="0"/>
          </a:p>
        </p:txBody>
      </p:sp>
      <p:pic>
        <p:nvPicPr>
          <p:cNvPr id="4" name="Imagem 3" descr="corrente-eletric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61955" y="2090057"/>
            <a:ext cx="4000500" cy="2531836"/>
          </a:xfrm>
          <a:prstGeom prst="rect">
            <a:avLst/>
          </a:prstGeom>
        </p:spPr>
      </p:pic>
      <p:pic>
        <p:nvPicPr>
          <p:cNvPr id="6" name="Som gravado">
            <a:hlinkClick r:id="" action="ppaction://media"/>
          </p:cNvPr>
          <p:cNvPicPr>
            <a:picLocks noRot="1" noChangeAspect="1"/>
          </p:cNvPicPr>
          <p:nvPr>
            <a:wavAudioFile r:embed="rId1" name="Som gravado"/>
          </p:nvPr>
        </p:nvPicPr>
        <p:blipFill>
          <a:blip r:embed="rId4" cstate="print"/>
          <a:stretch>
            <a:fillRect/>
          </a:stretch>
        </p:blipFill>
        <p:spPr>
          <a:xfrm>
            <a:off x="6766560" y="1460863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3086358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0162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Questão do ENEM 2013 - 87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120646" y="1351729"/>
            <a:ext cx="10586434" cy="5318975"/>
          </a:xfrm>
        </p:spPr>
        <p:txBody>
          <a:bodyPr/>
          <a:lstStyle/>
          <a:p>
            <a:r>
              <a:rPr lang="pt-BR" dirty="0"/>
              <a:t>Um circuito em série é formado por uma pilha, uma lâmpada incandescente e uma chave interruptora. Ao se ligar a chave, a lâmpada acende quase instantaneamente, irradiando calor e luz. Popularmente, associa-se o fenômeno da irradiação de energia a um desgaste da corrente elétrica, ao atravessar o filamento da lâmpada, e à rapidez com que a lâmpada começa a brilhar. Essa explicação está em desacordo com o modelo clássico de corrente. </a:t>
            </a:r>
            <a:endParaRPr lang="pt-BR" dirty="0" smtClean="0"/>
          </a:p>
          <a:p>
            <a:r>
              <a:rPr lang="pt-BR" dirty="0" smtClean="0"/>
              <a:t>De </a:t>
            </a:r>
            <a:r>
              <a:rPr lang="pt-BR" dirty="0"/>
              <a:t>acordo com o modelo mencionado, o </a:t>
            </a:r>
            <a:r>
              <a:rPr lang="pt-BR" dirty="0" smtClean="0"/>
              <a:t>fato </a:t>
            </a:r>
            <a:r>
              <a:rPr lang="pt-BR" dirty="0"/>
              <a:t>de a </a:t>
            </a:r>
            <a:r>
              <a:rPr lang="pt-BR" dirty="0" smtClean="0"/>
              <a:t>lâmpada </a:t>
            </a:r>
            <a:r>
              <a:rPr lang="pt-BR" dirty="0"/>
              <a:t>acender quase instantaneamente está relacionado à rapidez com </a:t>
            </a:r>
            <a:r>
              <a:rPr lang="pt-BR" dirty="0" smtClean="0"/>
              <a:t>que.</a:t>
            </a:r>
          </a:p>
          <a:p>
            <a:r>
              <a:rPr lang="pt-BR" dirty="0"/>
              <a:t>a) o fluido elétrico se desloca no circuito</a:t>
            </a:r>
            <a:r>
              <a:rPr lang="pt-BR" dirty="0" smtClean="0"/>
              <a:t>.</a:t>
            </a:r>
          </a:p>
          <a:p>
            <a:r>
              <a:rPr lang="pt-BR" dirty="0"/>
              <a:t>b) as cargas negativas móveis atravessam o circuito. </a:t>
            </a:r>
            <a:endParaRPr lang="pt-BR" dirty="0" smtClean="0"/>
          </a:p>
          <a:p>
            <a:r>
              <a:rPr lang="pt-BR" dirty="0"/>
              <a:t>c) a bateria libera cargas móveis para o filamento </a:t>
            </a:r>
            <a:r>
              <a:rPr lang="pt-BR" dirty="0" smtClean="0"/>
              <a:t>da lâmpada </a:t>
            </a:r>
          </a:p>
          <a:p>
            <a:r>
              <a:rPr lang="pt-BR" dirty="0"/>
              <a:t>d) o campo elétrico se estabelece em todos os pontos do circuito. </a:t>
            </a:r>
            <a:endParaRPr lang="pt-BR" dirty="0" smtClean="0"/>
          </a:p>
          <a:p>
            <a:r>
              <a:rPr lang="pt-BR" dirty="0"/>
              <a:t>e) as cargas positivas e negativas se chocam no filamento da lâmpada. </a:t>
            </a:r>
          </a:p>
        </p:txBody>
      </p:sp>
      <p:pic>
        <p:nvPicPr>
          <p:cNvPr id="4" name="Som gravado">
            <a:hlinkClick r:id="" action="ppaction://media"/>
          </p:cNvPr>
          <p:cNvPicPr>
            <a:picLocks noRot="1" noChangeAspect="1"/>
          </p:cNvPicPr>
          <p:nvPr>
            <a:wavAudioFile r:embed="rId1" name="Som gravado"/>
          </p:nvPr>
        </p:nvPicPr>
        <p:blipFill>
          <a:blip r:embed="rId3" cstate="print"/>
          <a:stretch>
            <a:fillRect/>
          </a:stretch>
        </p:blipFill>
        <p:spPr>
          <a:xfrm>
            <a:off x="10058400" y="5823857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5216774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4687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b="1" dirty="0" smtClean="0"/>
              <a:t>Resolução </a:t>
            </a:r>
            <a:endParaRPr lang="pt-BR" b="1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589212" y="1481070"/>
            <a:ext cx="8915400" cy="4430152"/>
          </a:xfrm>
        </p:spPr>
        <p:txBody>
          <a:bodyPr/>
          <a:lstStyle/>
          <a:p>
            <a:r>
              <a:rPr lang="pt-BR" dirty="0"/>
              <a:t>Ao se fechar o circuito estabelece-se quase </a:t>
            </a:r>
            <a:r>
              <a:rPr lang="pt-BR" dirty="0" smtClean="0"/>
              <a:t>instantaneamente </a:t>
            </a:r>
            <a:r>
              <a:rPr lang="pt-BR" dirty="0"/>
              <a:t>um campo elétrico em todos os pontos do circuito, responsável pela corrente </a:t>
            </a:r>
            <a:r>
              <a:rPr lang="pt-BR" dirty="0" smtClean="0"/>
              <a:t>elétrica.</a:t>
            </a:r>
            <a:r>
              <a:rPr lang="pt-BR" dirty="0"/>
              <a:t> De acordo com o modelo clássico de corrente, o fato de a lâmpada acender quase instantaneamente está relacionado à rapidez com que o campo elétrico se estabelece em todos os pontos do circuito. O deslocamento dos elétrons está associado apenas à contribuição da força elétrica, já que o tempo de deslocamento das cargas elétricas possui ordem de grandeza muito maior que o tempo de colisão entre os elétrons.</a:t>
            </a:r>
            <a:br>
              <a:rPr lang="pt-BR" dirty="0"/>
            </a:br>
            <a:endParaRPr lang="pt-BR" dirty="0" smtClean="0"/>
          </a:p>
          <a:p>
            <a:pPr marL="0" indent="0">
              <a:buNone/>
            </a:pPr>
            <a:r>
              <a:rPr lang="pt-BR" dirty="0" smtClean="0"/>
              <a:t>Resposta correta.</a:t>
            </a:r>
          </a:p>
          <a:p>
            <a:r>
              <a:rPr lang="pt-BR" b="1" dirty="0" smtClean="0"/>
              <a:t>d) </a:t>
            </a:r>
            <a:r>
              <a:rPr lang="pt-BR" b="1" dirty="0"/>
              <a:t>o campo elétrico se estabelece em todos os pontos do circuito</a:t>
            </a:r>
            <a:endParaRPr lang="pt-BR" b="1" dirty="0" smtClean="0"/>
          </a:p>
          <a:p>
            <a:endParaRPr lang="pt-BR" b="1" dirty="0"/>
          </a:p>
        </p:txBody>
      </p:sp>
      <p:pic>
        <p:nvPicPr>
          <p:cNvPr id="5" name="Som gravado">
            <a:hlinkClick r:id="" action="ppaction://media"/>
          </p:cNvPr>
          <p:cNvPicPr>
            <a:picLocks noRot="1" noChangeAspect="1"/>
          </p:cNvPicPr>
          <p:nvPr>
            <a:wavAudioFile r:embed="rId1" name="Som gravado"/>
          </p:nvPr>
        </p:nvPicPr>
        <p:blipFill>
          <a:blip r:embed="rId3" cstate="print"/>
          <a:stretch>
            <a:fillRect/>
          </a:stretch>
        </p:blipFill>
        <p:spPr>
          <a:xfrm>
            <a:off x="10724606" y="4791891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3665694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8376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Cacho">
  <a:themeElements>
    <a:clrScheme name="Cacho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Cacho">
      <a:maj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Cacho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166</TotalTime>
  <Words>378</Words>
  <Application>Microsoft Office PowerPoint</Application>
  <PresentationFormat>Personalizar</PresentationFormat>
  <Paragraphs>23</Paragraphs>
  <Slides>6</Slides>
  <Notes>0</Notes>
  <HiddenSlides>0</HiddenSlides>
  <MMClips>6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6</vt:i4>
      </vt:variant>
    </vt:vector>
  </HeadingPairs>
  <TitlesOfParts>
    <vt:vector size="7" baseType="lpstr">
      <vt:lpstr>Cacho</vt:lpstr>
      <vt:lpstr>Eeefm Coronel gomes de oliveira    Podcast-Física </vt:lpstr>
      <vt:lpstr>Mapa Conceitual </vt:lpstr>
      <vt:lpstr>Competência e Habilidades </vt:lpstr>
      <vt:lpstr>Resumo </vt:lpstr>
      <vt:lpstr>Questão do ENEM 2013 - 87</vt:lpstr>
      <vt:lpstr>Resolução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Eeefm Coronel gomes de oliveira    Podcast-Física</dc:title>
  <dc:creator>Thamires Soares</dc:creator>
  <cp:lastModifiedBy>Meiriely</cp:lastModifiedBy>
  <cp:revision>17</cp:revision>
  <dcterms:created xsi:type="dcterms:W3CDTF">2017-07-30T23:05:13Z</dcterms:created>
  <dcterms:modified xsi:type="dcterms:W3CDTF">2017-07-31T01:58:02Z</dcterms:modified>
</cp:coreProperties>
</file>