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238F7-732D-494E-9594-F239D54DDB91}" type="datetimeFigureOut">
              <a:rPr lang="pt-BR" smtClean="0"/>
              <a:t>12/05/2017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DE7CB-CD45-4AD3-B095-DC370B607C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49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DE7CB-CD45-4AD3-B095-DC370B607C1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08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</p:spPr>
        <p:txBody>
          <a:bodyPr/>
          <a:lstStyle/>
          <a:p>
            <a:fld id="{DED7E6CA-ACA6-4562-B445-C8E5E7CF481F}" type="datetimeFigureOut">
              <a:rPr lang="pt-BR" smtClean="0"/>
              <a:t>12/05/2017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5410202"/>
            <a:ext cx="384366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0"/>
            <a:ext cx="578317" cy="365125"/>
          </a:xfrm>
        </p:spPr>
        <p:txBody>
          <a:bodyPr/>
          <a:lstStyle/>
          <a:p>
            <a:fld id="{AA25D829-972F-432E-8EA3-CFD53C3E4F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E6CA-ACA6-4562-B445-C8E5E7CF481F}" type="datetimeFigureOut">
              <a:rPr lang="pt-BR" smtClean="0"/>
              <a:t>12/05/2017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D829-972F-432E-8EA3-CFD53C3E4F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E6CA-ACA6-4562-B445-C8E5E7CF481F}" type="datetimeFigureOut">
              <a:rPr lang="pt-BR" smtClean="0"/>
              <a:t>12/05/2017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D829-972F-432E-8EA3-CFD53C3E4F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E6CA-ACA6-4562-B445-C8E5E7CF481F}" type="datetimeFigureOut">
              <a:rPr lang="pt-BR" smtClean="0"/>
              <a:t>12/05/2017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D829-972F-432E-8EA3-CFD53C3E4FE4}" type="slidenum">
              <a:rPr lang="pt-BR" smtClean="0"/>
              <a:t>‹nº›</a:t>
            </a:fld>
            <a:endParaRPr lang="pt-BR"/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E6CA-ACA6-4562-B445-C8E5E7CF481F}" type="datetimeFigureOut">
              <a:rPr lang="pt-BR" smtClean="0"/>
              <a:t>12/05/2017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D829-972F-432E-8EA3-CFD53C3E4F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E6CA-ACA6-4562-B445-C8E5E7CF481F}" type="datetimeFigureOut">
              <a:rPr lang="pt-BR" smtClean="0"/>
              <a:t>12/05/2017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D829-972F-432E-8EA3-CFD53C3E4F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E6CA-ACA6-4562-B445-C8E5E7CF481F}" type="datetimeFigureOut">
              <a:rPr lang="pt-BR" smtClean="0"/>
              <a:t>12/05/2017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D829-972F-432E-8EA3-CFD53C3E4F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E6CA-ACA6-4562-B445-C8E5E7CF481F}" type="datetimeFigureOut">
              <a:rPr lang="pt-BR" smtClean="0"/>
              <a:t>12/05/2017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D829-972F-432E-8EA3-CFD53C3E4F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E6CA-ACA6-4562-B445-C8E5E7CF481F}" type="datetimeFigureOut">
              <a:rPr lang="pt-BR" smtClean="0"/>
              <a:t>12/05/2017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D829-972F-432E-8EA3-CFD53C3E4F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E6CA-ACA6-4562-B445-C8E5E7CF481F}" type="datetimeFigureOut">
              <a:rPr lang="pt-BR" smtClean="0"/>
              <a:t>12/05/2017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D829-972F-432E-8EA3-CFD53C3E4F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E6CA-ACA6-4562-B445-C8E5E7CF481F}" type="datetimeFigureOut">
              <a:rPr lang="pt-BR" smtClean="0"/>
              <a:t>12/05/2017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D829-972F-432E-8EA3-CFD53C3E4F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E6CA-ACA6-4562-B445-C8E5E7CF481F}" type="datetimeFigureOut">
              <a:rPr lang="pt-BR" smtClean="0"/>
              <a:t>12/05/2017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D829-972F-432E-8EA3-CFD53C3E4F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E6CA-ACA6-4562-B445-C8E5E7CF481F}" type="datetimeFigureOut">
              <a:rPr lang="pt-BR" smtClean="0"/>
              <a:t>12/05/2017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D829-972F-432E-8EA3-CFD53C3E4F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E6CA-ACA6-4562-B445-C8E5E7CF481F}" type="datetimeFigureOut">
              <a:rPr lang="pt-BR" smtClean="0"/>
              <a:t>12/05/2017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D829-972F-432E-8EA3-CFD53C3E4F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E6CA-ACA6-4562-B445-C8E5E7CF481F}" type="datetimeFigureOut">
              <a:rPr lang="pt-BR" smtClean="0"/>
              <a:t>12/05/2017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D829-972F-432E-8EA3-CFD53C3E4F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E6CA-ACA6-4562-B445-C8E5E7CF481F}" type="datetimeFigureOut">
              <a:rPr lang="pt-BR" smtClean="0"/>
              <a:t>12/05/2017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D829-972F-432E-8EA3-CFD53C3E4F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2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2249486"/>
            <a:ext cx="4450883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E6CA-ACA6-4562-B445-C8E5E7CF481F}" type="datetimeFigureOut">
              <a:rPr lang="pt-BR" smtClean="0"/>
              <a:t>12/05/2017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D829-972F-432E-8EA3-CFD53C3E4F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1"/>
            <a:ext cx="9040416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7E6CA-ACA6-4562-B445-C8E5E7CF481F}" type="datetimeFigureOut">
              <a:rPr lang="pt-BR" smtClean="0"/>
              <a:t>12/05/2017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5D829-972F-432E-8EA3-CFD53C3E4FE4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Estudando para o ENEM de forma Invertida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7319" y="3818062"/>
            <a:ext cx="6981105" cy="1915194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EEEFM. Professora </a:t>
            </a:r>
            <a:r>
              <a:rPr lang="pt-BR" dirty="0" err="1" smtClean="0"/>
              <a:t>filomena</a:t>
            </a:r>
            <a:r>
              <a:rPr lang="pt-BR" dirty="0" smtClean="0"/>
              <a:t> </a:t>
            </a:r>
            <a:r>
              <a:rPr lang="pt-BR" dirty="0" err="1" smtClean="0"/>
              <a:t>quitiba</a:t>
            </a:r>
            <a:endParaRPr lang="pt-BR" dirty="0" smtClean="0"/>
          </a:p>
          <a:p>
            <a:r>
              <a:rPr lang="pt-BR" dirty="0" smtClean="0"/>
              <a:t>Nome: Flávia Cristina silva de oliveira     turma: 2°n01</a:t>
            </a:r>
          </a:p>
          <a:p>
            <a:r>
              <a:rPr lang="pt-BR" dirty="0" smtClean="0"/>
              <a:t>Professor: </a:t>
            </a:r>
            <a:r>
              <a:rPr lang="pt-BR" dirty="0" err="1" smtClean="0"/>
              <a:t>lucas</a:t>
            </a:r>
            <a:r>
              <a:rPr lang="pt-BR" dirty="0" smtClean="0"/>
              <a:t> </a:t>
            </a:r>
            <a:r>
              <a:rPr lang="pt-BR" dirty="0" err="1" smtClean="0"/>
              <a:t>xavier</a:t>
            </a:r>
            <a:endParaRPr lang="pt-BR" dirty="0" smtClean="0"/>
          </a:p>
          <a:p>
            <a:r>
              <a:rPr lang="pt-BR" dirty="0" smtClean="0"/>
              <a:t>Hidrostática: leis de </a:t>
            </a:r>
            <a:r>
              <a:rPr lang="pt-BR" dirty="0" err="1" smtClean="0"/>
              <a:t>kepler</a:t>
            </a:r>
            <a:endParaRPr lang="pt-BR" dirty="0" smtClean="0"/>
          </a:p>
          <a:p>
            <a:r>
              <a:rPr lang="pt-BR" dirty="0" smtClean="0"/>
              <a:t>Enem: 2009. questão: 25</a:t>
            </a:r>
          </a:p>
        </p:txBody>
      </p:sp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4408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4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Leis de Kepler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Quando </a:t>
            </a:r>
            <a:r>
              <a:rPr lang="pt-BR" dirty="0"/>
              <a:t>o ser humano iniciou a agricultura, ele necessitou de uma referência para identificar as épocas de plantio e </a:t>
            </a:r>
            <a:r>
              <a:rPr lang="pt-BR" dirty="0" smtClean="0"/>
              <a:t>colheita. Ao </a:t>
            </a:r>
            <a:r>
              <a:rPr lang="pt-BR" dirty="0"/>
              <a:t>observar o céu, os nossos ancestrais perceberam que alguns astros descrevem um movimento regular, o que propiciou a eles obter uma noção de tempo e de épocas do </a:t>
            </a:r>
            <a:r>
              <a:rPr lang="pt-BR" dirty="0" smtClean="0"/>
              <a:t>ano. Primeiramente</a:t>
            </a:r>
            <a:r>
              <a:rPr lang="pt-BR" dirty="0"/>
              <a:t>, foi concluído que o Sol e os demais planetas observados giravam em torno da Terra. Mas este modelo, chamado de Modelo Geocêntrico, apresentava diversas falhas, que incentivaram o estudo deste sistema por milhares de </a:t>
            </a:r>
            <a:r>
              <a:rPr lang="pt-BR" dirty="0" smtClean="0"/>
              <a:t>anos. Por </a:t>
            </a:r>
            <a:r>
              <a:rPr lang="pt-BR" dirty="0"/>
              <a:t>volta do século XVI, Nicolau Copérnico (1473-1543) apresentou um modelo Heliocêntrico, em que o Sol estava no centro do universo, e os planetas descreviam órbitas circulares ao seu </a:t>
            </a:r>
            <a:r>
              <a:rPr lang="pt-BR" dirty="0" smtClean="0"/>
              <a:t>redor. No </a:t>
            </a:r>
            <a:r>
              <a:rPr lang="pt-BR" dirty="0"/>
              <a:t>século XVII, </a:t>
            </a:r>
            <a:r>
              <a:rPr lang="pt-BR" dirty="0" err="1"/>
              <a:t>Johanes</a:t>
            </a:r>
            <a:r>
              <a:rPr lang="pt-BR" dirty="0"/>
              <a:t> Kepler (1571-1630) enunciou as leis que regem o movimento planetário, utilizando anotações do astrônomo </a:t>
            </a:r>
            <a:r>
              <a:rPr lang="pt-BR" dirty="0" err="1"/>
              <a:t>Tycho</a:t>
            </a:r>
            <a:r>
              <a:rPr lang="pt-BR" dirty="0"/>
              <a:t> </a:t>
            </a:r>
            <a:r>
              <a:rPr lang="pt-BR" dirty="0" err="1"/>
              <a:t>Brahe</a:t>
            </a:r>
            <a:r>
              <a:rPr lang="pt-BR" dirty="0"/>
              <a:t> (1546-1601).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Kepler formulou três leis que ficaram conhecidas como </a:t>
            </a:r>
            <a:r>
              <a:rPr lang="pt-BR" i="1" dirty="0"/>
              <a:t>Leis de Kepler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352" y="6165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1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1ª Lei de Kepler - Lei das Órbitas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planetas descrevem órbitas </a:t>
            </a:r>
            <a:r>
              <a:rPr lang="pt-BR" dirty="0" err="1"/>
              <a:t>elipticas</a:t>
            </a:r>
            <a:r>
              <a:rPr lang="pt-BR" dirty="0"/>
              <a:t> em torno do Sol, que ocupa um dos focos da elipse.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570" y="3356992"/>
            <a:ext cx="4155646" cy="309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61497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7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2ª Lei de Kepler - Lei das Áreas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segmento que une o sol a um planeta descreve áreas iguais em intervalos de tempo iguais.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050" name="Picture 2" descr="http://www.sofisica.com.br/conteudos/Mecanica/GravitacaoUniversal/figuras/lk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3768353" cy="284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ofisica.com.br/conteudos/Mecanica/GravitacaoUniversal/figuras/lk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212" y="5954616"/>
            <a:ext cx="6477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632" y="61778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9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3ª Lei de Kepler - Lei dos Períodos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132856"/>
            <a:ext cx="8036420" cy="2722241"/>
          </a:xfrm>
        </p:spPr>
        <p:txBody>
          <a:bodyPr>
            <a:normAutofit fontScale="85000" lnSpcReduction="10000"/>
          </a:bodyPr>
          <a:lstStyle/>
          <a:p>
            <a:r>
              <a:rPr lang="pt-BR" dirty="0"/>
              <a:t>O quociente dos quadrados dos períodos e o cubo de suas distâncias médias do sol é igual a uma constante </a:t>
            </a:r>
            <a:r>
              <a:rPr lang="pt-BR" i="1" dirty="0"/>
              <a:t>k</a:t>
            </a:r>
            <a:r>
              <a:rPr lang="pt-BR" dirty="0"/>
              <a:t>, igual a todos os planetas</a:t>
            </a:r>
            <a:r>
              <a:rPr lang="pt-BR" dirty="0" smtClean="0"/>
              <a:t>.</a:t>
            </a:r>
          </a:p>
          <a:p>
            <a:r>
              <a:rPr lang="pt-BR" dirty="0"/>
              <a:t>Tendo em vista que o movimento de translação de um planeta é equivalente ao tempo que este demora para percorrer uma volta em torno do Sol, é fácil concluirmos que, quanto mais longe o planeta estiver do Sol, mais longo será seu período de translação e, em consequência disso, maior será o "seu ano".</a:t>
            </a:r>
            <a:endParaRPr lang="pt-BR" dirty="0"/>
          </a:p>
        </p:txBody>
      </p:sp>
      <p:pic>
        <p:nvPicPr>
          <p:cNvPr id="3074" name="Picture 2" descr="http://www.sofisica.com.br/conteudos/Mecanica/GravitacaoUniversal/figuras/lk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53136"/>
            <a:ext cx="2016224" cy="181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61600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4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Questão do </a:t>
            </a:r>
            <a:r>
              <a:rPr lang="pt-BR" dirty="0" err="1" smtClean="0"/>
              <a:t>enem</a:t>
            </a:r>
            <a:r>
              <a:rPr lang="pt-BR" dirty="0" smtClean="0"/>
              <a:t> - 25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916832"/>
            <a:ext cx="7920879" cy="2520280"/>
          </a:xfrm>
        </p:spPr>
        <p:txBody>
          <a:bodyPr>
            <a:normAutofit fontScale="85000" lnSpcReduction="10000"/>
          </a:bodyPr>
          <a:lstStyle/>
          <a:p>
            <a:r>
              <a:rPr lang="pt-BR" dirty="0"/>
              <a:t>O ônibus espacial Atlantis foi lançado ao espaço com cinco astronautas a bordo e uma câmera nova, que iria substituir uma outra danificada por um curto-circuito no telescópio Hubble. Depois de entrarem em órbita a 560 km de altura, os astronautas se aproximaram do Hubble. Dois astronautas saíram da Atlantis e se dirigiram ao telescópio. Ao abrir a porta de acesso, um deles exclamou: “Esse telescópio tem a massa grande, mas o peso é pequeno</a:t>
            </a:r>
            <a:r>
              <a:rPr lang="pt-BR" dirty="0" smtClean="0"/>
              <a:t>.”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pic>
        <p:nvPicPr>
          <p:cNvPr id="4098" name="Picture 2" descr="Resultado de imagem para O ônibus espacial Atlantis foi lançado ao espaço com cinco astronautas a bordo e uma câmera no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38" y="4581128"/>
            <a:ext cx="2677298" cy="188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12360" y="61611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5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6060" y="942318"/>
            <a:ext cx="7429499" cy="1478570"/>
          </a:xfrm>
        </p:spPr>
        <p:txBody>
          <a:bodyPr>
            <a:normAutofit fontScale="90000"/>
          </a:bodyPr>
          <a:lstStyle/>
          <a:p>
            <a:r>
              <a:rPr lang="pt-BR" dirty="0"/>
              <a:t>Considerando o texto e as leis de Kepler, pode-se afirmar que a frase dita pelo astronauta :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6060" y="2249486"/>
            <a:ext cx="7604372" cy="3915817"/>
          </a:xfrm>
        </p:spPr>
        <p:txBody>
          <a:bodyPr>
            <a:normAutofit fontScale="62500" lnSpcReduction="20000"/>
          </a:bodyPr>
          <a:lstStyle/>
          <a:p>
            <a:r>
              <a:rPr lang="pt-BR" dirty="0"/>
              <a:t>a) se justifica porque o tamanho do telescópio determina a sua massa, enquanto seu pequeno peso decorre da falta de ação da aceleração da gravidade. </a:t>
            </a:r>
            <a:endParaRPr lang="pt-BR" dirty="0" smtClean="0"/>
          </a:p>
          <a:p>
            <a:r>
              <a:rPr lang="pt-BR" dirty="0" smtClean="0"/>
              <a:t>b</a:t>
            </a:r>
            <a:r>
              <a:rPr lang="pt-BR" dirty="0"/>
              <a:t>) se justifica ao verificar que a inércia do telescópio é grande comparada à dele próprio, e que o peso do telescópio é pequeno porque a atração </a:t>
            </a:r>
            <a:r>
              <a:rPr lang="pt-BR" dirty="0" smtClean="0"/>
              <a:t>gravitacional </a:t>
            </a:r>
            <a:r>
              <a:rPr lang="pt-BR" dirty="0"/>
              <a:t>criada por sua massa era pequena. </a:t>
            </a:r>
            <a:endParaRPr lang="pt-BR" dirty="0" smtClean="0"/>
          </a:p>
          <a:p>
            <a:r>
              <a:rPr lang="pt-BR" dirty="0" smtClean="0"/>
              <a:t>c</a:t>
            </a:r>
            <a:r>
              <a:rPr lang="pt-BR" dirty="0"/>
              <a:t>) não se justifica, porque a avaliação da massa e do peso de objetos em órbita tem por base as leis de Kepler, que não se aplicam a satélites artificiais. </a:t>
            </a:r>
            <a:endParaRPr lang="pt-BR" dirty="0" smtClean="0"/>
          </a:p>
          <a:p>
            <a:r>
              <a:rPr lang="pt-BR" dirty="0" smtClean="0"/>
              <a:t>d</a:t>
            </a:r>
            <a:r>
              <a:rPr lang="pt-BR" dirty="0"/>
              <a:t>) não se justifica, porque a força-peso é a força exercida pela gravidade terrestre, neste caso, sobre o telescópio e é a responsável por manter o próprio telescópio em órbita. </a:t>
            </a:r>
            <a:endParaRPr lang="pt-BR" dirty="0" smtClean="0"/>
          </a:p>
          <a:p>
            <a:r>
              <a:rPr lang="pt-BR" dirty="0" smtClean="0"/>
              <a:t>e</a:t>
            </a:r>
            <a:r>
              <a:rPr lang="pt-BR" dirty="0"/>
              <a:t>) não se justifica, pois a ação da força-peso implica a ação de uma força de reação contrária, que não existe naquele ambiente. A massa do telescópio poderia ser avaliada simplesmente pelo seu volume.</a:t>
            </a:r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68344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3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A força gravitacional que a Terra exerce no telescópio (impropriamente chamada de força-peso) é a força que vai mantê-lo em órbita. Se a órbita for circular, a força gravitacional fará o papel de resultante centrípeta e a aceleração da gravidade nos pontos da órbita será a aceleração centrípeta. Para um corpo em órbita (queda livre), o chamado peso aparente é nulo e, por isso os astronautas flutuam no interior de uma nave espacial em órbita. Vale ressaltar que a aceleração da gravidade nos </a:t>
            </a:r>
            <a:r>
              <a:rPr lang="pt-BR" dirty="0" smtClean="0"/>
              <a:t>pontos </a:t>
            </a:r>
            <a:r>
              <a:rPr lang="pt-BR" dirty="0"/>
              <a:t>da órbita do telescópio não é pequena, </a:t>
            </a:r>
            <a:r>
              <a:rPr lang="pt-BR" dirty="0" smtClean="0"/>
              <a:t>correspondendo </a:t>
            </a:r>
            <a:r>
              <a:rPr lang="pt-BR" dirty="0"/>
              <a:t>aproximadamente a quase 90% de seu valor na superfície terrestre</a:t>
            </a:r>
            <a:r>
              <a:rPr lang="pt-BR" dirty="0" smtClean="0"/>
              <a:t>.</a:t>
            </a:r>
          </a:p>
          <a:p>
            <a:r>
              <a:rPr lang="pt-BR" dirty="0" smtClean="0"/>
              <a:t>Letra D</a:t>
            </a:r>
            <a:endParaRPr lang="pt-BR" dirty="0"/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8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tf00001226</Template>
  <TotalTime>37</TotalTime>
  <Words>688</Words>
  <Application>Microsoft Office PowerPoint</Application>
  <PresentationFormat>Apresentação na tela (4:3)</PresentationFormat>
  <Paragraphs>33</Paragraphs>
  <Slides>8</Slides>
  <Notes>1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Circuit</vt:lpstr>
      <vt:lpstr>Estudando para o ENEM de forma Invertida</vt:lpstr>
      <vt:lpstr>Leis de Kepler</vt:lpstr>
      <vt:lpstr>1ª Lei de Kepler - Lei das Órbitas</vt:lpstr>
      <vt:lpstr>2ª Lei de Kepler - Lei das Áreas</vt:lpstr>
      <vt:lpstr>3ª Lei de Kepler - Lei dos Períodos</vt:lpstr>
      <vt:lpstr>Questão do enem - 25</vt:lpstr>
      <vt:lpstr>Considerando o texto e as leis de Kepler, pode-se afirmar que a frase dita pelo astronauta :  </vt:lpstr>
      <vt:lpstr>Resolução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Micro</dc:creator>
  <cp:lastModifiedBy>Micro</cp:lastModifiedBy>
  <cp:revision>4</cp:revision>
  <dcterms:created xsi:type="dcterms:W3CDTF">2017-05-12T17:27:14Z</dcterms:created>
  <dcterms:modified xsi:type="dcterms:W3CDTF">2017-05-12T18:04:48Z</dcterms:modified>
</cp:coreProperties>
</file>