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83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E54A9-3A8D-479F-942D-F500329E672D}" type="datetimeFigureOut">
              <a:rPr lang="en-US"/>
              <a:pPr/>
              <a:t>5/24/2017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2E8B7-AD23-47F8-AF4D-7D299B7DFA2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28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2E8B7-AD23-47F8-AF4D-7D299B7DFA2A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3546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2E8B7-AD23-47F8-AF4D-7D299B7DFA2A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8450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2E8B7-AD23-47F8-AF4D-7D299B7DFA2A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6756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0299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6734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75785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58676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7644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32521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21377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67911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5810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6980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3406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4788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0436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446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5702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9762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9111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B7810A5-1A13-4087-8DFA-155E6E5B5D73}" type="datetimeFigureOut">
              <a:rPr lang="tr-TR" smtClean="0"/>
              <a:pPr/>
              <a:t>24.05.2017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6242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extLst>
              <p:ext uri="{D42A27DB-BD31-4B8C-83A1-F6EECF244321}">
                <p14:modId xmlns="" xmlns:p14="http://schemas.microsoft.com/office/powerpoint/2010/main" val="1519770176"/>
              </p:ext>
            </p:extLst>
          </p:nvPr>
        </p:nvSpPr>
        <p:spPr>
          <a:xfrm>
            <a:off x="3362325" y="333375"/>
            <a:ext cx="4651348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Arial"/>
              </a:rPr>
              <a:t>´´CORONEL GOMES DE OLIVEIRA´´</a:t>
            </a:r>
          </a:p>
        </p:txBody>
      </p:sp>
      <p:sp>
        <p:nvSpPr>
          <p:cNvPr id="3" name="TextBox 2"/>
          <p:cNvSpPr txBox="1"/>
          <p:nvPr>
            <p:extLst>
              <p:ext uri="{D42A27DB-BD31-4B8C-83A1-F6EECF244321}">
                <p14:modId xmlns="" xmlns:p14="http://schemas.microsoft.com/office/powerpoint/2010/main" val="3662457454"/>
              </p:ext>
            </p:extLst>
          </p:nvPr>
        </p:nvSpPr>
        <p:spPr>
          <a:xfrm>
            <a:off x="3934928" y="1581150"/>
            <a:ext cx="3612047" cy="83099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 err="1">
                <a:cs typeface="Arial"/>
              </a:rPr>
              <a:t>FÍSICA</a:t>
            </a:r>
          </a:p>
        </p:txBody>
      </p:sp>
      <p:sp>
        <p:nvSpPr>
          <p:cNvPr id="4" name="TextBox 3"/>
          <p:cNvSpPr txBox="1"/>
          <p:nvPr>
            <p:extLst>
              <p:ext uri="{D42A27DB-BD31-4B8C-83A1-F6EECF244321}">
                <p14:modId xmlns="" xmlns:p14="http://schemas.microsoft.com/office/powerpoint/2010/main" val="348714995"/>
              </p:ext>
            </p:extLst>
          </p:nvPr>
        </p:nvSpPr>
        <p:spPr>
          <a:xfrm>
            <a:off x="5153025" y="2533650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dirty="0">
              <a:cs typeface="Arial"/>
            </a:endParaRPr>
          </a:p>
        </p:txBody>
      </p:sp>
      <p:sp>
        <p:nvSpPr>
          <p:cNvPr id="5" name="TextBox 4"/>
          <p:cNvSpPr txBox="1"/>
          <p:nvPr>
            <p:extLst>
              <p:ext uri="{D42A27DB-BD31-4B8C-83A1-F6EECF244321}">
                <p14:modId xmlns="" xmlns:p14="http://schemas.microsoft.com/office/powerpoint/2010/main" val="4250497736"/>
              </p:ext>
            </p:extLst>
          </p:nvPr>
        </p:nvSpPr>
        <p:spPr>
          <a:xfrm>
            <a:off x="-276225" y="3781425"/>
            <a:ext cx="4916080" cy="5232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/>
              <a:t>NOME: Kemely Teixeira</a:t>
            </a:r>
          </a:p>
        </p:txBody>
      </p:sp>
      <p:sp>
        <p:nvSpPr>
          <p:cNvPr id="6" name="TextBox 5"/>
          <p:cNvSpPr txBox="1"/>
          <p:nvPr>
            <p:extLst>
              <p:ext uri="{D42A27DB-BD31-4B8C-83A1-F6EECF244321}">
                <p14:modId xmlns="" xmlns:p14="http://schemas.microsoft.com/office/powerpoint/2010/main" val="81507549"/>
              </p:ext>
            </p:extLst>
          </p:nvPr>
        </p:nvSpPr>
        <p:spPr>
          <a:xfrm>
            <a:off x="-171450" y="4619625"/>
            <a:ext cx="4556885" cy="5232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/>
              <a:t>PROF°: Lucas </a:t>
            </a:r>
            <a:r>
              <a:rPr lang="en-US" sz="2800" dirty="0" err="1" smtClean="0"/>
              <a:t>Perobas</a:t>
            </a:r>
            <a:endParaRPr lang="en-US" sz="2800" dirty="0"/>
          </a:p>
        </p:txBody>
      </p:sp>
      <p:sp>
        <p:nvSpPr>
          <p:cNvPr id="7" name="TextBox 6"/>
          <p:cNvSpPr txBox="1"/>
          <p:nvPr>
            <p:extLst>
              <p:ext uri="{D42A27DB-BD31-4B8C-83A1-F6EECF244321}">
                <p14:modId xmlns="" xmlns:p14="http://schemas.microsoft.com/office/powerpoint/2010/main" val="3971300542"/>
              </p:ext>
            </p:extLst>
          </p:nvPr>
        </p:nvSpPr>
        <p:spPr>
          <a:xfrm>
            <a:off x="-123825" y="5334000"/>
            <a:ext cx="2743200" cy="5232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/>
              <a:t>SERIE: </a:t>
            </a:r>
            <a:r>
              <a:rPr lang="en-US" sz="2800" dirty="0" smtClean="0"/>
              <a:t>1ºN01</a:t>
            </a:r>
            <a:endParaRPr lang="en-US" dirty="0"/>
          </a:p>
        </p:txBody>
      </p:sp>
      <p:pic>
        <p:nvPicPr>
          <p:cNvPr id="8" name="~PP2473.WAV">
            <a:hlinkClick r:id="" action="ppaction://media"/>
          </p:cNvPr>
          <p:cNvPicPr>
            <a:picLocks noRot="1" noChangeAspect="1"/>
          </p:cNvPicPr>
          <p:nvPr>
            <a:wavAudioFile r:embed="rId1" name="~PP2473.WAV"/>
          </p:nvPr>
        </p:nvPicPr>
        <p:blipFill>
          <a:blip r:embed="rId4"/>
          <a:stretch>
            <a:fillRect/>
          </a:stretch>
        </p:blipFill>
        <p:spPr>
          <a:xfrm>
            <a:off x="11680825" y="634682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32954750"/>
      </p:ext>
    </p:extLst>
  </p:cSld>
  <p:clrMapOvr>
    <a:masterClrMapping/>
  </p:clrMapOvr>
  <p:transition advTm="138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extLst>
              <p:ext uri="{D42A27DB-BD31-4B8C-83A1-F6EECF244321}">
                <p14:modId xmlns="" xmlns:p14="http://schemas.microsoft.com/office/powerpoint/2010/main" val="1402730091"/>
              </p:ext>
            </p:extLst>
          </p:nvPr>
        </p:nvSpPr>
        <p:spPr>
          <a:xfrm>
            <a:off x="188913" y="404813"/>
            <a:ext cx="11587162" cy="649408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sz="3200" b="1" dirty="0">
                <a:solidFill>
                  <a:srgbClr val="FF0000"/>
                </a:solidFill>
                <a:latin typeface="Open Sans"/>
              </a:rPr>
              <a:t>Questão 70</a:t>
            </a:r>
            <a:r>
              <a:rPr dirty="0">
                <a:latin typeface="+mn-ea"/>
                <a:cs typeface="+mn-ea"/>
              </a:rPr>
              <a:t/>
            </a:r>
            <a:br>
              <a:rPr dirty="0">
                <a:latin typeface="+mn-ea"/>
                <a:cs typeface="+mn-ea"/>
              </a:rPr>
            </a:br>
            <a:r>
              <a:rPr sz="3200" dirty="0">
                <a:latin typeface="Open Sans"/>
              </a:rPr>
              <a:t>Um sistema de iluminação foi construído com um circuito de três lâmpadas iguais conectadas a um gerador (G) de </a:t>
            </a:r>
            <a:r>
              <a:rPr sz="3200" dirty="0" err="1">
                <a:latin typeface="Open Sans"/>
              </a:rPr>
              <a:t>tensão</a:t>
            </a:r>
            <a:r>
              <a:rPr sz="3200" dirty="0">
                <a:latin typeface="Open Sans"/>
              </a:rPr>
              <a:t> constante. Esse gerador possui uma chave que pode ser ligada nas posições A ou B.</a:t>
            </a:r>
            <a:endParaRPr lang="en-US" sz="3200" dirty="0">
              <a:latin typeface="Open Sans"/>
            </a:endParaRPr>
          </a:p>
          <a:p>
            <a:pPr algn="ctr"/>
            <a:r>
              <a:rPr sz="3200" dirty="0">
                <a:latin typeface="Open Sans"/>
              </a:rPr>
              <a:t>Considerando o funcionamento do circuito dado, a lâmpada 1 brilhará mais quando a chave estiver na posição</a:t>
            </a:r>
          </a:p>
          <a:p>
            <a:r>
              <a:rPr sz="3200" dirty="0">
                <a:latin typeface="Open Sans"/>
              </a:rPr>
              <a:t>a) B, pois a corrente será maior nesse caso.</a:t>
            </a:r>
            <a:r>
              <a:rPr dirty="0">
                <a:latin typeface="+mn-ea"/>
                <a:cs typeface="+mn-ea"/>
              </a:rPr>
              <a:t/>
            </a:r>
            <a:br>
              <a:rPr dirty="0">
                <a:latin typeface="+mn-ea"/>
                <a:cs typeface="+mn-ea"/>
              </a:rPr>
            </a:br>
            <a:r>
              <a:rPr sz="3200" dirty="0">
                <a:latin typeface="Open Sans"/>
              </a:rPr>
              <a:t>b) B, pois a potência total será maior nesse caso.</a:t>
            </a:r>
            <a:r>
              <a:rPr dirty="0">
                <a:latin typeface="+mn-ea"/>
                <a:cs typeface="+mn-ea"/>
              </a:rPr>
              <a:t/>
            </a:r>
            <a:br>
              <a:rPr dirty="0">
                <a:latin typeface="+mn-ea"/>
                <a:cs typeface="+mn-ea"/>
              </a:rPr>
            </a:br>
            <a:r>
              <a:rPr sz="3200" dirty="0">
                <a:latin typeface="Open Sans"/>
              </a:rPr>
              <a:t>c) A, pois a </a:t>
            </a:r>
            <a:r>
              <a:rPr sz="3200" dirty="0" err="1">
                <a:latin typeface="Open Sans"/>
              </a:rPr>
              <a:t>resistência</a:t>
            </a:r>
            <a:r>
              <a:rPr sz="3200" dirty="0">
                <a:latin typeface="Open Sans"/>
              </a:rPr>
              <a:t> equivalente será menor nesse caso.</a:t>
            </a:r>
            <a:r>
              <a:rPr dirty="0">
                <a:latin typeface="+mn-ea"/>
                <a:cs typeface="+mn-ea"/>
              </a:rPr>
              <a:t/>
            </a:r>
            <a:br>
              <a:rPr dirty="0">
                <a:latin typeface="+mn-ea"/>
                <a:cs typeface="+mn-ea"/>
              </a:rPr>
            </a:br>
            <a:r>
              <a:rPr sz="3200" dirty="0">
                <a:latin typeface="Open Sans"/>
              </a:rPr>
              <a:t>d) B, pois o gerador fornecerá uma maior tensão nesse caso.</a:t>
            </a:r>
            <a:r>
              <a:rPr dirty="0">
                <a:latin typeface="+mn-ea"/>
                <a:cs typeface="+mn-ea"/>
              </a:rPr>
              <a:t/>
            </a:r>
            <a:br>
              <a:rPr dirty="0">
                <a:latin typeface="+mn-ea"/>
                <a:cs typeface="+mn-ea"/>
              </a:rPr>
            </a:br>
            <a:r>
              <a:rPr sz="3200" dirty="0">
                <a:latin typeface="Open Sans"/>
              </a:rPr>
              <a:t>e) A, pois a potência dissipada pelo gerador será menor nesse caso.</a:t>
            </a:r>
            <a:endParaRPr sz="3200" b="1">
              <a:latin typeface="Open Sans"/>
            </a:endParaRPr>
          </a:p>
        </p:txBody>
      </p:sp>
      <p:pic>
        <p:nvPicPr>
          <p:cNvPr id="3" name="~PP3685.WAV">
            <a:hlinkClick r:id="" action="ppaction://media"/>
          </p:cNvPr>
          <p:cNvPicPr>
            <a:picLocks noRot="1" noChangeAspect="1"/>
          </p:cNvPicPr>
          <p:nvPr>
            <a:wavAudioFile r:embed="rId1" name="~PP3685.WAV"/>
          </p:nvPr>
        </p:nvPicPr>
        <p:blipFill>
          <a:blip r:embed="rId4"/>
          <a:stretch>
            <a:fillRect/>
          </a:stretch>
        </p:blipFill>
        <p:spPr>
          <a:xfrm>
            <a:off x="11680825" y="634682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314823"/>
      </p:ext>
    </p:extLst>
  </p:cSld>
  <p:clrMapOvr>
    <a:masterClrMapping/>
  </p:clrMapOvr>
  <p:transition advTm="542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extLst>
              <p:ext uri="{D42A27DB-BD31-4B8C-83A1-F6EECF244321}">
                <p14:modId xmlns="" xmlns:p14="http://schemas.microsoft.com/office/powerpoint/2010/main" val="2811665417"/>
              </p:ext>
            </p:extLst>
          </p:nvPr>
        </p:nvSpPr>
        <p:spPr>
          <a:xfrm>
            <a:off x="276225" y="923925"/>
            <a:ext cx="11342688" cy="440120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Open Sans"/>
              </a:rPr>
              <a:t>Resolução:</a:t>
            </a:r>
            <a:endParaRPr lang="en-US" sz="2800" dirty="0"/>
          </a:p>
          <a:p>
            <a:r>
              <a:rPr sz="2800" dirty="0">
                <a:latin typeface="Open Sans"/>
              </a:rPr>
              <a:t>Fechando a chave “A” a R2 fica anulada pelo fio A e a  R</a:t>
            </a:r>
            <a:r>
              <a:rPr sz="2800" baseline="-25000" dirty="0">
                <a:latin typeface="Open Sans"/>
              </a:rPr>
              <a:t>equiv </a:t>
            </a:r>
            <a:r>
              <a:rPr sz="2800" dirty="0">
                <a:latin typeface="Open Sans"/>
              </a:rPr>
              <a:t>= R . R/ (R+R) = R/2 pois estão em paralelo.</a:t>
            </a:r>
            <a:endParaRPr lang="en-US" sz="2800" dirty="0">
              <a:latin typeface="Open Sans"/>
            </a:endParaRPr>
          </a:p>
          <a:p>
            <a:r>
              <a:rPr sz="2800" dirty="0">
                <a:latin typeface="Open Sans"/>
              </a:rPr>
              <a:t>Neste caso a Corrente </a:t>
            </a:r>
            <a:r>
              <a:rPr sz="2800" dirty="0" err="1">
                <a:latin typeface="Open Sans"/>
              </a:rPr>
              <a:t>i</a:t>
            </a:r>
            <a:r>
              <a:rPr sz="2800" dirty="0">
                <a:latin typeface="Open Sans"/>
              </a:rPr>
              <a:t> se divide nas duas </a:t>
            </a:r>
            <a:r>
              <a:rPr sz="2800" dirty="0" err="1">
                <a:latin typeface="Open Sans"/>
              </a:rPr>
              <a:t>resistências</a:t>
            </a:r>
            <a:r>
              <a:rPr sz="2800" dirty="0">
                <a:latin typeface="Open Sans"/>
              </a:rPr>
              <a:t> 1 (</a:t>
            </a:r>
            <a:r>
              <a:rPr sz="2800" dirty="0" err="1">
                <a:latin typeface="Open Sans"/>
              </a:rPr>
              <a:t>i</a:t>
            </a:r>
            <a:r>
              <a:rPr sz="2800" dirty="0">
                <a:latin typeface="Open Sans"/>
              </a:rPr>
              <a:t>=1/2 A) e 3 (</a:t>
            </a:r>
            <a:r>
              <a:rPr sz="2800" dirty="0" err="1">
                <a:latin typeface="Open Sans"/>
              </a:rPr>
              <a:t>i</a:t>
            </a:r>
            <a:r>
              <a:rPr sz="2800" dirty="0">
                <a:latin typeface="Open Sans"/>
              </a:rPr>
              <a:t>=1/2 A)</a:t>
            </a:r>
            <a:endParaRPr sz="2800">
              <a:latin typeface="Open Sans"/>
            </a:endParaRPr>
          </a:p>
          <a:p>
            <a:r>
              <a:rPr sz="2800" dirty="0">
                <a:latin typeface="Open Sans"/>
              </a:rPr>
              <a:t>Fechando a chave em B: a R</a:t>
            </a:r>
            <a:r>
              <a:rPr sz="2800" baseline="-25000" dirty="0">
                <a:latin typeface="Open Sans"/>
              </a:rPr>
              <a:t>equiv</a:t>
            </a:r>
            <a:r>
              <a:rPr sz="2800" dirty="0">
                <a:latin typeface="Open Sans"/>
              </a:rPr>
              <a:t>=  R + R/2 = 3 R/2 ( R da lâmpada 2 e R/2 do paralelo das lâmpadas 1 e 3)</a:t>
            </a:r>
            <a:endParaRPr sz="2800">
              <a:latin typeface="Open Sans"/>
            </a:endParaRPr>
          </a:p>
          <a:p>
            <a:r>
              <a:rPr sz="2800" dirty="0">
                <a:latin typeface="Open Sans"/>
              </a:rPr>
              <a:t>Como quanto menor a resistência, maior a intensidade de corrente e maior o brilho a resposta é A pois a resistência equivalente é menor.</a:t>
            </a:r>
            <a:endParaRPr sz="2800">
              <a:latin typeface="Open Sans"/>
            </a:endParaRPr>
          </a:p>
          <a:p>
            <a:r>
              <a:rPr sz="2800" b="1" dirty="0">
                <a:latin typeface="Open Sans"/>
              </a:rPr>
              <a:t>Resposta</a:t>
            </a:r>
            <a:r>
              <a:rPr sz="2800" b="1">
                <a:latin typeface="Open Sans"/>
              </a:rPr>
              <a:t>: </a:t>
            </a:r>
            <a:r>
              <a:rPr sz="2800" b="1" smtClean="0">
                <a:latin typeface="Open Sans"/>
              </a:rPr>
              <a:t>c</a:t>
            </a:r>
            <a:r>
              <a:rPr lang="pt-BR" sz="2800" b="1" dirty="0" smtClean="0">
                <a:latin typeface="Open Sans"/>
              </a:rPr>
              <a:t> </a:t>
            </a:r>
            <a:endParaRPr sz="2800" b="1">
              <a:latin typeface="Open Sans"/>
            </a:endParaRPr>
          </a:p>
        </p:txBody>
      </p:sp>
      <p:pic>
        <p:nvPicPr>
          <p:cNvPr id="3" name="~PP3429.WAV">
            <a:hlinkClick r:id="" action="ppaction://media"/>
          </p:cNvPr>
          <p:cNvPicPr>
            <a:picLocks noRot="1" noChangeAspect="1"/>
          </p:cNvPicPr>
          <p:nvPr>
            <a:wavAudioFile r:embed="rId1" name="~PP3429.WAV"/>
          </p:nvPr>
        </p:nvPicPr>
        <p:blipFill>
          <a:blip r:embed="rId4"/>
          <a:stretch>
            <a:fillRect/>
          </a:stretch>
        </p:blipFill>
        <p:spPr>
          <a:xfrm>
            <a:off x="11680825" y="634682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5263829"/>
      </p:ext>
    </p:extLst>
  </p:cSld>
  <p:clrMapOvr>
    <a:masterClrMapping/>
  </p:clrMapOvr>
  <p:transition advTm="242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12</TotalTime>
  <Words>40</Words>
  <Application>Microsoft Office PowerPoint</Application>
  <PresentationFormat>Personalizar</PresentationFormat>
  <Paragraphs>17</Paragraphs>
  <Slides>3</Slides>
  <Notes>3</Notes>
  <HiddenSlides>0</HiddenSlides>
  <MMClips>3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Parallax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Windows</cp:lastModifiedBy>
  <cp:revision>6</cp:revision>
  <dcterms:modified xsi:type="dcterms:W3CDTF">2017-05-24T22:11:59Z</dcterms:modified>
</cp:coreProperties>
</file>