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695DE-AD2D-4D1F-A9FA-EC43D651C347}" type="datetimeFigureOut">
              <a:rPr lang="pt-BR" smtClean="0"/>
              <a:pPr/>
              <a:t>13/05/2017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1F5B5-7ECD-424C-BF61-880CE89E2E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3884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F5B5-7ECD-424C-BF61-880CE89E2E00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6223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8861-55A6-46BC-A416-605B0DFE9339}" type="datetimeFigureOut">
              <a:rPr lang="pt-BR" smtClean="0"/>
              <a:pPr/>
              <a:t>13/05/2017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CB2F-08C5-4F0C-814C-39495D094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4879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8861-55A6-46BC-A416-605B0DFE9339}" type="datetimeFigureOut">
              <a:rPr lang="pt-BR" smtClean="0"/>
              <a:pPr/>
              <a:t>13/05/2017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CB2F-08C5-4F0C-814C-39495D094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6616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8861-55A6-46BC-A416-605B0DFE9339}" type="datetimeFigureOut">
              <a:rPr lang="pt-BR" smtClean="0"/>
              <a:pPr/>
              <a:t>13/05/2017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CB2F-08C5-4F0C-814C-39495D094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769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8861-55A6-46BC-A416-605B0DFE9339}" type="datetimeFigureOut">
              <a:rPr lang="pt-BR" smtClean="0"/>
              <a:pPr/>
              <a:t>13/05/2017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CB2F-08C5-4F0C-814C-39495D094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1261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8861-55A6-46BC-A416-605B0DFE9339}" type="datetimeFigureOut">
              <a:rPr lang="pt-BR" smtClean="0"/>
              <a:pPr/>
              <a:t>13/05/2017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CB2F-08C5-4F0C-814C-39495D094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743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8861-55A6-46BC-A416-605B0DFE9339}" type="datetimeFigureOut">
              <a:rPr lang="pt-BR" smtClean="0"/>
              <a:pPr/>
              <a:t>13/05/2017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CB2F-08C5-4F0C-814C-39495D094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7758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8861-55A6-46BC-A416-605B0DFE9339}" type="datetimeFigureOut">
              <a:rPr lang="pt-BR" smtClean="0"/>
              <a:pPr/>
              <a:t>13/05/2017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CB2F-08C5-4F0C-814C-39495D094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338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8861-55A6-46BC-A416-605B0DFE9339}" type="datetimeFigureOut">
              <a:rPr lang="pt-BR" smtClean="0"/>
              <a:pPr/>
              <a:t>13/05/2017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CB2F-08C5-4F0C-814C-39495D094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9193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8861-55A6-46BC-A416-605B0DFE9339}" type="datetimeFigureOut">
              <a:rPr lang="pt-BR" smtClean="0"/>
              <a:pPr/>
              <a:t>13/05/2017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CB2F-08C5-4F0C-814C-39495D094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8152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8861-55A6-46BC-A416-605B0DFE9339}" type="datetimeFigureOut">
              <a:rPr lang="pt-BR" smtClean="0"/>
              <a:pPr/>
              <a:t>13/05/2017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CB2F-08C5-4F0C-814C-39495D094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87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8861-55A6-46BC-A416-605B0DFE9339}" type="datetimeFigureOut">
              <a:rPr lang="pt-BR" smtClean="0"/>
              <a:pPr/>
              <a:t>13/05/2017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CB2F-08C5-4F0C-814C-39495D094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1428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88861-55A6-46BC-A416-605B0DFE9339}" type="datetimeFigureOut">
              <a:rPr lang="pt-BR" smtClean="0"/>
              <a:pPr/>
              <a:t>13/05/2017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CCB2F-08C5-4F0C-814C-39495D094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0071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64039" y="747609"/>
            <a:ext cx="9144000" cy="2387600"/>
          </a:xfrm>
        </p:spPr>
        <p:txBody>
          <a:bodyPr>
            <a:normAutofit/>
          </a:bodyPr>
          <a:lstStyle/>
          <a:p>
            <a:r>
              <a:rPr lang="pt-BR" sz="4400" smtClean="0">
                <a:latin typeface="Arial" panose="020B0604020202020204" pitchFamily="34" charset="0"/>
                <a:cs typeface="Arial" panose="020B0604020202020204" pitchFamily="34" charset="0"/>
              </a:rPr>
              <a:t>Estudando para o ENEM de forma Invertida </a:t>
            </a:r>
            <a:endParaRPr lang="pt-BR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824" y="4077325"/>
            <a:ext cx="6115986" cy="265325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E.E.E.F.M Professora Filomena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Quitiba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Nome: Giovanna Boto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Turma: 3ºN01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ucas Xavier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Gravitação: Leis de Kepler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ENEM 2009. Questão 25</a:t>
            </a:r>
          </a:p>
          <a:p>
            <a:pPr algn="just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  <p:pic>
        <p:nvPicPr>
          <p:cNvPr id="6" name="~PP2177.WAV">
            <a:hlinkClick r:id="" action="ppaction://media"/>
          </p:cNvPr>
          <p:cNvPicPr>
            <a:picLocks noRot="1" noChangeAspect="1"/>
          </p:cNvPicPr>
          <p:nvPr>
            <a:wavAudioFile r:embed="rId1" name="~PP2177.WAV"/>
          </p:nvPr>
        </p:nvPicPr>
        <p:blipFill>
          <a:blip r:embed="rId4"/>
          <a:stretch>
            <a:fillRect/>
          </a:stretch>
        </p:blipFill>
        <p:spPr>
          <a:xfrm>
            <a:off x="11694893" y="636089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562713"/>
      </p:ext>
    </p:extLst>
  </p:cSld>
  <p:clrMapOvr>
    <a:masterClrMapping/>
  </p:clrMapOvr>
  <p:transition spd="slow" advTm="13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9461"/>
            <a:ext cx="10515600" cy="924566"/>
          </a:xfrm>
        </p:spPr>
        <p:txBody>
          <a:bodyPr/>
          <a:lstStyle/>
          <a:p>
            <a:r>
              <a:rPr lang="pt-BR" smtClean="0"/>
              <a:t>Leis de Kepler</a:t>
            </a:r>
            <a:endParaRPr lang="pt-BR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937944" y="-102260"/>
            <a:ext cx="316112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79686" y="1800385"/>
            <a:ext cx="10208301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1ª Lei de Kepler </a:t>
            </a:r>
          </a:p>
          <a:p>
            <a:pPr algn="just"/>
            <a:r>
              <a:rPr 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Chamada de "</a:t>
            </a:r>
            <a:r>
              <a:rPr lang="pt-BR" sz="2000" b="1" smtClean="0">
                <a:latin typeface="Arial" panose="020B0604020202020204" pitchFamily="34" charset="0"/>
                <a:cs typeface="Arial" panose="020B0604020202020204" pitchFamily="34" charset="0"/>
              </a:rPr>
              <a:t>Lei das Órbitas</a:t>
            </a:r>
            <a:r>
              <a:rPr 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", Kepler propôs um modelo orbital elíptico em detrimento do modelo da circunferência, confirmando que os planetas descrevem órbitas elípticas em torno do Sol ao invés da forma circular.</a:t>
            </a:r>
          </a:p>
          <a:p>
            <a:pPr algn="just"/>
            <a:endParaRPr lang="pt-BR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2ª Lei de Kepler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Chamada de "</a:t>
            </a:r>
            <a:r>
              <a:rPr lang="pt-BR" sz="2000" b="1" smtClean="0">
                <a:latin typeface="Arial" panose="020B0604020202020204" pitchFamily="34" charset="0"/>
                <a:cs typeface="Arial" panose="020B0604020202020204" pitchFamily="34" charset="0"/>
              </a:rPr>
              <a:t>Lei das Áreas</a:t>
            </a:r>
            <a:r>
              <a:rPr 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", a segunda lei de Kepler assegura que os segmentos (raio vetor) que unem o sol aos planetas correspondem a áreas e intervalos de tempo iguais.</a:t>
            </a:r>
            <a:endParaRPr kumimoji="0" lang="pt-B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3ª Lei de Kepler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Chamada de "</a:t>
            </a:r>
            <a:r>
              <a:rPr lang="pt-BR" sz="2000" b="1" smtClean="0">
                <a:latin typeface="Arial" panose="020B0604020202020204" pitchFamily="34" charset="0"/>
                <a:cs typeface="Arial" panose="020B0604020202020204" pitchFamily="34" charset="0"/>
              </a:rPr>
              <a:t>Lei dos Períodos</a:t>
            </a:r>
            <a:r>
              <a:rPr 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", a terceira lei de Kepler aponta a existência da relação entre a distância de cada planeta e seu período de Translação (movimento que descreve a volta em torno do sol correspondente ao período dos anos).</a:t>
            </a:r>
            <a:endParaRPr kumimoji="0" lang="pt-B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7" name="~PP3061.WAV">
            <a:hlinkClick r:id="" action="ppaction://media"/>
          </p:cNvPr>
          <p:cNvPicPr>
            <a:picLocks noRot="1" noChangeAspect="1"/>
          </p:cNvPicPr>
          <p:nvPr>
            <a:wavAudioFile r:embed="rId1" name="~PP3061.WAV"/>
          </p:nvPr>
        </p:nvPicPr>
        <p:blipFill>
          <a:blip r:embed="rId3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8110881"/>
      </p:ext>
    </p:extLst>
  </p:cSld>
  <p:clrMapOvr>
    <a:masterClrMapping/>
  </p:clrMapOvr>
  <p:transition spd="slow" advTm="93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803" y="1"/>
            <a:ext cx="11053997" cy="1214202"/>
          </a:xfrm>
        </p:spPr>
        <p:txBody>
          <a:bodyPr>
            <a:normAutofit/>
          </a:bodyPr>
          <a:lstStyle/>
          <a:p>
            <a:pPr algn="ctr"/>
            <a:r>
              <a:rPr lang="pt-BR" sz="4000" smtClean="0">
                <a:latin typeface="Arial" panose="020B0604020202020204" pitchFamily="34" charset="0"/>
                <a:cs typeface="Arial" panose="020B0604020202020204" pitchFamily="34" charset="0"/>
              </a:rPr>
              <a:t>Questão do ENEM</a:t>
            </a:r>
            <a:endParaRPr lang="pt-BR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4518" y="1633928"/>
            <a:ext cx="10439400" cy="43471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t>ônibus </a:t>
            </a: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espacial </a:t>
            </a:r>
            <a:r>
              <a:rPr lang="pt-BR" i="1">
                <a:latin typeface="Arial" panose="020B0604020202020204" pitchFamily="34" charset="0"/>
                <a:cs typeface="Arial" panose="020B0604020202020204" pitchFamily="34" charset="0"/>
              </a:rPr>
              <a:t>Atlantis </a:t>
            </a: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t>lançado </a:t>
            </a: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t>espaço com cinco </a:t>
            </a: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astronautas a bordo e uma </a:t>
            </a:r>
            <a:r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t>câmera </a:t>
            </a: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nova, que </a:t>
            </a:r>
            <a:r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t>iria substituir </a:t>
            </a: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uma outra danificada por um curto-circuito </a:t>
            </a:r>
            <a:r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t>no telescópio </a:t>
            </a:r>
            <a:r>
              <a:rPr lang="pt-BR" i="1">
                <a:latin typeface="Arial" panose="020B0604020202020204" pitchFamily="34" charset="0"/>
                <a:cs typeface="Arial" panose="020B0604020202020204" pitchFamily="34" charset="0"/>
              </a:rPr>
              <a:t>Hubble</a:t>
            </a: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. Depois de entrarem em orbita </a:t>
            </a:r>
            <a:r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t>a 560 </a:t>
            </a: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km de altura, os astronautas se aproximaram </a:t>
            </a:r>
            <a:r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i="1" smtClean="0">
                <a:latin typeface="Arial" panose="020B0604020202020204" pitchFamily="34" charset="0"/>
                <a:cs typeface="Arial" panose="020B0604020202020204" pitchFamily="34" charset="0"/>
              </a:rPr>
              <a:t>Hubble</a:t>
            </a: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. Dois astronautas </a:t>
            </a:r>
            <a:r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t>saíram </a:t>
            </a: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i="1">
                <a:latin typeface="Arial" panose="020B0604020202020204" pitchFamily="34" charset="0"/>
                <a:cs typeface="Arial" panose="020B0604020202020204" pitchFamily="34" charset="0"/>
              </a:rPr>
              <a:t>Atlantis </a:t>
            </a: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e se </a:t>
            </a:r>
            <a:r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t>dirigiram ao telescópio. Ao </a:t>
            </a: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abrir a porta de acesso, um deles exclamou: “</a:t>
            </a:r>
            <a:r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t>Esse telescópio </a:t>
            </a: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tem a massa grande, mas o peso </a:t>
            </a:r>
            <a:r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pequeno.”</a:t>
            </a:r>
          </a:p>
        </p:txBody>
      </p:sp>
      <p:pic>
        <p:nvPicPr>
          <p:cNvPr id="4" name="~PP1714.WAV">
            <a:hlinkClick r:id="" action="ppaction://media"/>
          </p:cNvPr>
          <p:cNvPicPr>
            <a:picLocks noRot="1" noChangeAspect="1"/>
          </p:cNvPicPr>
          <p:nvPr>
            <a:wavAudioFile r:embed="rId1" name="~PP1714.WAV"/>
          </p:nvPr>
        </p:nvPicPr>
        <p:blipFill>
          <a:blip r:embed="rId3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0222252"/>
      </p:ext>
    </p:extLst>
  </p:cSld>
  <p:clrMapOvr>
    <a:masterClrMapping/>
  </p:clrMapOvr>
  <p:transition spd="slow" advTm="346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494675"/>
          </a:xfrm>
        </p:spPr>
        <p:txBody>
          <a:bodyPr>
            <a:normAutofit fontScale="90000"/>
          </a:bodyPr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3457" y="1064302"/>
            <a:ext cx="6579626" cy="5112661"/>
          </a:xfrm>
          <a:prstGeom prst="rect">
            <a:avLst/>
          </a:prstGeom>
        </p:spPr>
      </p:pic>
      <p:pic>
        <p:nvPicPr>
          <p:cNvPr id="5" name="~PP2187.WAV">
            <a:hlinkClick r:id="" action="ppaction://media"/>
          </p:cNvPr>
          <p:cNvPicPr>
            <a:picLocks noRot="1" noChangeAspect="1"/>
          </p:cNvPicPr>
          <p:nvPr>
            <a:wavAudioFile r:embed="rId1" name="~PP2187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325582"/>
      </p:ext>
    </p:extLst>
  </p:cSld>
  <p:clrMapOvr>
    <a:masterClrMapping/>
  </p:clrMapOvr>
  <p:transition spd="slow" advTm="12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4931"/>
            <a:ext cx="10515600" cy="1499017"/>
          </a:xfrm>
        </p:spPr>
        <p:txBody>
          <a:bodyPr>
            <a:noAutofit/>
          </a:bodyPr>
          <a:lstStyle/>
          <a:p>
            <a:pPr algn="just"/>
            <a:r>
              <a:rPr lang="pt-BR" sz="3600">
                <a:latin typeface="Arial" panose="020B0604020202020204" pitchFamily="34" charset="0"/>
                <a:cs typeface="Arial" panose="020B0604020202020204" pitchFamily="34" charset="0"/>
              </a:rPr>
              <a:t>Considerando o texto e as leis de Kepler, </a:t>
            </a:r>
            <a:r>
              <a:rPr 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pode-se afirmar que </a:t>
            </a:r>
            <a:r>
              <a:rPr lang="pt-BR" sz="3600">
                <a:latin typeface="Arial" panose="020B0604020202020204" pitchFamily="34" charset="0"/>
                <a:cs typeface="Arial" panose="020B0604020202020204" pitchFamily="34" charset="0"/>
              </a:rPr>
              <a:t>a frase dita </a:t>
            </a:r>
            <a:r>
              <a:rPr 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pelo astronauta</a:t>
            </a:r>
            <a:endParaRPr lang="pt-BR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6479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a) se justifica porque o tamanho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telescópio determina 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sua massa, enquanto seu pequeno peso decorre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falta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aceleração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gravidade.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b) se justifica ao verificar que a inercia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telescópio é grande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comparada a dele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próprio,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que o peso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telescópio é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pequeno porque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atração gravitacional criada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 sua massa era pequena.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 justifica, porque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massa e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peso 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objetos em orbita tem por base as leis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Kepler, que não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 aplicam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satélites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artificiais.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 justifica, porque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força-peso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força exercida pela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gravidade terrestre, neste caso, sobre 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telescópio e é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responsável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 manter 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próprio telescópio em orbita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 justifica, pois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força-peso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implica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uma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força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contraria, que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não existe naquele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ambiente. A massa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telescópio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poderia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 avaliada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simplesmente pelo seu volume.</a:t>
            </a:r>
          </a:p>
        </p:txBody>
      </p:sp>
      <p:pic>
        <p:nvPicPr>
          <p:cNvPr id="6" name="~PP1391.WAV">
            <a:hlinkClick r:id="" action="ppaction://media"/>
          </p:cNvPr>
          <p:cNvPicPr>
            <a:picLocks noRot="1" noChangeAspect="1"/>
          </p:cNvPicPr>
          <p:nvPr>
            <a:wavAudioFile r:embed="rId1" name="~PP1391.WAV"/>
          </p:nvPr>
        </p:nvPicPr>
        <p:blipFill>
          <a:blip r:embed="rId3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3877771"/>
      </p:ext>
    </p:extLst>
  </p:cSld>
  <p:clrMapOvr>
    <a:masterClrMapping/>
  </p:clrMapOvr>
  <p:transition spd="slow" advTm="775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3911"/>
          </a:xfrm>
        </p:spPr>
        <p:txBody>
          <a:bodyPr/>
          <a:lstStyle/>
          <a:p>
            <a:pPr algn="ctr"/>
            <a:r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t>Resolução</a:t>
            </a:r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23869"/>
            <a:ext cx="10515600" cy="44530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/>
              <a:t>A forca gravitacional que a Terra exerce no </a:t>
            </a:r>
            <a:r>
              <a:rPr lang="pt-BR" smtClean="0"/>
              <a:t>telescópio (impropriamente chamada </a:t>
            </a:r>
            <a:r>
              <a:rPr lang="pt-BR"/>
              <a:t>de </a:t>
            </a:r>
            <a:r>
              <a:rPr lang="pt-BR" smtClean="0"/>
              <a:t>forca-peso) é </a:t>
            </a:r>
            <a:r>
              <a:rPr lang="pt-BR"/>
              <a:t>a </a:t>
            </a:r>
            <a:r>
              <a:rPr lang="pt-BR" smtClean="0"/>
              <a:t>força que </a:t>
            </a:r>
            <a:r>
              <a:rPr lang="pt-BR"/>
              <a:t>vai </a:t>
            </a:r>
            <a:r>
              <a:rPr lang="pt-BR" smtClean="0"/>
              <a:t>mantê-lo </a:t>
            </a:r>
            <a:r>
              <a:rPr lang="pt-BR"/>
              <a:t>em orbita. Se a orbita for circular, </a:t>
            </a:r>
            <a:r>
              <a:rPr lang="pt-BR" smtClean="0"/>
              <a:t>a força </a:t>
            </a:r>
            <a:r>
              <a:rPr lang="pt-BR"/>
              <a:t>gravitacional </a:t>
            </a:r>
            <a:r>
              <a:rPr lang="pt-BR" smtClean="0"/>
              <a:t>fará </a:t>
            </a:r>
            <a:r>
              <a:rPr lang="pt-BR"/>
              <a:t>o papel de </a:t>
            </a:r>
            <a:r>
              <a:rPr lang="pt-BR" smtClean="0"/>
              <a:t>resultante centrípeta </a:t>
            </a:r>
            <a:r>
              <a:rPr lang="pt-BR"/>
              <a:t>e a </a:t>
            </a:r>
            <a:r>
              <a:rPr lang="pt-BR" smtClean="0"/>
              <a:t>aceleração </a:t>
            </a:r>
            <a:r>
              <a:rPr lang="pt-BR"/>
              <a:t>da gravidade nos pontos </a:t>
            </a:r>
            <a:r>
              <a:rPr lang="pt-BR" smtClean="0"/>
              <a:t>da orbita será </a:t>
            </a:r>
            <a:r>
              <a:rPr lang="pt-BR"/>
              <a:t>a </a:t>
            </a:r>
            <a:r>
              <a:rPr lang="pt-BR" smtClean="0"/>
              <a:t>aceleração centrípeta. </a:t>
            </a:r>
            <a:r>
              <a:rPr lang="pt-BR"/>
              <a:t>Para um corpo </a:t>
            </a:r>
            <a:r>
              <a:rPr lang="pt-BR" smtClean="0"/>
              <a:t>em orbita </a:t>
            </a:r>
            <a:r>
              <a:rPr lang="pt-BR"/>
              <a:t>(queda livre), o chamado </a:t>
            </a:r>
            <a:r>
              <a:rPr lang="pt-BR" i="1"/>
              <a:t>peso </a:t>
            </a:r>
            <a:r>
              <a:rPr lang="pt-BR" i="1" smtClean="0"/>
              <a:t>aparente </a:t>
            </a:r>
            <a:r>
              <a:rPr lang="pt-BR" smtClean="0"/>
              <a:t>é </a:t>
            </a:r>
            <a:r>
              <a:rPr lang="pt-BR"/>
              <a:t>nulo </a:t>
            </a:r>
            <a:r>
              <a:rPr lang="pt-BR" smtClean="0"/>
              <a:t>e, por </a:t>
            </a:r>
            <a:r>
              <a:rPr lang="pt-BR"/>
              <a:t>isso os astronautas flutuam no interior de </a:t>
            </a:r>
            <a:r>
              <a:rPr lang="pt-BR" smtClean="0"/>
              <a:t>uma nave </a:t>
            </a:r>
            <a:r>
              <a:rPr lang="pt-BR"/>
              <a:t>espacial em </a:t>
            </a:r>
            <a:r>
              <a:rPr lang="pt-BR" smtClean="0"/>
              <a:t>orbita. Vale </a:t>
            </a:r>
            <a:r>
              <a:rPr lang="pt-BR"/>
              <a:t>ressaltar que a </a:t>
            </a:r>
            <a:r>
              <a:rPr lang="pt-BR" smtClean="0"/>
              <a:t>aceleração </a:t>
            </a:r>
            <a:r>
              <a:rPr lang="pt-BR"/>
              <a:t>da gravidade </a:t>
            </a:r>
            <a:r>
              <a:rPr lang="pt-BR" smtClean="0"/>
              <a:t>nos pontos </a:t>
            </a:r>
            <a:r>
              <a:rPr lang="pt-BR"/>
              <a:t>da orbita do </a:t>
            </a:r>
            <a:r>
              <a:rPr lang="pt-BR" smtClean="0"/>
              <a:t>telescópio não é pequena</a:t>
            </a:r>
            <a:r>
              <a:rPr lang="pt-BR"/>
              <a:t>, </a:t>
            </a:r>
            <a:r>
              <a:rPr lang="pt-BR" smtClean="0"/>
              <a:t>correspondendo </a:t>
            </a:r>
            <a:r>
              <a:rPr lang="pt-BR"/>
              <a:t>aproximadamente a quase 90% de </a:t>
            </a:r>
            <a:r>
              <a:rPr lang="pt-BR" smtClean="0"/>
              <a:t>seu valor </a:t>
            </a:r>
            <a:r>
              <a:rPr lang="pt-BR"/>
              <a:t>na </a:t>
            </a:r>
            <a:r>
              <a:rPr lang="pt-BR" smtClean="0"/>
              <a:t>superfície terrestre.</a:t>
            </a:r>
            <a:endParaRPr lang="pt-BR"/>
          </a:p>
        </p:txBody>
      </p:sp>
      <p:pic>
        <p:nvPicPr>
          <p:cNvPr id="4" name="~PP1768.WAV">
            <a:hlinkClick r:id="" action="ppaction://media"/>
          </p:cNvPr>
          <p:cNvPicPr>
            <a:picLocks noRot="1" noChangeAspect="1"/>
          </p:cNvPicPr>
          <p:nvPr>
            <a:wavAudioFile r:embed="rId1" name="~PP1768.WAV"/>
          </p:nvPr>
        </p:nvPicPr>
        <p:blipFill>
          <a:blip r:embed="rId3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816370"/>
      </p:ext>
    </p:extLst>
  </p:cSld>
  <p:clrMapOvr>
    <a:masterClrMapping/>
  </p:clrMapOvr>
  <p:transition spd="slow" advTm="434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559</Words>
  <Application>Microsoft Office PowerPoint</Application>
  <PresentationFormat>Personalizar</PresentationFormat>
  <Paragraphs>31</Paragraphs>
  <Slides>6</Slides>
  <Notes>1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Estudando para o ENEM de forma Invertida </vt:lpstr>
      <vt:lpstr>Leis de Kepler</vt:lpstr>
      <vt:lpstr>Questão do ENEM</vt:lpstr>
      <vt:lpstr>Slide 4</vt:lpstr>
      <vt:lpstr>Considerando o texto e as leis de Kepler, pode-se afirmar que a frase dita pelo astronauta</vt:lpstr>
      <vt:lpstr>Resolução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 </dc:title>
  <dc:creator>Mauro</dc:creator>
  <cp:lastModifiedBy>Boto</cp:lastModifiedBy>
  <cp:revision>18</cp:revision>
  <dcterms:created xsi:type="dcterms:W3CDTF">2017-05-13T17:11:31Z</dcterms:created>
  <dcterms:modified xsi:type="dcterms:W3CDTF">2017-05-13T21:22:07Z</dcterms:modified>
</cp:coreProperties>
</file>