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3" r:id="rId20"/>
    <p:sldId id="276" r:id="rId21"/>
    <p:sldId id="277" r:id="rId22"/>
    <p:sldId id="278" r:id="rId23"/>
    <p:sldId id="279" r:id="rId24"/>
    <p:sldId id="280" r:id="rId25"/>
    <p:sldId id="281" r:id="rId26"/>
    <p:sldId id="293" r:id="rId27"/>
    <p:sldId id="282" r:id="rId28"/>
    <p:sldId id="283" r:id="rId29"/>
    <p:sldId id="285" r:id="rId30"/>
    <p:sldId id="284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5" r:id="rId39"/>
    <p:sldId id="294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987E6-9700-426D-A975-7A6668086DCE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B11F5-6B83-4E54-B293-9462F2A041D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FB11F5-6B83-4E54-B293-9462F2A041D3}" type="slidenum">
              <a:rPr lang="pt-BR" smtClean="0"/>
              <a:pPr/>
              <a:t>39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857FBF4-56DF-4483-A511-8DAAB089D0D0}" type="datetimeFigureOut">
              <a:rPr lang="pt-BR" smtClean="0"/>
              <a:pPr/>
              <a:t>2/5/2011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60BEE68-4CE5-41C6-9D76-50FA73C8613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sina-nuclear-emitindo-vapor-nao-toxic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8062912" cy="1470025"/>
          </a:xfrm>
        </p:spPr>
        <p:txBody>
          <a:bodyPr>
            <a:normAutofit/>
          </a:bodyPr>
          <a:lstStyle/>
          <a:p>
            <a:pPr algn="l"/>
            <a:r>
              <a:rPr lang="pt-BR" sz="5400" b="1" dirty="0" smtClean="0"/>
              <a:t>Energia Nuclear</a:t>
            </a:r>
            <a:endParaRPr lang="pt-BR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785794"/>
            <a:ext cx="8062912" cy="17526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b="1" dirty="0" smtClean="0"/>
              <a:t>A energia térmica é utilizada para aquecer a água;</a:t>
            </a:r>
            <a:endParaRPr lang="pt-BR" sz="2400" b="1" dirty="0"/>
          </a:p>
        </p:txBody>
      </p:sp>
      <p:pic>
        <p:nvPicPr>
          <p:cNvPr id="4" name="Imagem 3" descr="prova2_p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71612"/>
            <a:ext cx="5720087" cy="500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500042"/>
            <a:ext cx="8420102" cy="1752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400" b="1" dirty="0" smtClean="0"/>
              <a:t>A água é aquecida transformando-se em vapor de alta temperatura;</a:t>
            </a:r>
          </a:p>
          <a:p>
            <a:pPr algn="l">
              <a:buFont typeface="Arial" pitchFamily="34" charset="0"/>
              <a:buChar char="•"/>
            </a:pPr>
            <a:r>
              <a:rPr lang="pt-BR" sz="2400" b="1" dirty="0" smtClean="0"/>
              <a:t>Vapor que gira turbinas que giram o gerador;</a:t>
            </a:r>
          </a:p>
          <a:p>
            <a:pPr algn="l">
              <a:buFont typeface="Arial" pitchFamily="34" charset="0"/>
              <a:buChar char="•"/>
            </a:pPr>
            <a:r>
              <a:rPr lang="pt-BR" sz="2400" b="1" dirty="0" smtClean="0"/>
              <a:t>Enfim, o gerador gera energia elétrica.</a:t>
            </a:r>
          </a:p>
        </p:txBody>
      </p:sp>
      <p:pic>
        <p:nvPicPr>
          <p:cNvPr id="4" name="Imagem 3" descr="400px-TurbinaVaporSemCobertu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000240"/>
            <a:ext cx="3810000" cy="4552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2910" y="0"/>
            <a:ext cx="8062912" cy="1470025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Fusão Nuclear</a:t>
            </a:r>
            <a:endParaRPr lang="pt-BR" sz="4200" b="1" dirty="0"/>
          </a:p>
        </p:txBody>
      </p:sp>
      <p:pic>
        <p:nvPicPr>
          <p:cNvPr id="5" name="Imagem 4" descr="fusao_deuterio_triti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928802"/>
            <a:ext cx="6191253" cy="4643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062912" cy="1752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400" b="1" dirty="0" smtClean="0"/>
              <a:t>Fusão Nuclear é chamado de “sonho nuclear”</a:t>
            </a:r>
          </a:p>
        </p:txBody>
      </p:sp>
      <p:pic>
        <p:nvPicPr>
          <p:cNvPr id="4" name="Imagem 3" descr="fu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038349"/>
            <a:ext cx="5381323" cy="4364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uclear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928802"/>
            <a:ext cx="5859915" cy="478838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072198" y="2071678"/>
            <a:ext cx="321467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pt-BR" sz="2400" b="1" dirty="0"/>
              <a:t>. </a:t>
            </a:r>
            <a:r>
              <a:rPr lang="pt-BR" sz="2400" b="1" u="sng" dirty="0"/>
              <a:t>Túnel magnético</a:t>
            </a:r>
            <a:r>
              <a:rPr lang="pt-BR" sz="2400" b="1" dirty="0"/>
              <a:t> - A mistura de deutério e trítio forma um plasma que circula rapidamente no interior do núcleo do </a:t>
            </a:r>
            <a:r>
              <a:rPr lang="pt-BR" sz="2400" b="1" dirty="0" smtClean="0"/>
              <a:t>reator.</a:t>
            </a:r>
            <a:endParaRPr lang="pt-BR" sz="2400" b="1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00034" y="285728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pt-BR" sz="2400" b="1" dirty="0" smtClean="0"/>
              <a:t>. </a:t>
            </a:r>
            <a:r>
              <a:rPr lang="pt-BR" sz="2400" b="1" u="sng" dirty="0" smtClean="0"/>
              <a:t>Combustível</a:t>
            </a:r>
            <a:r>
              <a:rPr lang="pt-BR" sz="2400" b="1" dirty="0" smtClean="0"/>
              <a:t> - O reator é alimentado por deutério e trítio, elementos produzidos a partir do hidrogênio contido na água.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uclear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7364"/>
            <a:ext cx="5953155" cy="48645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215074" y="1785926"/>
            <a:ext cx="292892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pt-BR" sz="2400" b="1" dirty="0"/>
              <a:t>. </a:t>
            </a:r>
            <a:r>
              <a:rPr lang="pt-BR" sz="2400" b="1" u="sng" dirty="0"/>
              <a:t>Rejeitos</a:t>
            </a:r>
            <a:r>
              <a:rPr lang="pt-BR" sz="2400" b="1" dirty="0"/>
              <a:t> - O resultado da reação nuclear são simples átomos de hélio, um gás inócuo, normalmente usado para encher balões em festas de criança </a:t>
            </a:r>
            <a:r>
              <a:rPr lang="pt-BR" sz="2400" b="1" dirty="0" smtClean="0"/>
              <a:t>.</a:t>
            </a:r>
            <a:endParaRPr lang="pt-BR" sz="2400" b="1" dirty="0"/>
          </a:p>
          <a:p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00034" y="285728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pt-BR" sz="2400" b="1" dirty="0" smtClean="0"/>
              <a:t>. </a:t>
            </a:r>
            <a:r>
              <a:rPr lang="pt-BR" sz="2400" b="1" u="sng" dirty="0" smtClean="0"/>
              <a:t>Revestimento</a:t>
            </a:r>
            <a:r>
              <a:rPr lang="pt-BR" sz="2400" b="1" dirty="0" smtClean="0"/>
              <a:t> - As paredes revestidas de ímãs aceleram o plasma, que chega a uma temperatura de 100 milhões de graus Celsius.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nuclear_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857364"/>
            <a:ext cx="5953155" cy="4864578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215074" y="1785926"/>
            <a:ext cx="2928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pt-BR" sz="2400" b="1" dirty="0" smtClean="0"/>
              <a:t>. </a:t>
            </a:r>
            <a:r>
              <a:rPr lang="pt-BR" sz="2400" b="1" u="sng" dirty="0"/>
              <a:t>Resfriamento</a:t>
            </a:r>
            <a:r>
              <a:rPr lang="pt-BR" sz="2400" b="1" dirty="0"/>
              <a:t> - Um circuito de resfriamento por líquido de alta pressão sai do reator e gera </a:t>
            </a:r>
            <a:r>
              <a:rPr lang="pt-BR" sz="2400" b="1" dirty="0" smtClean="0"/>
              <a:t>eletricidade.</a:t>
            </a: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034" y="285728"/>
            <a:ext cx="8215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pt-BR" sz="2400" b="1" dirty="0" smtClean="0">
                <a:solidFill>
                  <a:schemeClr val="tx1"/>
                </a:solidFill>
              </a:rPr>
              <a:t>. </a:t>
            </a:r>
            <a:r>
              <a:rPr lang="pt-BR" sz="2400" b="1" u="sng" dirty="0" smtClean="0">
                <a:solidFill>
                  <a:schemeClr val="tx1"/>
                </a:solidFill>
              </a:rPr>
              <a:t>Estímulos</a:t>
            </a:r>
            <a:r>
              <a:rPr lang="pt-BR" sz="2400" b="1" dirty="0" smtClean="0">
                <a:solidFill>
                  <a:schemeClr val="tx1"/>
                </a:solidFill>
              </a:rPr>
              <a:t> - Injeções de átomos e de ondas de alta freqüência ajudam a manter a temperatura elevada no núcleo.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62912" cy="1470025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Novos tipos de reatores</a:t>
            </a:r>
            <a:endParaRPr lang="pt-BR" sz="4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062912" cy="1752600"/>
          </a:xfrm>
        </p:spPr>
        <p:txBody>
          <a:bodyPr>
            <a:normAutofit/>
          </a:bodyPr>
          <a:lstStyle/>
          <a:p>
            <a:r>
              <a:rPr lang="pt-BR" sz="2400" b="1" dirty="0" smtClean="0"/>
              <a:t>Os reatores de seixos prometem mais segurança.</a:t>
            </a:r>
            <a:endParaRPr lang="pt-BR" sz="2400" b="1" dirty="0"/>
          </a:p>
        </p:txBody>
      </p:sp>
      <p:pic>
        <p:nvPicPr>
          <p:cNvPr id="6" name="Imagem 5" descr="http://epoca.globo.com/edic/407/nuclear_0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286124"/>
            <a:ext cx="1500198" cy="187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500298" y="3429000"/>
            <a:ext cx="4572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Varetas</a:t>
            </a:r>
            <a:r>
              <a:rPr lang="pt-BR" b="1" dirty="0"/>
              <a:t> </a:t>
            </a:r>
            <a:r>
              <a:rPr lang="pt-BR" b="1" dirty="0" smtClean="0"/>
              <a:t>: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Nos reatores comuns, o combustível nuclear (urânio) fica em varetas metálicas que exigem um sistema impecável de refrigeração para evitar </a:t>
            </a:r>
            <a:r>
              <a:rPr lang="pt-BR" b="1" dirty="0" smtClean="0"/>
              <a:t>superaquecimento.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http://epoca.globo.com/edic/407/nuclear_0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12858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 descr="http://epoca.globo.com/edic/407/nuclear_0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1" y="2643182"/>
            <a:ext cx="1285884" cy="173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2500298" y="2928934"/>
            <a:ext cx="4286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Milhares dessas esferas produzem energia sem risco de derreter o núcleo reator. Por isso, ele precisa de menos proteção externa</a:t>
            </a:r>
          </a:p>
        </p:txBody>
      </p:sp>
      <p:pic>
        <p:nvPicPr>
          <p:cNvPr id="11" name="Imagem 10" descr="http://epoca.globo.com/edic/407/nuclear_0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4714884"/>
            <a:ext cx="1285885" cy="1664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2500298" y="4857760"/>
            <a:ext cx="578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O que os novos reatores não resolvem ainda é o que fazer com o lixo nuclear. A cada três anos de operação, é preciso trocar o combustível da </a:t>
            </a:r>
            <a:r>
              <a:rPr lang="pt-BR" b="1" dirty="0" smtClean="0"/>
              <a:t>usina.</a:t>
            </a:r>
            <a:endParaRPr lang="pt-BR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500298" y="642918"/>
            <a:ext cx="5929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u="sng" dirty="0"/>
              <a:t>Seixos </a:t>
            </a: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Nos novos reatores de seixos, milhares de grãos de urânio ficam dentro de esferas do tamanho de bolas de golfe que controlam o calor da reação nuclear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-142900"/>
            <a:ext cx="8062912" cy="1470025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Resíduo Radioativo</a:t>
            </a:r>
            <a:endParaRPr lang="pt-BR" sz="4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928662" y="1428736"/>
          <a:ext cx="7429552" cy="5286414"/>
        </p:xfrm>
        <a:graphic>
          <a:graphicData uri="http://schemas.openxmlformats.org/drawingml/2006/table">
            <a:tbl>
              <a:tblPr/>
              <a:tblGrid>
                <a:gridCol w="7429552"/>
              </a:tblGrid>
              <a:tr h="420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 PROBLEMA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66"/>
                    </a:solidFill>
                  </a:tcPr>
                </a:tc>
              </a:tr>
              <a:tr h="7099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O que são os rejeitos nucleares produzidos pelas usinas</a:t>
                      </a:r>
                      <a:endParaRPr lang="pt-B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EBEB"/>
                    </a:solidFill>
                  </a:tcPr>
                </a:tc>
              </a:tr>
              <a:tr h="15782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94%: combustível</a:t>
                      </a:r>
                      <a:r>
                        <a:rPr lang="pt-BR" sz="12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br>
                        <a:rPr lang="pt-BR" sz="12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pt-BR" sz="12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- Uma mistura de urânio e plutônio que ainda pode ser reprocessada para gerar mais energia. O plutônio pode servir para fabricar bombas atômicas</a:t>
                      </a:r>
                      <a:endParaRPr lang="pt-B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88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5%: cinzas</a:t>
                      </a:r>
                      <a:r>
                        <a:rPr lang="pt-BR" sz="12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br>
                        <a:rPr lang="pt-BR" sz="12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pt-BR" sz="120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- São substâncias altamente radioativas, como césio 137. Os elementos levam 300 anos para ficar inofensivos</a:t>
                      </a:r>
                      <a:endParaRPr lang="pt-BR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888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200" b="1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1%: elementos pesados</a:t>
                      </a:r>
                      <a:r>
                        <a:rPr lang="pt-BR" sz="12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br>
                        <a:rPr lang="pt-BR" sz="12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</a:br>
                      <a:r>
                        <a:rPr lang="pt-BR" sz="12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- É uma mistura de elementos extremamente radioativos, chamados </a:t>
                      </a:r>
                      <a:r>
                        <a:rPr lang="pt-BR" sz="1200" dirty="0" err="1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transurânicos</a:t>
                      </a:r>
                      <a:r>
                        <a:rPr lang="pt-BR" sz="1200" dirty="0">
                          <a:solidFill>
                            <a:srgbClr val="333333"/>
                          </a:solidFill>
                          <a:latin typeface="Arial"/>
                          <a:ea typeface="Times New Roman"/>
                          <a:cs typeface="Arial"/>
                        </a:rPr>
                        <a:t>. São perigosos por pelo menos 10 mil anos</a:t>
                      </a:r>
                      <a:endParaRPr lang="pt-BR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 smtClean="0"/>
              <a:t>Fissão Nuclear</a:t>
            </a:r>
            <a:endParaRPr lang="pt-BR" b="1" dirty="0"/>
          </a:p>
        </p:txBody>
      </p:sp>
      <p:pic>
        <p:nvPicPr>
          <p:cNvPr id="4" name="Espaço Reservado para Conteúdo 3" descr="fissionanim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740025"/>
            <a:ext cx="4572000" cy="2857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300px-SchémaDechetsNucleaires_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-84820"/>
            <a:ext cx="5286412" cy="69428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2285992"/>
            <a:ext cx="27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O ciclo nuclear</a:t>
            </a:r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357422" y="428604"/>
            <a:ext cx="4214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Problemas e perigos</a:t>
            </a:r>
            <a:endParaRPr lang="pt-BR" b="1" dirty="0"/>
          </a:p>
        </p:txBody>
      </p:sp>
      <p:pic>
        <p:nvPicPr>
          <p:cNvPr id="5" name="Imagem 4" descr="energi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3507" y="2643182"/>
            <a:ext cx="3719499" cy="257176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71472" y="1571612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“Escorrimento” de tóxicos contidos no material radioativo para os lençóis freáticos.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642910" y="4143380"/>
            <a:ext cx="4286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b="1" dirty="0" smtClean="0"/>
              <a:t>Dessa forma é impossível não se contaminar a biosfera por meio da cadeia alimentar.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14480" y="357166"/>
            <a:ext cx="56436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Tipos de lixo nuclear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1472" y="1428736"/>
            <a:ext cx="5500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Lixo  de baixa radioatividade:</a:t>
            </a:r>
            <a:endParaRPr lang="pt-BR" sz="2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71472" y="2357430"/>
            <a:ext cx="778674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O que é:</a:t>
            </a:r>
            <a:r>
              <a:rPr lang="pt-BR" sz="2000" b="1" dirty="0" smtClean="0"/>
              <a:t> Tudo que entra em contato com material radioativo, como ferramentas, luvas, roupas de proteção de operários e material de laboratório.</a:t>
            </a:r>
          </a:p>
          <a:p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1472" y="3786190"/>
            <a:ext cx="42148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Destino: </a:t>
            </a:r>
            <a:r>
              <a:rPr lang="pt-BR" sz="2000" b="1" dirty="0" smtClean="0"/>
              <a:t>Latas sem blindagem especial, guardadas em depósitos temporários, perto de onde o lixo é produzido. Depois, elas podem seguir para depósitos subterrâneos.</a:t>
            </a:r>
          </a:p>
          <a:p>
            <a:endParaRPr lang="pt-BR" b="1" u="sng" dirty="0"/>
          </a:p>
        </p:txBody>
      </p:sp>
      <p:pic>
        <p:nvPicPr>
          <p:cNvPr id="8" name="Imagem 7" descr="radiac3a7c3a3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357562"/>
            <a:ext cx="3357586" cy="2097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14348" y="857232"/>
            <a:ext cx="6143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Lixo de média radioatividade</a:t>
            </a: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785786" y="1785926"/>
            <a:ext cx="75724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O que é: </a:t>
            </a:r>
            <a:r>
              <a:rPr lang="pt-BR" sz="2000" b="1" dirty="0" smtClean="0"/>
              <a:t>Recipientes usados de combustível nuclear, peças de reator e rejeitos químicos dos processos de mineração e enriquecimento de urânio.</a:t>
            </a:r>
          </a:p>
        </p:txBody>
      </p:sp>
      <p:pic>
        <p:nvPicPr>
          <p:cNvPr id="6" name="Imagem 5" descr="300px-Transuranic_waste_cask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5" y="2928934"/>
            <a:ext cx="4172485" cy="314327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85786" y="3071810"/>
            <a:ext cx="40005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Destino: </a:t>
            </a:r>
            <a:r>
              <a:rPr lang="pt-BR" sz="2000" b="1" dirty="0" smtClean="0"/>
              <a:t>Em geral, é guardado nos mesmos locais que o lixo de baixa radiação, mas com uma grande diferença: esse tipo de rejeito fica dentro de tonéis blindados de concreto.</a:t>
            </a:r>
            <a:endParaRPr lang="pt-BR" sz="20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85786" y="642918"/>
            <a:ext cx="6786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000" b="1" dirty="0" smtClean="0"/>
              <a:t>Lixo de alta radioatividade</a:t>
            </a: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785786" y="1785926"/>
            <a:ext cx="8072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O que é:</a:t>
            </a:r>
            <a:r>
              <a:rPr lang="pt-BR" sz="2000" b="1" dirty="0" smtClean="0"/>
              <a:t> Pastilhas gastas de urânio, usadas como combustível de reatores, e rejeitos líquidos oriundos da extração de plutônio para fabricação de bombas nucleares.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785786" y="3357562"/>
            <a:ext cx="3571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u="sng" dirty="0" smtClean="0"/>
              <a:t>Destino:</a:t>
            </a:r>
            <a:r>
              <a:rPr lang="pt-BR" sz="2000" b="1" dirty="0" smtClean="0"/>
              <a:t> É guardado em piscinas protegidas junto aos próprios reatores das usinas, ou em depósitos provisórios.</a:t>
            </a:r>
          </a:p>
        </p:txBody>
      </p:sp>
      <p:pic>
        <p:nvPicPr>
          <p:cNvPr id="7" name="Imagem 6" descr="6-wallpaper121q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2928934"/>
            <a:ext cx="4429156" cy="354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0034" y="0"/>
            <a:ext cx="8062912" cy="1470025"/>
          </a:xfrm>
        </p:spPr>
        <p:txBody>
          <a:bodyPr>
            <a:normAutofit/>
          </a:bodyPr>
          <a:lstStyle/>
          <a:p>
            <a:pPr algn="ctr"/>
            <a:r>
              <a:rPr lang="pt-BR" sz="4200" b="1" dirty="0" smtClean="0"/>
              <a:t>Acidentes Nucleares</a:t>
            </a:r>
            <a:endParaRPr lang="pt-BR" sz="4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2000240"/>
            <a:ext cx="8062912" cy="1752600"/>
          </a:xfrm>
        </p:spPr>
        <p:txBody>
          <a:bodyPr/>
          <a:lstStyle/>
          <a:p>
            <a:pPr algn="ctr"/>
            <a:r>
              <a:rPr lang="pt-BR" sz="2400" b="1" dirty="0" smtClean="0"/>
              <a:t>Aqui serão citados os acidentes nucleares que mais repercutiram em todo o mundo.</a:t>
            </a:r>
            <a:endParaRPr lang="pt-BR" b="1" dirty="0"/>
          </a:p>
        </p:txBody>
      </p:sp>
      <p:pic>
        <p:nvPicPr>
          <p:cNvPr id="5" name="Imagem 4" descr="acidentes nucleares escal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2928934"/>
            <a:ext cx="4572032" cy="3722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adioati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14356"/>
            <a:ext cx="8659425" cy="5476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062912" cy="1752600"/>
          </a:xfrm>
        </p:spPr>
        <p:txBody>
          <a:bodyPr/>
          <a:lstStyle/>
          <a:p>
            <a:pPr algn="ctr"/>
            <a:r>
              <a:rPr lang="pt-BR" b="1" dirty="0" smtClean="0"/>
              <a:t>Chernobyl</a:t>
            </a:r>
            <a:endParaRPr lang="pt-BR" b="1" dirty="0"/>
          </a:p>
        </p:txBody>
      </p:sp>
      <p:pic>
        <p:nvPicPr>
          <p:cNvPr id="4" name="Imagem 3" descr="54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931" y="1938527"/>
            <a:ext cx="5707151" cy="432681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85984" y="628652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Na época do acidente...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roda-gigant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8118999" cy="409878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571604" y="5786454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Hoje...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714356"/>
            <a:ext cx="8062912" cy="1752600"/>
          </a:xfrm>
        </p:spPr>
        <p:txBody>
          <a:bodyPr/>
          <a:lstStyle/>
          <a:p>
            <a:pPr algn="ctr"/>
            <a:r>
              <a:rPr lang="pt-BR" b="1" dirty="0" smtClean="0"/>
              <a:t>Goiânia</a:t>
            </a:r>
            <a:endParaRPr lang="pt-BR" b="1" dirty="0"/>
          </a:p>
        </p:txBody>
      </p:sp>
      <p:pic>
        <p:nvPicPr>
          <p:cNvPr id="4" name="Imagem 3" descr="greenpeace-bloqueia-sede-da-cn-cesio137-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524" y="1279144"/>
            <a:ext cx="5931434" cy="53738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62912" cy="1470025"/>
          </a:xfrm>
        </p:spPr>
        <p:txBody>
          <a:bodyPr/>
          <a:lstStyle/>
          <a:p>
            <a:r>
              <a:rPr lang="pt-BR" b="1" dirty="0" smtClean="0"/>
              <a:t>Etapas da fissão:</a:t>
            </a:r>
            <a:endParaRPr lang="pt-BR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7158" y="2714620"/>
            <a:ext cx="8317736" cy="1752600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Colisão de um nêutron  com um átomo;</a:t>
            </a:r>
          </a:p>
          <a:p>
            <a:pPr algn="l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O átomo fica instável;</a:t>
            </a:r>
          </a:p>
          <a:p>
            <a:pPr algn="l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O átomo é “destruído”, se “transformando” em dois;</a:t>
            </a:r>
          </a:p>
          <a:p>
            <a:pPr algn="l">
              <a:buFont typeface="Arial" pitchFamily="34" charset="0"/>
              <a:buChar char="•"/>
            </a:pPr>
            <a:r>
              <a:rPr lang="pt-BR" sz="2400" b="1" dirty="0" smtClean="0">
                <a:solidFill>
                  <a:schemeClr val="tx1"/>
                </a:solidFill>
              </a:rPr>
              <a:t>Dessa forma ele libera muita energia.</a:t>
            </a:r>
          </a:p>
          <a:p>
            <a:pPr algn="l">
              <a:buFont typeface="Arial" pitchFamily="34" charset="0"/>
              <a:buChar char="•"/>
            </a:pPr>
            <a:endParaRPr lang="pt-B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1183142927_azul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0"/>
            <a:ext cx="4714908" cy="2806844"/>
          </a:xfrm>
          <a:prstGeom prst="rect">
            <a:avLst/>
          </a:prstGeom>
        </p:spPr>
      </p:pic>
      <p:pic>
        <p:nvPicPr>
          <p:cNvPr id="5" name="Imagem 4" descr="g_415_foto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670" y="3357562"/>
            <a:ext cx="4500594" cy="32245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esio 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590550"/>
            <a:ext cx="8869680" cy="567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285728"/>
            <a:ext cx="8062912" cy="1752600"/>
          </a:xfrm>
        </p:spPr>
        <p:txBody>
          <a:bodyPr/>
          <a:lstStyle/>
          <a:p>
            <a:pPr algn="ctr"/>
            <a:r>
              <a:rPr lang="pt-BR" b="1" dirty="0" smtClean="0"/>
              <a:t>Fukushima</a:t>
            </a:r>
            <a:endParaRPr lang="pt-BR" b="1" dirty="0"/>
          </a:p>
        </p:txBody>
      </p:sp>
      <p:pic>
        <p:nvPicPr>
          <p:cNvPr id="4" name="Imagem 3" descr="fukushima1-japao-reuters-20110312-700v4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214422"/>
            <a:ext cx="7318426" cy="4704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fukushima-1-20110412-size-5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295400"/>
            <a:ext cx="75819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57158" y="-285776"/>
            <a:ext cx="8062912" cy="1470025"/>
          </a:xfrm>
        </p:spPr>
        <p:txBody>
          <a:bodyPr>
            <a:noAutofit/>
          </a:bodyPr>
          <a:lstStyle/>
          <a:p>
            <a:pPr algn="ctr"/>
            <a:r>
              <a:rPr lang="pt-BR" sz="4200" b="1" dirty="0" smtClean="0"/>
              <a:t>Reatores de Angra dos Reis</a:t>
            </a:r>
            <a:endParaRPr lang="pt-BR" sz="42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/>
              <a:t>As únicas usinas nucleares brasileiras.</a:t>
            </a:r>
            <a:endParaRPr lang="pt-BR" sz="2800" b="1" dirty="0"/>
          </a:p>
        </p:txBody>
      </p:sp>
      <p:pic>
        <p:nvPicPr>
          <p:cNvPr id="4" name="Imagem 3" descr="angra2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786058"/>
            <a:ext cx="3901390" cy="3823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{7db5481b-5751-4cd1-88f6-9492811a3c5e}_usina de angr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21" y="321447"/>
            <a:ext cx="8239183" cy="6179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0,,11130350,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843" y="142852"/>
            <a:ext cx="4500594" cy="3000396"/>
          </a:xfrm>
          <a:prstGeom prst="rect">
            <a:avLst/>
          </a:prstGeom>
        </p:spPr>
      </p:pic>
      <p:pic>
        <p:nvPicPr>
          <p:cNvPr id="5" name="Imagem 4" descr="0,,11130353,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286124"/>
            <a:ext cx="5214942" cy="333375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214414" y="114298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Vista panorâmica </a:t>
            </a:r>
            <a:r>
              <a:rPr lang="pt-BR" b="1" dirty="0" smtClean="0">
                <a:sym typeface="Wingdings" pitchFamily="2" charset="2"/>
              </a:rPr>
              <a:t></a:t>
            </a:r>
            <a:endParaRPr lang="pt-BR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6143636" y="4786322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ym typeface="Wingdings" pitchFamily="2" charset="2"/>
              </a:rPr>
              <a:t> </a:t>
            </a:r>
            <a:r>
              <a:rPr lang="pt-BR" b="1" dirty="0" smtClean="0"/>
              <a:t>Vista interna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20110327082917276060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53" y="1191582"/>
            <a:ext cx="8767565" cy="552356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285852" y="357166"/>
            <a:ext cx="685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Resíduos radioativos em Angra I e II</a:t>
            </a:r>
            <a:endParaRPr lang="pt-B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14348" y="571480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Prós:</a:t>
            </a:r>
          </a:p>
          <a:p>
            <a:r>
              <a:rPr lang="pt-BR" b="1" dirty="0" smtClean="0">
                <a:sym typeface="Wingdings" pitchFamily="2" charset="2"/>
              </a:rPr>
              <a:t></a:t>
            </a:r>
            <a:r>
              <a:rPr lang="pt-BR" b="1" dirty="0" smtClean="0"/>
              <a:t>Energia “limpa”;</a:t>
            </a:r>
          </a:p>
          <a:p>
            <a:r>
              <a:rPr lang="pt-BR" b="1" dirty="0" smtClean="0">
                <a:sym typeface="Wingdings" pitchFamily="2" charset="2"/>
              </a:rPr>
              <a:t></a:t>
            </a:r>
            <a:r>
              <a:rPr lang="pt-BR" b="1" dirty="0" smtClean="0"/>
              <a:t>Não é necessário muito espaço para se instalar os reatores;</a:t>
            </a:r>
          </a:p>
          <a:p>
            <a:r>
              <a:rPr lang="pt-BR" b="1" dirty="0" smtClean="0">
                <a:sym typeface="Wingdings" pitchFamily="2" charset="2"/>
              </a:rPr>
              <a:t></a:t>
            </a:r>
            <a:r>
              <a:rPr lang="pt-BR" b="1" dirty="0" smtClean="0"/>
              <a:t>Não dependência </a:t>
            </a:r>
            <a:r>
              <a:rPr lang="pt-BR" b="1" dirty="0" smtClean="0"/>
              <a:t>de períodos de chuva ou de seca pra controlar produção</a:t>
            </a:r>
            <a:r>
              <a:rPr lang="pt-BR" b="1" dirty="0" smtClean="0"/>
              <a:t>;</a:t>
            </a:r>
          </a:p>
          <a:p>
            <a:r>
              <a:rPr lang="pt-BR" b="1" dirty="0" smtClean="0">
                <a:sym typeface="Wingdings" pitchFamily="2" charset="2"/>
              </a:rPr>
              <a:t>Baixo custo por KW;</a:t>
            </a:r>
          </a:p>
          <a:p>
            <a:r>
              <a:rPr lang="pt-BR" b="1" dirty="0" smtClean="0">
                <a:sym typeface="Wingdings" pitchFamily="2" charset="2"/>
              </a:rPr>
              <a:t>Muita segurança.</a:t>
            </a:r>
            <a:endParaRPr lang="pt-BR" b="1" dirty="0" smtClean="0"/>
          </a:p>
        </p:txBody>
      </p:sp>
      <p:sp>
        <p:nvSpPr>
          <p:cNvPr id="8" name="CaixaDeTexto 7"/>
          <p:cNvSpPr txBox="1"/>
          <p:nvPr/>
        </p:nvSpPr>
        <p:spPr>
          <a:xfrm>
            <a:off x="714348" y="3143248"/>
            <a:ext cx="73581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Contras:</a:t>
            </a:r>
          </a:p>
          <a:p>
            <a:r>
              <a:rPr lang="pt-BR" b="1" dirty="0" smtClean="0">
                <a:sym typeface="Wingdings" pitchFamily="2" charset="2"/>
              </a:rPr>
              <a:t></a:t>
            </a:r>
            <a:r>
              <a:rPr lang="pt-BR" b="1" dirty="0" smtClean="0">
                <a:sym typeface="Wingdings" pitchFamily="2" charset="2"/>
              </a:rPr>
              <a:t>R</a:t>
            </a:r>
            <a:r>
              <a:rPr lang="pt-BR" b="1" dirty="0" smtClean="0">
                <a:sym typeface="Wingdings" pitchFamily="2" charset="2"/>
              </a:rPr>
              <a:t>esíduos radioativos;</a:t>
            </a:r>
          </a:p>
          <a:p>
            <a:r>
              <a:rPr lang="pt-BR" b="1" dirty="0" smtClean="0">
                <a:sym typeface="Wingdings" pitchFamily="2" charset="2"/>
              </a:rPr>
              <a:t>Qualquer simples erro (vazamento, falha no resfriamento) causa uma catástrofe;</a:t>
            </a:r>
          </a:p>
          <a:p>
            <a:r>
              <a:rPr lang="pt-BR" b="1" dirty="0" smtClean="0">
                <a:sym typeface="Wingdings" pitchFamily="2" charset="2"/>
              </a:rPr>
              <a:t>Energia cara;</a:t>
            </a:r>
          </a:p>
          <a:p>
            <a:r>
              <a:rPr lang="pt-BR" b="1" dirty="0" smtClean="0">
                <a:sym typeface="Wingdings" pitchFamily="2" charset="2"/>
              </a:rPr>
              <a:t>Medo na população</a:t>
            </a:r>
          </a:p>
          <a:p>
            <a:r>
              <a:rPr lang="pt-BR" b="1" dirty="0" smtClean="0">
                <a:sym typeface="Wingdings" pitchFamily="2" charset="2"/>
              </a:rPr>
              <a:t>Má impressão desde o começo;</a:t>
            </a:r>
            <a:endParaRPr lang="pt-BR" b="1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1472" y="1958975"/>
            <a:ext cx="8062912" cy="1470025"/>
          </a:xfrm>
        </p:spPr>
        <p:txBody>
          <a:bodyPr>
            <a:normAutofit fontScale="90000"/>
          </a:bodyPr>
          <a:lstStyle/>
          <a:p>
            <a:pPr algn="l"/>
            <a:r>
              <a:rPr lang="pt-BR" sz="3200" b="1" dirty="0" smtClean="0"/>
              <a:t>Componentes do Grupo:</a:t>
            </a:r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dirty="0" smtClean="0"/>
              <a:t>Carla Salarolli </a:t>
            </a:r>
            <a:r>
              <a:rPr lang="pt-BR" sz="3200" dirty="0" err="1" smtClean="0"/>
              <a:t>Bisi</a:t>
            </a:r>
            <a:r>
              <a:rPr lang="pt-BR" sz="3200" dirty="0" smtClean="0"/>
              <a:t>;</a:t>
            </a:r>
            <a:br>
              <a:rPr lang="pt-BR" sz="3200" dirty="0" smtClean="0"/>
            </a:br>
            <a:r>
              <a:rPr lang="pt-BR" sz="3200" dirty="0" smtClean="0"/>
              <a:t>Leandro Adolfo </a:t>
            </a:r>
            <a:r>
              <a:rPr lang="pt-BR" sz="3200" dirty="0" err="1" smtClean="0"/>
              <a:t>Petri</a:t>
            </a:r>
            <a:r>
              <a:rPr lang="pt-BR" sz="3200" dirty="0" smtClean="0"/>
              <a:t>;</a:t>
            </a:r>
            <a:br>
              <a:rPr lang="pt-BR" sz="3200" dirty="0" smtClean="0"/>
            </a:br>
            <a:r>
              <a:rPr lang="pt-BR" sz="3200" dirty="0" smtClean="0"/>
              <a:t>Leandro Lorencini Calenzani;</a:t>
            </a:r>
            <a:br>
              <a:rPr lang="pt-BR" sz="3200" dirty="0" smtClean="0"/>
            </a:br>
            <a:r>
              <a:rPr lang="pt-BR" sz="3200" dirty="0" smtClean="0"/>
              <a:t>Leoni Rigoni Salarolli;</a:t>
            </a:r>
            <a:br>
              <a:rPr lang="pt-BR" sz="3200" dirty="0" smtClean="0"/>
            </a:br>
            <a:r>
              <a:rPr lang="pt-BR" sz="3200" dirty="0" smtClean="0"/>
              <a:t>Pablo France Salarolli.</a:t>
            </a:r>
            <a:endParaRPr lang="pt-BR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1538" y="3676209"/>
            <a:ext cx="3500462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900" b="1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Turma: </a:t>
            </a:r>
            <a:r>
              <a:rPr lang="pt-BR" sz="29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2ºM03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062912" cy="175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pt-BR" sz="2400" b="1" dirty="0" smtClean="0"/>
              <a:t>A energia é liberada em forma de energia térmica</a:t>
            </a:r>
            <a:r>
              <a:rPr lang="pt-BR" b="1" dirty="0" smtClean="0"/>
              <a:t>.</a:t>
            </a:r>
            <a:endParaRPr lang="pt-BR" b="1" dirty="0"/>
          </a:p>
        </p:txBody>
      </p:sp>
      <p:pic>
        <p:nvPicPr>
          <p:cNvPr id="4" name="Imagem 3" descr="fissao-nuclear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643050"/>
            <a:ext cx="7022278" cy="4779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b="1" dirty="0" smtClean="0"/>
              <a:t>O reator nuclear</a:t>
            </a:r>
            <a:endParaRPr lang="pt-BR" b="1" dirty="0"/>
          </a:p>
        </p:txBody>
      </p:sp>
      <p:pic>
        <p:nvPicPr>
          <p:cNvPr id="4" name="Espaço Reservado para Conteúdo 3" descr="nuclear-reactor21627l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928802"/>
            <a:ext cx="2754162" cy="4572000"/>
          </a:xfrm>
        </p:spPr>
      </p:pic>
      <p:pic>
        <p:nvPicPr>
          <p:cNvPr id="5" name="Imagem 4" descr="6a00d8341d045953ef010536540292970b-300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928802"/>
            <a:ext cx="4156391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571480"/>
            <a:ext cx="8062912" cy="1752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400" b="1" dirty="0" smtClean="0"/>
              <a:t>O reator é abastecido com Urânio 235*</a:t>
            </a:r>
            <a:endParaRPr lang="pt-BR" sz="2400" b="1" dirty="0"/>
          </a:p>
        </p:txBody>
      </p:sp>
      <p:pic>
        <p:nvPicPr>
          <p:cNvPr id="4" name="Imagem 3" descr="uranio_cazaquista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554" y="1785926"/>
            <a:ext cx="2440322" cy="350046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85720" y="628652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*Principalmente urânio com massa atômica 235, mas podem serem usados outros elementos.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1472" y="714356"/>
            <a:ext cx="8062912" cy="1752600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2400" b="1" dirty="0" smtClean="0"/>
              <a:t>O combustível fica disposto em varetas.</a:t>
            </a:r>
            <a:endParaRPr lang="pt-BR" sz="2400" b="1" dirty="0"/>
          </a:p>
        </p:txBody>
      </p:sp>
      <p:pic>
        <p:nvPicPr>
          <p:cNvPr id="4" name="Imagem 3" descr="energia-nuclear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2214554"/>
            <a:ext cx="3441700" cy="356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4282" y="-428652"/>
            <a:ext cx="8643998" cy="1470025"/>
          </a:xfrm>
        </p:spPr>
        <p:txBody>
          <a:bodyPr>
            <a:normAutofit/>
          </a:bodyPr>
          <a:lstStyle/>
          <a:p>
            <a:r>
              <a:rPr lang="pt-BR" sz="4200" b="1" dirty="0" smtClean="0"/>
              <a:t>A geração de energia elétrica</a:t>
            </a:r>
            <a:endParaRPr lang="pt-BR" sz="4200" b="1" dirty="0"/>
          </a:p>
        </p:txBody>
      </p:sp>
      <p:pic>
        <p:nvPicPr>
          <p:cNvPr id="4" name="Imagem 3" descr="usina-nuclear-angra-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785926"/>
            <a:ext cx="5167335" cy="4340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00034" y="357166"/>
            <a:ext cx="8062912" cy="17526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pt-BR" sz="3200" b="1" dirty="0" smtClean="0"/>
              <a:t>A fissão nuclear gera muito calor;</a:t>
            </a:r>
          </a:p>
          <a:p>
            <a:endParaRPr lang="pt-BR" sz="3200" b="1" dirty="0" smtClean="0"/>
          </a:p>
        </p:txBody>
      </p:sp>
      <p:pic>
        <p:nvPicPr>
          <p:cNvPr id="4" name="Imagem 3" descr="reacao-em-cade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428736"/>
            <a:ext cx="6281531" cy="4000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379</TotalTime>
  <Words>609</Words>
  <Application>Microsoft Office PowerPoint</Application>
  <PresentationFormat>Apresentação na tela (4:3)</PresentationFormat>
  <Paragraphs>79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Verve</vt:lpstr>
      <vt:lpstr>Energia Nuclear</vt:lpstr>
      <vt:lpstr>Fissão Nuclear</vt:lpstr>
      <vt:lpstr>Etapas da fissão:</vt:lpstr>
      <vt:lpstr>Slide 4</vt:lpstr>
      <vt:lpstr>O reator nuclear</vt:lpstr>
      <vt:lpstr>Slide 6</vt:lpstr>
      <vt:lpstr>Slide 7</vt:lpstr>
      <vt:lpstr>A geração de energia elétrica</vt:lpstr>
      <vt:lpstr>Slide 9</vt:lpstr>
      <vt:lpstr>Slide 10</vt:lpstr>
      <vt:lpstr>Slide 11</vt:lpstr>
      <vt:lpstr>Fusão Nuclear</vt:lpstr>
      <vt:lpstr>Slide 13</vt:lpstr>
      <vt:lpstr>Slide 14</vt:lpstr>
      <vt:lpstr>Slide 15</vt:lpstr>
      <vt:lpstr>Slide 16</vt:lpstr>
      <vt:lpstr>Novos tipos de reatores</vt:lpstr>
      <vt:lpstr>Slide 18</vt:lpstr>
      <vt:lpstr>Resíduo Radioativo</vt:lpstr>
      <vt:lpstr>Slide 20</vt:lpstr>
      <vt:lpstr>Slide 21</vt:lpstr>
      <vt:lpstr>Slide 22</vt:lpstr>
      <vt:lpstr>Slide 23</vt:lpstr>
      <vt:lpstr>Slide 24</vt:lpstr>
      <vt:lpstr>Acidentes Nucleares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Reatores de Angra dos Reis</vt:lpstr>
      <vt:lpstr>Slide 35</vt:lpstr>
      <vt:lpstr>Slide 36</vt:lpstr>
      <vt:lpstr>Slide 37</vt:lpstr>
      <vt:lpstr>Slide 38</vt:lpstr>
      <vt:lpstr>Componentes do Grupo: Carla Salarolli Bisi; Leandro Adolfo Petri; Leandro Lorencini Calenzani; Leoni Rigoni Salarolli; Pablo France Salarolli.</vt:lpstr>
    </vt:vector>
  </TitlesOfParts>
  <Company>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Energia Nuclear</dc:title>
  <dc:creator>1</dc:creator>
  <cp:lastModifiedBy>1</cp:lastModifiedBy>
  <cp:revision>41</cp:revision>
  <dcterms:created xsi:type="dcterms:W3CDTF">2011-04-27T17:24:25Z</dcterms:created>
  <dcterms:modified xsi:type="dcterms:W3CDTF">2011-05-02T20:21:05Z</dcterms:modified>
</cp:coreProperties>
</file>