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399288" cy="43200638"/>
  <p:notesSz cx="6797675" cy="9926638"/>
  <p:embeddedFontLst>
    <p:embeddedFont>
      <p:font typeface="Tahoma" pitchFamily="34" charset="0"/>
      <p:regular r:id="rId5"/>
      <p:bold r:id="rId6"/>
    </p:embeddedFont>
    <p:embeddedFont>
      <p:font typeface="Cambria" pitchFamily="18" charset="0"/>
      <p:regular r:id="rId7"/>
      <p:bold r:id="rId8"/>
      <p:italic r:id="rId9"/>
      <p:boldItalic r:id="rId10"/>
    </p:embeddedFont>
    <p:embeddedFont>
      <p:font typeface="Calibri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-1968" y="1116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7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7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BCF65-99D4-4623-AAC6-8C811B353685}" type="datetimeFigureOut">
              <a:rPr lang="pt-BR" smtClean="0"/>
              <a:pPr/>
              <a:t>04/08/2019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171"/>
            <a:ext cx="2945659" cy="4957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9171"/>
            <a:ext cx="2945659" cy="4957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6C9F5-3BC3-4D1D-A609-0DFEE353E7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688472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572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572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003425" y="744538"/>
            <a:ext cx="27908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9768" y="4714586"/>
            <a:ext cx="5438140" cy="44667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29171"/>
            <a:ext cx="2945659" cy="49572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443" y="9429171"/>
            <a:ext cx="2945659" cy="49572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79768" y="4714586"/>
            <a:ext cx="5438140" cy="44667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50443" y="9429171"/>
            <a:ext cx="2945659" cy="49572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8910" y="2900926"/>
            <a:ext cx="28869790" cy="3291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 (a): </a:t>
            </a: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Ana Cecília	</a:t>
            </a:r>
            <a:endParaRPr lang="pt-BR" sz="4000" dirty="0" smtClean="0">
              <a:solidFill>
                <a:schemeClr val="dk1"/>
              </a:solidFill>
              <a:latin typeface="+mj-lt"/>
            </a:endParaRP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Série: </a:t>
            </a: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3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°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N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01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Noturno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 </a:t>
            </a:r>
            <a:r>
              <a:rPr lang="pt-BR" sz="3600" b="1" dirty="0" smtClean="0">
                <a:solidFill>
                  <a:schemeClr val="dk1"/>
                </a:solidFill>
              </a:rPr>
              <a:t>Valor: </a:t>
            </a:r>
            <a:r>
              <a:rPr lang="pt-BR" sz="3600" b="1" dirty="0" smtClean="0">
                <a:solidFill>
                  <a:schemeClr val="dk1"/>
                </a:solidFill>
              </a:rPr>
              <a:t>12</a:t>
            </a:r>
            <a:r>
              <a:rPr lang="pt-BR" sz="3600" dirty="0" smtClean="0">
                <a:solidFill>
                  <a:schemeClr val="dk1"/>
                </a:solidFill>
              </a:rPr>
              <a:t> </a:t>
            </a:r>
            <a:r>
              <a:rPr lang="pt-BR" sz="3600" dirty="0" smtClean="0">
                <a:solidFill>
                  <a:schemeClr val="dk1"/>
                </a:solidFill>
              </a:rPr>
              <a:t>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Professor: Lucas perobas</a:t>
            </a:r>
            <a:r>
              <a:rPr lang="pt-BR" sz="36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 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5968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82728" y="17176979"/>
            <a:ext cx="1275034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 </a:t>
            </a:r>
            <a:r>
              <a:rPr lang="pt-BR" sz="4000" dirty="0" smtClean="0"/>
              <a:t>Interpretação.</a:t>
            </a:r>
          </a:p>
          <a:p>
            <a:r>
              <a:rPr lang="pt-BR" sz="4000" b="1" dirty="0" smtClean="0">
                <a:solidFill>
                  <a:srgbClr val="FF0000"/>
                </a:solidFill>
              </a:rPr>
              <a:t>Aprender a ser: </a:t>
            </a:r>
            <a:r>
              <a:rPr lang="pt-BR" sz="4000" dirty="0" smtClean="0"/>
              <a:t>Atento as questões e interpretações.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88135" y="20562265"/>
            <a:ext cx="14065560" cy="827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Competências socioemocionais na BNCC: </a:t>
            </a:r>
          </a:p>
          <a:p>
            <a:r>
              <a:rPr lang="pt-BR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Valorizar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  <a:endParaRPr lang="pt-BR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882458" y="5739409"/>
            <a:ext cx="1009060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endParaRPr lang="pt-BR" sz="4000" b="1" dirty="0" smtClean="0">
              <a:solidFill>
                <a:schemeClr val="dk1"/>
              </a:solidFill>
            </a:endParaRPr>
          </a:p>
          <a:p>
            <a:pPr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Foi </a:t>
            </a:r>
            <a:r>
              <a:rPr lang="pt-BR" sz="4000" dirty="0">
                <a:solidFill>
                  <a:schemeClr val="dk1"/>
                </a:solidFill>
              </a:rPr>
              <a:t>consenso que os desafios são grandes na preparação para o Enem, pois requer dedicação e resiliência.</a:t>
            </a:r>
          </a:p>
          <a:p>
            <a:pPr lvl="0" algn="just">
              <a:buSzPct val="25000"/>
            </a:pPr>
            <a:endParaRPr lang="pt-BR" sz="3600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0934946" y="8398787"/>
            <a:ext cx="11232007" cy="720197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0" indent="-177800" algn="ctr">
              <a:buClr>
                <a:schemeClr val="dk1"/>
              </a:buClr>
              <a:buSzPct val="100000"/>
            </a:pPr>
            <a:r>
              <a:rPr lang="pt-BR" sz="5400" b="1" dirty="0">
                <a:solidFill>
                  <a:schemeClr val="dk1"/>
                </a:solidFill>
              </a:rPr>
              <a:t>Asserções de </a:t>
            </a:r>
            <a:r>
              <a:rPr lang="pt-BR" sz="5400" b="1" dirty="0" smtClean="0">
                <a:solidFill>
                  <a:schemeClr val="dk1"/>
                </a:solidFill>
              </a:rPr>
              <a:t>conhecimento:</a:t>
            </a:r>
            <a:endParaRPr lang="pt-BR" sz="5400" b="1" dirty="0">
              <a:solidFill>
                <a:schemeClr val="dk1"/>
              </a:solidFill>
            </a:endParaRPr>
          </a:p>
          <a:p>
            <a:pPr algn="r"/>
            <a:r>
              <a:rPr lang="pt-BR" sz="4800" dirty="0"/>
              <a:t>A </a:t>
            </a:r>
            <a:r>
              <a:rPr lang="pt-BR" sz="4800" b="1" dirty="0">
                <a:solidFill>
                  <a:srgbClr val="FF0000"/>
                </a:solidFill>
              </a:rPr>
              <a:t>letra </a:t>
            </a:r>
            <a:r>
              <a:rPr lang="pt-BR" sz="4800" b="1" dirty="0" smtClean="0">
                <a:solidFill>
                  <a:srgbClr val="FF0000"/>
                </a:solidFill>
              </a:rPr>
              <a:t>´B’ </a:t>
            </a:r>
            <a:r>
              <a:rPr lang="pt-BR" sz="4800" dirty="0" smtClean="0"/>
              <a:t>está correta, </a:t>
            </a:r>
            <a:r>
              <a:rPr lang="pt-BR" sz="4000" dirty="0" smtClean="0"/>
              <a:t>Para que haja o bronzeamento é necessário que haja a emissão de luz ultravioleta. O espectro ultravioleta está acima da cor azul.As lâmpadas incandescentes emitem um espectro luminoso composto principalmente por luz amarela e um pouco de radiação infravermelho.Como é necessário a absorção de luz ultravioleta, a </a:t>
            </a:r>
            <a:r>
              <a:rPr lang="pt-BR" sz="4000" dirty="0" smtClean="0"/>
              <a:t>freqüência </a:t>
            </a:r>
            <a:r>
              <a:rPr lang="pt-BR" sz="4000" dirty="0" smtClean="0"/>
              <a:t>de luz emitida pela lâmpada não está na </a:t>
            </a:r>
            <a:r>
              <a:rPr lang="pt-BR" sz="4000" dirty="0" smtClean="0"/>
              <a:t>freqüência </a:t>
            </a:r>
            <a:r>
              <a:rPr lang="pt-BR" sz="4000" dirty="0" smtClean="0"/>
              <a:t>necessária para que ocorra </a:t>
            </a:r>
            <a:r>
              <a:rPr lang="pt-BR" sz="4000" dirty="0" smtClean="0"/>
              <a:t>o</a:t>
            </a:r>
            <a:endParaRPr lang="pt-BR" sz="3200" dirty="0" smtClean="0"/>
          </a:p>
        </p:txBody>
      </p:sp>
      <p:sp>
        <p:nvSpPr>
          <p:cNvPr id="10" name="Retângulo 9"/>
          <p:cNvSpPr/>
          <p:nvPr/>
        </p:nvSpPr>
        <p:spPr>
          <a:xfrm>
            <a:off x="20322593" y="15636894"/>
            <a:ext cx="1087142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r>
              <a:rPr lang="pt-BR" sz="4800" dirty="0" smtClean="0">
                <a:solidFill>
                  <a:schemeClr val="dk1"/>
                </a:solidFill>
              </a:rPr>
              <a:t>a)</a:t>
            </a:r>
            <a:r>
              <a:rPr lang="pt-BR" sz="4400" b="1" dirty="0" smtClean="0">
                <a:solidFill>
                  <a:srgbClr val="FF0000"/>
                </a:solidFill>
              </a:rPr>
              <a:t> Errada</a:t>
            </a:r>
            <a:r>
              <a:rPr lang="pt-BR" sz="4000" b="1" dirty="0" smtClean="0">
                <a:solidFill>
                  <a:srgbClr val="FF0000"/>
                </a:solidFill>
              </a:rPr>
              <a:t>,</a:t>
            </a:r>
            <a:r>
              <a:rPr lang="pt-BR" sz="4000" dirty="0" smtClean="0">
                <a:solidFill>
                  <a:schemeClr val="dk1"/>
                </a:solidFill>
              </a:rPr>
              <a:t>  </a:t>
            </a:r>
            <a:r>
              <a:rPr lang="pt-BR" sz="4000" dirty="0" smtClean="0">
                <a:solidFill>
                  <a:schemeClr val="dk1"/>
                </a:solidFill>
              </a:rPr>
              <a:t>Raios ultravioleta é que proporcionam o bronzeamento. Lâmpadas incandescentes não produzem freqüência ultravioleta necessário para bronzear uma pessoa. Aumentar a intensidade luminosa não aumenta a emissão de raios uv.</a:t>
            </a:r>
            <a:endParaRPr lang="pt-BR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/>
            <a:endParaRPr lang="pt-BR" sz="4000" dirty="0"/>
          </a:p>
        </p:txBody>
      </p:sp>
      <p:sp>
        <p:nvSpPr>
          <p:cNvPr id="11" name="Retângulo 10"/>
          <p:cNvSpPr/>
          <p:nvPr/>
        </p:nvSpPr>
        <p:spPr>
          <a:xfrm>
            <a:off x="17825120" y="30633633"/>
            <a:ext cx="1557454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 smtClean="0">
                <a:solidFill>
                  <a:schemeClr val="dk1"/>
                </a:solidFill>
              </a:rPr>
              <a:t>Transformações:</a:t>
            </a:r>
          </a:p>
          <a:p>
            <a:pPr lvl="0">
              <a:buSzPct val="25000"/>
            </a:pPr>
            <a:r>
              <a:rPr lang="pt-BR" sz="4400" dirty="0" smtClean="0">
                <a:solidFill>
                  <a:schemeClr val="dk1"/>
                </a:solidFill>
              </a:rPr>
              <a:t>Raios ultravioleta – intensidade luminosa – freqüência. </a:t>
            </a:r>
            <a:endParaRPr lang="pt-BR" sz="3200" dirty="0" smtClean="0">
              <a:solidFill>
                <a:schemeClr val="dk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7891561" y="32421437"/>
            <a:ext cx="13124767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 smtClean="0">
                <a:solidFill>
                  <a:schemeClr val="dk1"/>
                </a:solidFill>
              </a:rPr>
              <a:t>Registros / Dados:</a:t>
            </a:r>
            <a:r>
              <a:rPr lang="pt-BR" sz="4000" b="1" dirty="0" smtClean="0">
                <a:solidFill>
                  <a:schemeClr val="dk1"/>
                </a:solidFill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</a:rPr>
              <a:t>Opções:</a:t>
            </a:r>
          </a:p>
          <a:p>
            <a:pPr marL="742950" indent="-742950">
              <a:buFont typeface="+mj-lt"/>
              <a:buAutoNum type="alphaLcParenR"/>
            </a:pPr>
            <a:r>
              <a:rPr lang="pt-BR" sz="4400" dirty="0" smtClean="0"/>
              <a:t>baixa </a:t>
            </a:r>
            <a:r>
              <a:rPr lang="pt-BR" sz="4400" dirty="0" smtClean="0"/>
              <a:t>intensidade.</a:t>
            </a:r>
          </a:p>
          <a:p>
            <a:pPr marL="742950" indent="-742950">
              <a:buFont typeface="+mj-lt"/>
              <a:buAutoNum type="alphaLcParenR"/>
            </a:pPr>
            <a:r>
              <a:rPr lang="pt-BR" sz="4400" dirty="0" smtClean="0"/>
              <a:t>baixa freqüência.</a:t>
            </a:r>
          </a:p>
          <a:p>
            <a:pPr marL="742950" indent="-742950">
              <a:buFont typeface="+mj-lt"/>
              <a:buAutoNum type="alphaLcParenR"/>
            </a:pPr>
            <a:r>
              <a:rPr lang="pt-BR" sz="4400" dirty="0" smtClean="0"/>
              <a:t>um </a:t>
            </a:r>
            <a:r>
              <a:rPr lang="pt-BR" sz="4400" dirty="0" smtClean="0"/>
              <a:t>espectro </a:t>
            </a:r>
            <a:r>
              <a:rPr lang="pt-BR" sz="4400" dirty="0" smtClean="0"/>
              <a:t>contínuo.</a:t>
            </a:r>
          </a:p>
          <a:p>
            <a:pPr marL="742950" indent="-742950">
              <a:buFont typeface="+mj-lt"/>
              <a:buAutoNum type="alphaLcParenR"/>
            </a:pPr>
            <a:r>
              <a:rPr lang="pt-BR" sz="4400" dirty="0" smtClean="0"/>
              <a:t>amplitude inadequada.</a:t>
            </a:r>
          </a:p>
          <a:p>
            <a:pPr marL="742950" indent="-742950">
              <a:buFont typeface="+mj-lt"/>
              <a:buAutoNum type="alphaLcParenR"/>
            </a:pPr>
            <a:r>
              <a:rPr lang="pt-BR" sz="4400" dirty="0" smtClean="0"/>
              <a:t>curto </a:t>
            </a:r>
            <a:r>
              <a:rPr lang="pt-BR" sz="4400" dirty="0" smtClean="0"/>
              <a:t>comprimento de onda.</a:t>
            </a:r>
            <a:endParaRPr lang="pt-BR" sz="4400" dirty="0"/>
          </a:p>
        </p:txBody>
      </p:sp>
      <p:sp>
        <p:nvSpPr>
          <p:cNvPr id="13" name="Retângulo 12"/>
          <p:cNvSpPr/>
          <p:nvPr/>
        </p:nvSpPr>
        <p:spPr>
          <a:xfrm>
            <a:off x="23232496" y="4769097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798119" y="4480814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919400" y="5541718"/>
            <a:ext cx="1010152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Teoria:</a:t>
            </a:r>
            <a:r>
              <a:rPr lang="pt-BR" sz="4000" dirty="0" smtClean="0"/>
              <a:t> </a:t>
            </a:r>
            <a:r>
              <a:rPr lang="pt-BR" sz="4400" dirty="0" smtClean="0">
                <a:solidFill>
                  <a:schemeClr val="dk1"/>
                </a:solidFill>
              </a:rPr>
              <a:t>Intensidade luminosas e emissão de raios uv.</a:t>
            </a:r>
            <a:endParaRPr lang="pt-BR" sz="4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t-BR" sz="4800" dirty="0">
              <a:solidFill>
                <a:schemeClr val="dk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755104" y="6878575"/>
            <a:ext cx="1144740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 smtClean="0">
                <a:solidFill>
                  <a:schemeClr val="dk1"/>
                </a:solidFill>
              </a:rPr>
              <a:t>Princípios/necessidade </a:t>
            </a:r>
            <a:r>
              <a:rPr lang="pt-BR" sz="4400" b="1" dirty="0" smtClean="0">
                <a:solidFill>
                  <a:schemeClr val="dk1"/>
                </a:solidFill>
              </a:rPr>
              <a:t>didática:</a:t>
            </a:r>
          </a:p>
          <a:p>
            <a:r>
              <a:rPr lang="pt-BR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Classificar as faixas do espectro eletromagnético quanto a sua freqüência | investigar os efeitos de casa tipo de radiação para a saúde do ser humano | Relacionar os elementos velocida</a:t>
            </a:r>
            <a:r>
              <a:rPr lang="pt-BR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de, freqüência e comprimento da onda em formato ondulatório | Debates sobre a importância das radiações para a biosfera (fatores positivos e negativos).</a:t>
            </a:r>
            <a:endParaRPr lang="pt-BR" sz="4400" dirty="0" smtClean="0">
              <a:solidFill>
                <a:schemeClr val="dk1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2787680" y="6054374"/>
            <a:ext cx="790302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</a:t>
            </a:r>
            <a:br>
              <a:rPr lang="pt-BR" sz="4800" b="1" dirty="0">
                <a:solidFill>
                  <a:schemeClr val="dk1"/>
                </a:solidFill>
              </a:rPr>
            </a:br>
            <a:r>
              <a:rPr lang="pt-BR" sz="4400" dirty="0" smtClean="0"/>
              <a:t>O bronzeamento não ocorreu porque a luz emitida pela lâmpada incandescente e de:</a:t>
            </a:r>
            <a:endParaRPr lang="pt-BR" sz="4000" dirty="0" smtClean="0"/>
          </a:p>
          <a:p>
            <a:pPr algn="ctr">
              <a:buSzPct val="25000"/>
            </a:pPr>
            <a:endParaRPr lang="pt-BR" sz="4400" dirty="0">
              <a:solidFill>
                <a:schemeClr val="dk1"/>
              </a:solidFill>
            </a:endParaRPr>
          </a:p>
          <a:p>
            <a:pPr algn="ctr">
              <a:buSzPct val="25000"/>
            </a:pPr>
            <a:r>
              <a:rPr lang="pt-BR" sz="4800" b="1" dirty="0" smtClean="0">
                <a:solidFill>
                  <a:schemeClr val="dk1"/>
                </a:solidFill>
              </a:rPr>
              <a:t> </a:t>
            </a:r>
            <a:endParaRPr lang="pt-BR" sz="4800" b="1" dirty="0">
              <a:solidFill>
                <a:schemeClr val="dk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716595" y="12490324"/>
            <a:ext cx="11952515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>
              <a:buClr>
                <a:schemeClr val="dk1"/>
              </a:buClr>
              <a:buSzPct val="100000"/>
            </a:pPr>
            <a:r>
              <a:rPr lang="pt-BR" sz="5400" b="1" dirty="0">
                <a:solidFill>
                  <a:schemeClr val="dk1"/>
                </a:solidFill>
              </a:rPr>
              <a:t>Conceitos</a:t>
            </a:r>
            <a:r>
              <a:rPr lang="pt-BR" sz="5400" b="1" dirty="0" smtClean="0">
                <a:solidFill>
                  <a:schemeClr val="dk1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Textos sobre as conseqüências da incidência das radiações ultravioleta e infraver</a:t>
            </a:r>
            <a:r>
              <a:rPr lang="pt-BR" sz="4000" dirty="0" smtClean="0">
                <a:solidFill>
                  <a:schemeClr val="dk1"/>
                </a:solidFill>
              </a:rPr>
              <a:t>melha na pele humana</a:t>
            </a:r>
            <a:r>
              <a:rPr lang="pt-BR" sz="4000" dirty="0" smtClean="0">
                <a:solidFill>
                  <a:schemeClr val="dk1"/>
                </a:solidFill>
              </a:rPr>
              <a:t> </a:t>
            </a:r>
            <a:r>
              <a:rPr lang="pt-BR" sz="2400" dirty="0" smtClean="0">
                <a:solidFill>
                  <a:schemeClr val="dk1"/>
                </a:solidFill>
              </a:rPr>
              <a:t/>
            </a:r>
            <a:br>
              <a:rPr lang="pt-BR" sz="2400" dirty="0" smtClean="0">
                <a:solidFill>
                  <a:schemeClr val="dk1"/>
                </a:solidFill>
              </a:rPr>
            </a:br>
            <a:endParaRPr lang="pt-BR" sz="1100" dirty="0"/>
          </a:p>
          <a:p>
            <a:pPr indent="-177800">
              <a:buClr>
                <a:schemeClr val="dk1"/>
              </a:buClr>
              <a:buSzPct val="100000"/>
            </a:pPr>
            <a:r>
              <a:rPr lang="pt-BR" sz="1800" dirty="0" smtClean="0">
                <a:solidFill>
                  <a:schemeClr val="dk1"/>
                </a:solidFill>
              </a:rPr>
              <a:t/>
            </a:r>
            <a:br>
              <a:rPr lang="pt-BR" sz="1800" dirty="0" smtClean="0">
                <a:solidFill>
                  <a:schemeClr val="dk1"/>
                </a:solidFill>
              </a:rPr>
            </a:br>
            <a:endParaRPr lang="pt-BR" sz="1600" dirty="0" smtClean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472965" y="28788049"/>
            <a:ext cx="15954703" cy="794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6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Competências </a:t>
            </a:r>
            <a:r>
              <a:rPr lang="pt-BR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Cognitivas:</a:t>
            </a:r>
            <a:endParaRPr lang="pt-BR" sz="6000" b="1" dirty="0" smtClean="0"/>
          </a:p>
          <a:p>
            <a:pPr fontAlgn="base"/>
            <a:r>
              <a:rPr lang="pt-BR" sz="6000" b="1" dirty="0" smtClean="0"/>
              <a:t>COMPETÊNCIA </a:t>
            </a:r>
            <a:r>
              <a:rPr lang="pt-BR" sz="6000" b="1" dirty="0"/>
              <a:t>DE ÁREA </a:t>
            </a:r>
            <a:r>
              <a:rPr lang="pt-BR" sz="6000" b="1" dirty="0" smtClean="0"/>
              <a:t>6</a:t>
            </a:r>
            <a:r>
              <a:rPr lang="pt-BR" sz="6000" dirty="0" smtClean="0"/>
              <a:t> </a:t>
            </a:r>
            <a:r>
              <a:rPr lang="pt-BR" sz="5400" dirty="0"/>
              <a:t>–  </a:t>
            </a:r>
            <a:r>
              <a:rPr lang="pt-BR" sz="4400" dirty="0" smtClean="0"/>
              <a:t>Apropriar-se de conhecimentos da física, em situações, problema, interpretar, avaliar ou planejar intervenções científico-tecnológica.</a:t>
            </a:r>
            <a:endParaRPr lang="pt-BR" sz="4400" dirty="0" smtClean="0"/>
          </a:p>
          <a:p>
            <a:pPr fontAlgn="base"/>
            <a:endParaRPr lang="pt-BR" sz="6600" dirty="0" smtClean="0"/>
          </a:p>
          <a:p>
            <a:r>
              <a:rPr lang="pt-BR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Habilidade </a:t>
            </a:r>
            <a:r>
              <a:rPr lang="pt-BR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H22</a:t>
            </a:r>
            <a:r>
              <a:rPr lang="pt-BR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pt-BR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sz="6000" dirty="0" smtClean="0"/>
              <a:t>– </a:t>
            </a:r>
            <a:r>
              <a:rPr lang="pt-BR" sz="4400" dirty="0" smtClean="0"/>
              <a:t>Compreender fenômenos decorrentes da interação</a:t>
            </a:r>
            <a:r>
              <a:rPr lang="pt-BR" sz="4400" dirty="0" smtClean="0"/>
              <a:t> </a:t>
            </a:r>
            <a:r>
              <a:rPr lang="pt-BR" sz="4400" dirty="0" smtClean="0"/>
              <a:t>entre a radiação e a matéria em suas manifestações em processos naturais ou tecnológicos, ou em suas implicações biológicas, sociais, econômicas ou ambientais.</a:t>
            </a:r>
            <a:endParaRPr lang="pt-BR" sz="4400" dirty="0"/>
          </a:p>
        </p:txBody>
      </p:sp>
      <p:sp>
        <p:nvSpPr>
          <p:cNvPr id="21" name="Retângulo 20"/>
          <p:cNvSpPr/>
          <p:nvPr/>
        </p:nvSpPr>
        <p:spPr>
          <a:xfrm>
            <a:off x="384402" y="36835616"/>
            <a:ext cx="31938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</a:p>
          <a:p>
            <a:pPr algn="ctr">
              <a:buSzPct val="25000"/>
            </a:pPr>
            <a:r>
              <a:rPr lang="pt-BR" sz="4000" b="1" dirty="0" smtClean="0">
                <a:solidFill>
                  <a:srgbClr val="FF0000"/>
                </a:solidFill>
              </a:rPr>
              <a:t>ENEM: </a:t>
            </a:r>
            <a:r>
              <a:rPr lang="pt-BR" sz="4000" b="1" cap="all" dirty="0" smtClean="0">
                <a:solidFill>
                  <a:srgbClr val="FF0000"/>
                </a:solidFill>
              </a:rPr>
              <a:t>2012</a:t>
            </a:r>
            <a:r>
              <a:rPr lang="pt-BR" sz="4000" b="1" cap="all" dirty="0">
                <a:solidFill>
                  <a:srgbClr val="FF0000"/>
                </a:solidFill>
              </a:rPr>
              <a:t> </a:t>
            </a:r>
            <a:r>
              <a:rPr lang="pt-BR" sz="4000" b="1" cap="all" dirty="0"/>
              <a:t> </a:t>
            </a:r>
            <a:r>
              <a:rPr lang="pt-BR" sz="4000" dirty="0" smtClean="0">
                <a:solidFill>
                  <a:schemeClr val="dk1"/>
                </a:solidFill>
              </a:rPr>
              <a:t>| </a:t>
            </a:r>
            <a:r>
              <a:rPr lang="pt-BR" sz="4000" b="1" dirty="0"/>
              <a:t>Questão </a:t>
            </a:r>
            <a:r>
              <a:rPr lang="pt-BR" sz="4000" b="1" dirty="0" smtClean="0"/>
              <a:t>7</a:t>
            </a:r>
            <a:r>
              <a:rPr lang="pt-BR" sz="4000" b="1" dirty="0" smtClean="0"/>
              <a:t>5</a:t>
            </a:r>
            <a:r>
              <a:rPr lang="pt-BR" sz="4000" b="1" dirty="0" smtClean="0"/>
              <a:t> </a:t>
            </a:r>
            <a:r>
              <a:rPr lang="pt-BR" sz="4000" b="1" dirty="0" smtClean="0"/>
              <a:t>| CAD. Branco |</a:t>
            </a:r>
            <a:endParaRPr lang="pt-BR" sz="4400" b="1" dirty="0">
              <a:solidFill>
                <a:schemeClr val="dk1"/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9443608" y="20301485"/>
            <a:ext cx="114016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4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48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400" b="1" dirty="0" smtClean="0">
                <a:solidFill>
                  <a:srgbClr val="FF0000"/>
                </a:solidFill>
              </a:rPr>
              <a:t>Alternativa correta. </a:t>
            </a:r>
            <a:endParaRPr lang="pt-BR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19180925" y="23894773"/>
            <a:ext cx="12013803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4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  <a:r>
              <a:rPr lang="pt-BR" sz="4800" b="1" dirty="0" smtClean="0">
                <a:solidFill>
                  <a:srgbClr val="FF0000"/>
                </a:solidFill>
              </a:rPr>
              <a:t> Errada</a:t>
            </a:r>
            <a:r>
              <a:rPr lang="pt-BR" sz="5400" b="1" dirty="0" smtClean="0">
                <a:solidFill>
                  <a:srgbClr val="FF0000"/>
                </a:solidFill>
              </a:rPr>
              <a:t>, </a:t>
            </a:r>
            <a:r>
              <a:rPr lang="pt-BR" sz="4000" dirty="0" smtClean="0">
                <a:solidFill>
                  <a:schemeClr val="dk1"/>
                </a:solidFill>
              </a:rPr>
              <a:t>O candidato desconhece o fato de que raios ultravioleta é que proporcionam o bronzeamento, ou o fato de que a amplitude da ondas luminosa não vai torna - lá ultravioleta.</a:t>
            </a:r>
            <a:endParaRPr lang="pt-BR" sz="4400" dirty="0">
              <a:solidFill>
                <a:srgbClr val="FF0000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8629111" y="26332049"/>
            <a:ext cx="1230834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800" b="1" dirty="0" smtClean="0">
                <a:solidFill>
                  <a:srgbClr val="FF0000"/>
                </a:solidFill>
              </a:rPr>
              <a:t>Errada</a:t>
            </a:r>
            <a:r>
              <a:rPr lang="pt-BR" sz="6600" b="1" dirty="0" smtClean="0">
                <a:solidFill>
                  <a:srgbClr val="FF0000"/>
                </a:solidFill>
              </a:rPr>
              <a:t>, </a:t>
            </a:r>
            <a:r>
              <a:rPr lang="pt-BR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candidato, sabendo que a exposição a raios ultravioleta proporciona o bronzeamento, pode pensar que aumentando o comprimento de onda se consegue luz emitida pela lâmpada á categoria de ultravioleta, quando, na verdade, levaria para o infravermelho.</a:t>
            </a:r>
            <a:endParaRPr lang="pt-BR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06960" y="14652962"/>
            <a:ext cx="12094639" cy="2694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>
              <a:buClr>
                <a:srgbClr val="000000"/>
              </a:buClr>
              <a:buSzPct val="100000"/>
            </a:pPr>
            <a:r>
              <a:rPr lang="pt-BR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Sentença Descritora</a:t>
            </a:r>
            <a:r>
              <a:rPr lang="pt-BR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pt-BR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Reconhecer os conceitos e relação entre freqüência, período, comprimento de onda, velocidade de propagação e amplitude de uma onda </a:t>
            </a:r>
            <a:endParaRPr lang="pt-BR" sz="4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19422505" y="21226614"/>
            <a:ext cx="114901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4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48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400" b="1" dirty="0" smtClean="0">
                <a:solidFill>
                  <a:srgbClr val="FF0000"/>
                </a:solidFill>
              </a:rPr>
              <a:t>Errada</a:t>
            </a:r>
            <a:r>
              <a:rPr lang="pt-BR" sz="4800" b="1" dirty="0" smtClean="0">
                <a:solidFill>
                  <a:srgbClr val="FF0000"/>
                </a:solidFill>
              </a:rPr>
              <a:t>, </a:t>
            </a:r>
            <a:r>
              <a:rPr lang="pt-BR" sz="4000" dirty="0" smtClean="0">
                <a:solidFill>
                  <a:schemeClr val="dk1"/>
                </a:solidFill>
              </a:rPr>
              <a:t>O candidato não sabe  que rios ultravioleta é que proporiam o bronzeamento e , por desconhecer o termo espectro continuo, pensa que está respondida a questão</a:t>
            </a:r>
            <a:endParaRPr lang="pt-BR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28981" y="38282166"/>
            <a:ext cx="3084563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25000"/>
            </a:pPr>
            <a:r>
              <a:rPr lang="pt-BR" sz="4400" dirty="0" smtClean="0"/>
              <a:t>O </a:t>
            </a:r>
            <a:r>
              <a:rPr lang="pt-BR" sz="4400" dirty="0" smtClean="0"/>
              <a:t>Noss</a:t>
            </a:r>
            <a:r>
              <a:rPr lang="pt-BR" sz="4400" dirty="0" smtClean="0"/>
              <a:t>a pele possui células que regem a incidências de luz ultravioleta e produzem quem substância chamada melanina. Responsável pela pigmentação da pele. Pensando em se bronzear, uma garota vestiu um biquíni , acendeu a luz de seu quarto e deitou-se exatamente abaixo da lâmpada incandescente. Após varias horas ela percebeu que não conseguiu resultado algum.</a:t>
            </a:r>
            <a:br>
              <a:rPr lang="pt-BR" sz="4400" dirty="0" smtClean="0"/>
            </a:br>
            <a:r>
              <a:rPr lang="pt-BR" sz="4400" dirty="0" smtClean="0"/>
              <a:t>O bronzeamento não ocorreu porque a luz emitida pela lâmpada incandescente e de: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1911</TotalTime>
  <Words>661</Words>
  <Application>Microsoft Office PowerPoint</Application>
  <PresentationFormat>Personalizar</PresentationFormat>
  <Paragraphs>58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Tahoma</vt:lpstr>
      <vt:lpstr>Times New Roman</vt:lpstr>
      <vt:lpstr>Cambria</vt:lpstr>
      <vt:lpstr>Calibri</vt:lpstr>
      <vt:lpstr>Estrutura padrão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Jackson</cp:lastModifiedBy>
  <cp:revision>174</cp:revision>
  <cp:lastPrinted>2019-08-02T12:16:40Z</cp:lastPrinted>
  <dcterms:modified xsi:type="dcterms:W3CDTF">2019-08-04T21:03:28Z</dcterms:modified>
</cp:coreProperties>
</file>