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handoutMasterIdLst>
    <p:handoutMasterId r:id="rId4"/>
  </p:handoutMasterIdLst>
  <p:sldIdLst>
    <p:sldId id="256" r:id="rId2"/>
  </p:sldIdLst>
  <p:sldSz cx="32399288" cy="43200638"/>
  <p:notesSz cx="6797675" cy="9926638"/>
  <p:embeddedFontLst>
    <p:embeddedFont>
      <p:font typeface="Calibri" pitchFamily="34" charset="0"/>
      <p:regular r:id="rId5"/>
      <p:bold r:id="rId6"/>
      <p:italic r:id="rId7"/>
      <p:boldItalic r:id="rId8"/>
    </p:embeddedFont>
    <p:embeddedFont>
      <p:font typeface="Cambria" pitchFamily="18" charset="0"/>
      <p:regular r:id="rId9"/>
      <p:bold r:id="rId10"/>
      <p:italic r:id="rId11"/>
      <p:boldItalic r:id="rId12"/>
    </p:embeddedFont>
    <p:embeddedFont>
      <p:font typeface="Tahoma"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9AB172B-123D-4359-81A1-3278819959C6}">
  <a:tblStyle styleId="{49AB172B-123D-4359-81A1-3278819959C6}"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1626" y="-228"/>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presProps" Target="presProp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1EE015A-6732-4123-B5E3-B660A449D4BD}" type="datetimeFigureOut">
              <a:rPr lang="pt-BR" smtClean="0"/>
              <a:t>31/07/2019</a:t>
            </a:fld>
            <a:endParaRPr lang="pt-BR"/>
          </a:p>
        </p:txBody>
      </p:sp>
      <p:sp>
        <p:nvSpPr>
          <p:cNvPr id="4" name="Espaço Reservado para Rodapé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23DA3F4-C1A1-4573-B6FE-4C4AD915E897}" type="slidenum">
              <a:rPr lang="pt-BR" smtClean="0"/>
              <a:t>‹nº›</a:t>
            </a:fld>
            <a:endParaRPr lang="pt-BR"/>
          </a:p>
        </p:txBody>
      </p:sp>
    </p:spTree>
    <p:extLst>
      <p:ext uri="{BB962C8B-B14F-4D97-AF65-F5344CB8AC3E}">
        <p14:creationId xmlns:p14="http://schemas.microsoft.com/office/powerpoint/2010/main" val="3266464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9" cy="495721"/>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50443" y="0"/>
            <a:ext cx="2945659" cy="495721"/>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2003425"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8" y="4714586"/>
            <a:ext cx="5438140" cy="4466724"/>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9171"/>
            <a:ext cx="2945659" cy="495721"/>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50443" y="9429171"/>
            <a:ext cx="2945659" cy="495721"/>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i="0" u="none" strike="noStrike" cap="none">
                <a:solidFill>
                  <a:schemeClr val="dk1"/>
                </a:solidFill>
                <a:latin typeface="Tahoma"/>
                <a:ea typeface="Tahoma"/>
                <a:cs typeface="Tahoma"/>
                <a:sym typeface="Tahoma"/>
              </a:rPr>
              <a:t>‹nº›</a:t>
            </a:fld>
            <a:endParaRPr lang="pt-B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9742322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2003425"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1" name="Shape 21"/>
          <p:cNvSpPr txBox="1">
            <a:spLocks noGrp="1"/>
          </p:cNvSpPr>
          <p:nvPr>
            <p:ph type="body" idx="1"/>
          </p:nvPr>
        </p:nvSpPr>
        <p:spPr>
          <a:xfrm>
            <a:off x="679768" y="4714586"/>
            <a:ext cx="5438140" cy="446672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1200" b="1" dirty="0" smtClean="0">
                <a:solidFill>
                  <a:srgbClr val="FF0000"/>
                </a:solidFill>
              </a:rPr>
              <a:t>Suporte:</a:t>
            </a:r>
            <a:r>
              <a:rPr lang="pt-BR" sz="1200" dirty="0" smtClean="0">
                <a:solidFill>
                  <a:srgbClr val="FF0000"/>
                </a:solidFill>
              </a:rPr>
              <a:t> www.wikifisica.com;</a:t>
            </a:r>
            <a:r>
              <a:rPr lang="pt-BR" sz="1200" baseline="0" dirty="0" smtClean="0">
                <a:solidFill>
                  <a:srgbClr val="FF0000"/>
                </a:solidFill>
              </a:rPr>
              <a:t> </a:t>
            </a:r>
            <a:r>
              <a:rPr lang="pt-BR" sz="1200" dirty="0" smtClean="0">
                <a:solidFill>
                  <a:srgbClr val="FF0000"/>
                </a:solidFill>
              </a:rPr>
              <a:t>https://curriculointerativo.sedu.es.gov.br/</a:t>
            </a:r>
            <a:r>
              <a:rPr lang="pt-BR" sz="1200" b="1" dirty="0" smtClean="0">
                <a:solidFill>
                  <a:srgbClr val="FF0000"/>
                </a:solidFill>
                <a:ea typeface="Cambria"/>
                <a:cs typeface="Cambria"/>
                <a:sym typeface="Cambria"/>
              </a:rPr>
              <a:t>  e </a:t>
            </a:r>
            <a:r>
              <a:rPr lang="pt-BR" sz="1200" dirty="0" smtClean="0">
                <a:solidFill>
                  <a:srgbClr val="FF0000"/>
                </a:solidFill>
              </a:rPr>
              <a:t>https://sedudigital.wixsite.com/preenemdigital</a:t>
            </a:r>
            <a:endParaRPr sz="1200" b="0" i="0" u="none" strike="noStrike" cap="none" dirty="0">
              <a:solidFill>
                <a:srgbClr val="FF0000"/>
              </a:solidFill>
              <a:latin typeface="Calibri"/>
              <a:ea typeface="Calibri"/>
              <a:cs typeface="Calibri"/>
              <a:sym typeface="Calibri"/>
            </a:endParaRPr>
          </a:p>
        </p:txBody>
      </p:sp>
      <p:sp>
        <p:nvSpPr>
          <p:cNvPr id="22" name="Shape 22"/>
          <p:cNvSpPr txBox="1">
            <a:spLocks noGrp="1"/>
          </p:cNvSpPr>
          <p:nvPr>
            <p:ph type="sldNum" idx="12"/>
          </p:nvPr>
        </p:nvSpPr>
        <p:spPr>
          <a:xfrm>
            <a:off x="3850443" y="9429171"/>
            <a:ext cx="2945659" cy="495721"/>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u="none">
                <a:solidFill>
                  <a:schemeClr val="dk1"/>
                </a:solidFill>
                <a:latin typeface="Tahoma"/>
                <a:ea typeface="Tahoma"/>
                <a:cs typeface="Tahoma"/>
                <a:sym typeface="Tahoma"/>
              </a:rPr>
              <a:t>1</a:t>
            </a:fld>
            <a:endParaRPr lang="pt-BR" sz="1200" b="0" u="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68745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8" name="Shape 18"/>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428875" y="3838575"/>
            <a:ext cx="27541537" cy="7200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5pPr>
            <a:lvl6pPr marL="432007" marR="0" lvl="5" indent="-20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6pPr>
            <a:lvl7pPr marL="864017" marR="0" lvl="6" indent="-41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7pPr>
            <a:lvl8pPr marL="1296025" marR="0" lvl="7" indent="-624"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8pPr>
            <a:lvl9pPr marL="1728033" marR="0" lvl="8" indent="-833"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2428875" y="12477750"/>
            <a:ext cx="27541537" cy="25922287"/>
          </a:xfrm>
          <a:prstGeom prst="rect">
            <a:avLst/>
          </a:prstGeom>
          <a:noFill/>
          <a:ln>
            <a:noFill/>
          </a:ln>
        </p:spPr>
        <p:txBody>
          <a:bodyPr wrap="square" lIns="91425" tIns="91425" rIns="91425" bIns="91425" anchor="t" anchorCtr="0"/>
          <a:lstStyle>
            <a:lvl1pPr marL="1893888" marR="0" lvl="0" indent="-769938" algn="l" rtl="0">
              <a:spcBef>
                <a:spcPts val="3540"/>
              </a:spcBef>
              <a:spcAft>
                <a:spcPts val="0"/>
              </a:spcAft>
              <a:buClr>
                <a:schemeClr val="dk1"/>
              </a:buClr>
              <a:buSzPct val="100000"/>
              <a:buFont typeface="Times New Roman"/>
              <a:buChar char="•"/>
              <a:defRPr sz="17700" b="0" i="0" u="none" strike="noStrike" cap="none">
                <a:solidFill>
                  <a:schemeClr val="dk1"/>
                </a:solidFill>
                <a:latin typeface="Times New Roman"/>
                <a:ea typeface="Times New Roman"/>
                <a:cs typeface="Times New Roman"/>
                <a:sym typeface="Times New Roman"/>
              </a:defRPr>
            </a:lvl1pPr>
            <a:lvl2pPr marL="4108450" marR="0" lvl="1" indent="-603250" algn="l" rtl="0">
              <a:spcBef>
                <a:spcPts val="3080"/>
              </a:spcBef>
              <a:spcAft>
                <a:spcPts val="0"/>
              </a:spcAft>
              <a:buClr>
                <a:schemeClr val="dk1"/>
              </a:buClr>
              <a:buSzPct val="100000"/>
              <a:buFont typeface="Times New Roman"/>
              <a:buChar char="–"/>
              <a:defRPr sz="15400" b="0" i="0" u="none" strike="noStrike" cap="none">
                <a:solidFill>
                  <a:schemeClr val="dk1"/>
                </a:solidFill>
                <a:latin typeface="Times New Roman"/>
                <a:ea typeface="Times New Roman"/>
                <a:cs typeface="Times New Roman"/>
                <a:sym typeface="Times New Roman"/>
              </a:defRPr>
            </a:lvl2pPr>
            <a:lvl3pPr marL="6319838" marR="0" lvl="2" indent="-427037" algn="l" rtl="0">
              <a:spcBef>
                <a:spcPts val="2640"/>
              </a:spcBef>
              <a:spcAft>
                <a:spcPts val="0"/>
              </a:spcAft>
              <a:buClr>
                <a:schemeClr val="dk1"/>
              </a:buClr>
              <a:buSzPct val="100000"/>
              <a:buFont typeface="Times New Roman"/>
              <a:buChar char="•"/>
              <a:defRPr sz="13200" b="0" i="0" u="none" strike="noStrike" cap="none">
                <a:solidFill>
                  <a:schemeClr val="dk1"/>
                </a:solidFill>
                <a:latin typeface="Times New Roman"/>
                <a:ea typeface="Times New Roman"/>
                <a:cs typeface="Times New Roman"/>
                <a:sym typeface="Times New Roman"/>
              </a:defRPr>
            </a:lvl3pPr>
            <a:lvl4pPr marL="8847138" marR="0" lvl="3" indent="-566738"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4pPr>
            <a:lvl5pPr marL="11377613" marR="0" lvl="4" indent="-569913"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5pPr>
            <a:lvl6pPr marL="11809727" marR="0" lvl="5" indent="-566734"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6pPr>
            <a:lvl7pPr marL="12241735" marR="0" lvl="6" indent="-566942"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7pPr>
            <a:lvl8pPr marL="12673743" marR="0" lvl="7" indent="-56714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8pPr>
            <a:lvl9pPr marL="13105752" marR="0" lvl="8" indent="-56735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Shape 24"/>
          <p:cNvSpPr/>
          <p:nvPr/>
        </p:nvSpPr>
        <p:spPr>
          <a:xfrm>
            <a:off x="21670963" y="11322049"/>
            <a:ext cx="7829565" cy="575318"/>
          </a:xfrm>
          <a:prstGeom prst="rect">
            <a:avLst/>
          </a:prstGeom>
          <a:noFill/>
          <a:ln>
            <a:noFill/>
          </a:ln>
        </p:spPr>
        <p:txBody>
          <a:bodyPr wrap="square" lIns="82050" tIns="41025" rIns="82050" bIns="41025" anchor="t" anchorCtr="0">
            <a:noAutofit/>
          </a:bodyPr>
          <a:lstStyle/>
          <a:p>
            <a:pPr marL="0" marR="0" lvl="0" indent="0" algn="just" rtl="0">
              <a:spcBef>
                <a:spcPts val="0"/>
              </a:spcBef>
              <a:spcAft>
                <a:spcPts val="0"/>
              </a:spcAft>
              <a:buSzPct val="25000"/>
              <a:buNone/>
            </a:pPr>
            <a:r>
              <a:rPr lang="pt-BR" sz="1100" b="0" i="0" u="none" strike="noStrike" cap="none">
                <a:solidFill>
                  <a:srgbClr val="000000"/>
                </a:solidFill>
                <a:latin typeface="Tahoma"/>
                <a:ea typeface="Tahoma"/>
                <a:cs typeface="Tahoma"/>
                <a:sym typeface="Tahoma"/>
              </a:rPr>
              <a:t> </a:t>
            </a:r>
          </a:p>
          <a:p>
            <a:pPr marL="0" marR="0" lvl="0" indent="0" algn="l" rtl="0">
              <a:spcBef>
                <a:spcPts val="0"/>
              </a:spcBef>
              <a:spcAft>
                <a:spcPts val="0"/>
              </a:spcAft>
              <a:buNone/>
            </a:pPr>
            <a:endParaRPr sz="2100" b="0" i="0" u="none" strike="noStrike" cap="none">
              <a:solidFill>
                <a:schemeClr val="dk1"/>
              </a:solidFill>
              <a:latin typeface="Times New Roman"/>
              <a:ea typeface="Times New Roman"/>
              <a:cs typeface="Times New Roman"/>
              <a:sym typeface="Times New Roman"/>
            </a:endParaRPr>
          </a:p>
        </p:txBody>
      </p:sp>
      <p:sp>
        <p:nvSpPr>
          <p:cNvPr id="25" name="Shape 25"/>
          <p:cNvSpPr txBox="1"/>
          <p:nvPr/>
        </p:nvSpPr>
        <p:spPr>
          <a:xfrm>
            <a:off x="1" y="279484"/>
            <a:ext cx="32036656" cy="2020186"/>
          </a:xfrm>
          <a:prstGeom prst="rect">
            <a:avLst/>
          </a:prstGeom>
          <a:noFill/>
          <a:ln>
            <a:noFill/>
          </a:ln>
        </p:spPr>
        <p:txBody>
          <a:bodyPr wrap="square" lIns="86850" tIns="43425" rIns="86850" bIns="43425" anchor="t" anchorCtr="0">
            <a:noAutofit/>
          </a:bodyPr>
          <a:lstStyle/>
          <a:p>
            <a:pPr lvl="0" algn="ctr">
              <a:buSzPct val="25000"/>
            </a:pPr>
            <a:r>
              <a:rPr lang="pt-BR" sz="5400" b="1" dirty="0" smtClean="0">
                <a:solidFill>
                  <a:srgbClr val="000099"/>
                </a:solidFill>
                <a:latin typeface="+mj-lt"/>
                <a:ea typeface="Cambria"/>
                <a:cs typeface="Cambria"/>
                <a:sym typeface="Cambria"/>
              </a:rPr>
              <a:t>EEEFM Prof.ª Filomena Quitiba </a:t>
            </a:r>
            <a:r>
              <a:rPr lang="pt-BR" sz="5400" b="1" dirty="0" smtClean="0">
                <a:solidFill>
                  <a:srgbClr val="000099"/>
                </a:solidFill>
                <a:ea typeface="Cambria"/>
                <a:cs typeface="Cambria"/>
                <a:sym typeface="Cambria"/>
              </a:rPr>
              <a:t> </a:t>
            </a:r>
            <a:endParaRPr lang="pt-BR" sz="5400" b="1" dirty="0">
              <a:solidFill>
                <a:srgbClr val="000099"/>
              </a:solidFill>
              <a:ea typeface="Cambria"/>
              <a:cs typeface="Cambria"/>
              <a:sym typeface="Cambria"/>
            </a:endParaRPr>
          </a:p>
          <a:p>
            <a:pPr marL="0" marR="0" lvl="0" indent="0" algn="ctr" rtl="0">
              <a:spcBef>
                <a:spcPts val="0"/>
              </a:spcBef>
              <a:spcAft>
                <a:spcPts val="0"/>
              </a:spcAft>
              <a:buSzPct val="25000"/>
              <a:buNone/>
            </a:pPr>
            <a:r>
              <a:rPr lang="pt-BR" sz="4400" b="1" i="0" u="none" strike="noStrike" cap="none" dirty="0" smtClean="0">
                <a:solidFill>
                  <a:srgbClr val="000099"/>
                </a:solidFill>
                <a:latin typeface="+mj-lt"/>
                <a:ea typeface="Cambria"/>
                <a:cs typeface="Cambria"/>
                <a:sym typeface="Cambria"/>
              </a:rPr>
              <a:t>Piúma/ES</a:t>
            </a:r>
            <a:r>
              <a:rPr lang="pt-BR" sz="4400" b="1" i="0" u="none" strike="noStrike" cap="none" dirty="0">
                <a:solidFill>
                  <a:srgbClr val="000099"/>
                </a:solidFill>
                <a:latin typeface="+mj-lt"/>
                <a:ea typeface="Cambria"/>
                <a:cs typeface="Cambria"/>
                <a:sym typeface="Cambria"/>
              </a:rPr>
              <a:t>, </a:t>
            </a:r>
            <a:r>
              <a:rPr lang="pt-BR" sz="4400" b="1" dirty="0" smtClean="0">
                <a:solidFill>
                  <a:srgbClr val="000099"/>
                </a:solidFill>
                <a:latin typeface="+mj-lt"/>
                <a:ea typeface="Cambria"/>
                <a:cs typeface="Cambria"/>
                <a:sym typeface="Cambria"/>
              </a:rPr>
              <a:t>1º semestre</a:t>
            </a:r>
            <a:r>
              <a:rPr lang="pt-BR" sz="4400" b="1" i="0" u="none" strike="noStrike" cap="none" dirty="0" smtClean="0">
                <a:solidFill>
                  <a:srgbClr val="000099"/>
                </a:solidFill>
                <a:latin typeface="+mj-lt"/>
                <a:ea typeface="Cambria"/>
                <a:cs typeface="Cambria"/>
                <a:sym typeface="Cambria"/>
              </a:rPr>
              <a:t> </a:t>
            </a:r>
            <a:r>
              <a:rPr lang="pt-BR" sz="4400" b="1" i="0" u="none" strike="noStrike" cap="none" dirty="0">
                <a:solidFill>
                  <a:srgbClr val="000099"/>
                </a:solidFill>
                <a:latin typeface="+mj-lt"/>
                <a:ea typeface="Cambria"/>
                <a:cs typeface="Cambria"/>
                <a:sym typeface="Cambria"/>
              </a:rPr>
              <a:t>de </a:t>
            </a:r>
            <a:r>
              <a:rPr lang="pt-BR" sz="4400" b="1" i="0" u="none" strike="noStrike" cap="none" dirty="0" smtClean="0">
                <a:solidFill>
                  <a:srgbClr val="000099"/>
                </a:solidFill>
                <a:latin typeface="+mj-lt"/>
                <a:ea typeface="Cambria"/>
                <a:cs typeface="Cambria"/>
                <a:sym typeface="Cambria"/>
              </a:rPr>
              <a:t>2019</a:t>
            </a:r>
            <a:endParaRPr lang="pt-BR" sz="4400" b="1" i="0" u="none" strike="noStrike" cap="none" dirty="0">
              <a:solidFill>
                <a:srgbClr val="000099"/>
              </a:solidFill>
              <a:latin typeface="+mj-lt"/>
              <a:ea typeface="Cambria"/>
              <a:cs typeface="Cambria"/>
              <a:sym typeface="Cambria"/>
            </a:endParaRPr>
          </a:p>
        </p:txBody>
      </p:sp>
      <p:sp>
        <p:nvSpPr>
          <p:cNvPr id="27" name="Shape 27"/>
          <p:cNvSpPr txBox="1"/>
          <p:nvPr/>
        </p:nvSpPr>
        <p:spPr>
          <a:xfrm>
            <a:off x="11623675" y="16875125"/>
            <a:ext cx="2667000" cy="441325"/>
          </a:xfrm>
          <a:prstGeom prst="rect">
            <a:avLst/>
          </a:prstGeom>
          <a:noFill/>
          <a:ln>
            <a:noFill/>
          </a:ln>
        </p:spPr>
        <p:txBody>
          <a:bodyPr wrap="square" lIns="91425" tIns="45700" rIns="91425" bIns="45700" anchor="t" anchorCtr="0">
            <a:noAutofit/>
          </a:bodyPr>
          <a:lstStyle/>
          <a:p>
            <a:pPr marL="0" marR="0" lvl="0" indent="-144018" algn="ctr" rtl="0">
              <a:spcBef>
                <a:spcPts val="0"/>
              </a:spcBef>
              <a:spcAft>
                <a:spcPts val="0"/>
              </a:spcAft>
              <a:buClr>
                <a:schemeClr val="dk1"/>
              </a:buClr>
              <a:buFont typeface="Times New Roman"/>
              <a:buNone/>
            </a:pPr>
            <a:endParaRPr sz="2268" b="0" i="0" u="none" strike="noStrike" cap="none">
              <a:solidFill>
                <a:schemeClr val="dk1"/>
              </a:solidFill>
              <a:latin typeface="Cambria"/>
              <a:ea typeface="Cambria"/>
              <a:cs typeface="Cambria"/>
              <a:sym typeface="Cambria"/>
            </a:endParaRPr>
          </a:p>
        </p:txBody>
      </p:sp>
      <p:sp>
        <p:nvSpPr>
          <p:cNvPr id="28" name="Shape 28" descr="data:image/jpeg;base64,/9j/4AAQSkZJRgABAQAAAQABAAD/2wCEAAkGBxQSEhQUEhQUFRUXGBgVFxcXFxUXFxgYGBcYFxQXFBcYHCggGBolHBQUITEhJSkrLi4uFx8zODMsNygtLisBCgoKDg0OGhAQFywcHBwsLCwsLCwsLCwsLCwsLCwsLCwsLCwsLCwsLCwsLCwsLCwsLCwsLCwsLCwsNyw3LDcrK//AABEIAMABBgMBIgACEQEDEQH/xAAcAAABBQEBAQAAAAAAAAAAAAAGAgMEBQcAAQj/xABAEAABAgMEBAoIBQQDAQAAAAABAhEAAyEEBRIxBkFRkSIyU2FxcoGxstETFiMzUnOhwQc0QpLhFCRi8BVDgvH/xAAYAQEBAQEBAAAAAAAAAAAAAAABAAIDBP/EACARAQEAAgIDAQEBAQAAAAAAAAABAhEhMQMSQVFhIhP/2gAMAwEAAhEDEQA/ANe0gvhNkliYpKlgqCGSz1BL16sUSdPZZ/6Zm9HnEj8Qx/bI+anwrgAlpiI7GnEvkpm9HnHvrtL5KZvT5wDpO+PCsDMgdLRbi0OfXaXyUzenzj312l8lM3p84BjakDNSR0qSPvEdN5Sj/wBiOxQMW4tNB9dZfJTN6fOPRppL5KZvT5wAf8lJ5RO+O/5SRy0v9wg2tNAOmcvkl70+cd65y+Smb0+cAgt0s/rQf/Q/0Q8iaDkUntB7oNnQ19c5fJTN6fOO9c5fJL3p84DSmOVDsaGXrnL5Je9PnHh00l8lM3p84DjCCY0hidN5fJTN6POOk6cS1KSn0MzhKSnNOsgPnzwFkQ7YU+1lfMR4hAGrWqdgQpZD4QS3RFKNKEcmvenzi0vb3M3qK7oA0wwUVDSVHJq3p8471lRyat6fOBkGE44dRbE50mRyat6fOO9ZkcmrenzgZJhvFzwcIVes6OTVvT5x3rMjk1b0+cChmc4hv04GsbxFwhh6yo+BW9PnHesyPgVvT5wHG2J+IbxHC2I+JP7k+cBGPrKj4Fb0+ce+siPgVvT5wIi0JP6k7xC0zQ2YPbDwhX6yI+BW8R3rIj4Fb0+cDAMeY+aICc6So+BW9PnHesqPgVvT5wMOI9EWlsf2eZiSlWWIBW8PHQ3d3upfUT4RHQFQ/iB+WT8xPhXGRaU36bMgBAeYvI/CNZbWY13T/wDLJ+anwrjB/wAQpChOlqORFOzPv+sBVE23zpo9pNWeZ2G4UhMuSVZqVvjxMxgGbeIel2hIjFtL1NibWd5h9FnJ1/WGhaueHUWqM+1a1DgsBj3+gh2XahSJSZ6c6fWMe1Wor12PZ3QkWM6qfSJ5tydX3jjaAfN4ParSOhc5IYLUOgxIReVoTlNX2l++Eqn7GhBng+bRqZVaWEq+7UzBaVdKU/UiJVj0yluBPATXCVocpB211dsD94TSJbDIlIPQTXyiBaFhKEjACCeNTWOKB2R1xtvbNaogvUEEZgguCDkQYk2BPtZfXR4hARoBebTJlmU7e8l5kDILTzDiltpMHtkT7SX10eIRuRlol7+4m9RXdAEDB7fPuJvUV3RmF/2ky7PMWk1CabQTSJGLz0mkylFOLEoZgB67HyEU8zTRZ4kodpJgUsSXBJ38+uJclI2xnKqLZWk1pOQSnoFfrEZd7T1ZrVv+0NCYIWmYIz7HRpc2arNSt8NmSs6zEsThChNTB7U6V6pB2neYSmzmJ5tKXp3x4Zwg3VoxLlrAzP1hxOIDM7zCjP2GEC0PDtaSrLOXqWsdphcy+JklQSha1nWHcDpJiPJmc8VtntDFyoBT69r641jyKM7m0pEz2c5OBX6Vaidh2QUoEZAJ6ilZO2h8vpGl6K3gZ9nQpXGZjztRzujrGWoXd7qX1E+ER0dd3upfUT4RHRkqHT/8snV7RPhXGaX7c4tUrASQpJxJI2szHaP91Rpmn35ZPzE+FcA0sQfTGQW+R6JapZxYkliCB2QyDzK3fzBZphZALUSw4SUntYj7RCs9mCu2M2wqIg6gs9n8x6gnNlfSCWXYwdUPosY2U5ozcodUOy1dYCmYrXblD3pAWIKqf4mCVFhHw12s8SrPJSEkqIGbClWLHcxjNyxhkoORMeoB6G84WVnYrsT/ADBYbKcTkUAdk7h9SITPszJSo4WUHSx56jpi95fiuNCrk54v2mGjOY5q/aYKUpGuG1SEnZug/wCk/F6hr+tSxBcg0IKSIjemlguAX/3bBlabuQEobjFOJTtrJwt2RV2m7k/DG/eDVRNEZzWtCq1dL8xGR7QI1yxn2kvro8QjJ7JL9GtJZmI3PGrXf7yX10eIR1xu2a0S+PcTeorujN7wsonSpks6xTp1RpF8e4m9RXdACIgyJcpcslKklJFCCO+GzOO1uaDfTm7gsIWKFyC2ulHgRRdIfKLQRv6g7frC02vnG+JiboTsEKNzJzYQWQ8q9VuHxDphP9cn4w3bFim607BC/wCiSBkPpGOGuVObejb9DC03kgjjN2GLQWMHJI+kJmWIa0CH/K1VabxR8X0McLanUo/tMTFWRPwDdDfogP0CLhappN5oGtR7Ibm3mhTkoJO1hEgyxsjwDOkM0ENVuJphZOyD38O7wCguUzEcPmLu7QFzsmgi/DxHt1q2Jbef4G+Nxl9AXd7qX1E+ER0eXb7qX1EeER0BUenv5dPzE+FUBUiDbTz8un5ifCuAiVB9PwNaY2cGdKLO6CNeo08UQJMgAReaVp9yedad4SR3GKoCOXkvLWLxKdUItVtTKAUaklhUdufM8PJTAzexCp1SCHZJBcOKZ6gM/OOOM9q6dRJtF8qUtJCuC/EQSF4grglRZgGJ4pOQ7YFpssouslRmPiwlSSEqWoHLC5LuCDV3MXt26NmYAqZwMNAnNRZ3xE5O+XNzCLWxWOzSZg4QdIWyMypSk4cJ3u0d5ZOILjbzQfZbIpRCgcCATQVUlgWoSz1ZubVnDt222aAUy0LWlDqVxlYBwgQUj/IA4hWm4ksNiWgnAtKphSlASFhDJSxAJNAWAADbXZ6ITYZ6FITKJ9HNPtFSUqWkGoDqlgAlLAEOKu9C8NkrPRuXOCw6C4LHCpsQfUQOzfHKBEN2qxmy2hYTiwcFJKw5Uk1KmcCqkllZajE1SQWKWwnLU/OdhjjljpuXZElXbm8eTa5VaHJcqmY2t0wmSGUdkWgr7VLqGjRrr48vrp8QgFnyajpHfB1dg9ogbFo8Qjv43PJot8e4m9RXdAGgQeXv7ib1Fd0AqY2yrtJpAMgnYpJ3lvvAgIOb4TikTB/i+4g/aAV6w1PQWj2fNSgYlkAbTHjwI6Q3j6ReFJ4CfqdcY7ah68dI1qJTLZKdus9sU5tKy7qNc6xIsF3LmvhyGZOQ/mLdGjqWHCrr8ozcscWpjlVCmcQ2EkMXz1tnFhZr6mDjcINrz3wq8rlVKALBumKuHcqssEdjvVMyh4J1bDVhE1aaQIIMEt22vGgPxhQ/YxnKaR0Su2GZtIklXnEO0qq0OIqJOUXHTBjoJLYqO3zgLUajpg+0HRwFHZ5x0vDEbZdvupfUT4RHR12+5ldRHhEdElJp5+XT8xPhXARKVBtp7+WT8xPhVAPIrGL21JwhaTIeWg7F96T5RREQQ6Re4/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88OSwcueOmS2jPwPDLJWl2DqGWWYyaC+7B7RB/zR4hAvY3K5QcsK/R8oKrt48vrp8Qjr42cmg3v7ib1Fd0AqIOr39xN6iu6AMRqswq1peWsbUq7jGdPwo0kCh6D3RmxHCPTFU9tM4JQtRyAJgKscgzZgGTmu+sF15SiqUsDWk5a+aBS6ZxRMChmAW84PjU7HCbIEIZIoA7ZPTXFALWVr4pI1qJINNgyH1iTcVuUtagp2UGBLuSz1eHEy8JKdlI8t/zbvmvR309QMQKVVBFYELZJKFEGDWUOyKDSIAKFK7YvFlzpZ47iiSdUXNyTWOGlftFOoViyuNLzA2de3oj1OGl8oRFtQrE6almiFaoozVavMRpehElpBPxHujOEIcxq+i0tpEumbmN1mNRu33UvqI8Ijo9u/3UvqJ8IjoEodPz/bJ+anwrgFkKYweaej+3T81PhVANJTWMZTludI+kAeTSpxJ+7wPLq3ZF7pCHk0+JL/V4oSsOKf7WvT5Rx8nbePR9C2EA9+2RSJxzwqUSCxoKEroS7OMtmUGaEkuYrr7VLCAJ7jE5lhPHJFMQocIfWYxhlrI2biPYL29LZ1pmJHFCeC+pLBVXLlQenZDl2XZKnTEoWoISSQAXctUBSwCKNqYUq1IFbFaig0qKFQ53HCbawOcT/wCvUTwSwbJwzVzbaatHo9ddCZfotvG6l4zJROmKlrUFh0FYUXZJUBU63w7asxIVdd42axSZ4VMMwe+CAlSQlfBwSiakroKksMAoMyHzL0m4SMa2rxdRUVOxAo4UR0a4dkIl+iSFJqFPhYEE7DwWYAmgzIB1GNRi3kZ2i2L/AOOMtWJc4tjEoswVwiXSRhl1SCwFCQ2uKrR0CSoJOBLoQpKQ5whalYHJqCClQPOptkMXXaVy0zFCoICTVNAsKSQEnUzFTagCaZw50tUq0nEAs1di6VEcKUoF+LiKTStDmQYLNzSl1ROZjFXOXD9MPqnYqV54o5d7jCApWIk6mACa1zKncGhApk9QLawLxodJJFCGoTztrFRHGTKdt3V6TLEAFgnaW/bBNYOPL66e8QN2EPMTqrXbkc37IJLt40rnWk71PHfDpzyaBfHuJvUV3Rn7xoF8e4m9RXdAEERVRIQpxGbzRU9MaMaDsjOFq4R6YSUMoFplnEqeUkcFRcdBgqlmIF6yEqQ6iEtUK2GM0wx6TCxFGyMNptrkk7XeK6RaSrZ2xKQVfC3PHC4frtMk82mjwO3tOKlmLJSwlJJ7OmKYl3Osxrx465GdMM5i80WkvN6odtr0+8VSUAViTddsMmYFjoPQc469sdCm1jPmivtSYmS7WicCUHbQ0O6IsxGIEiGMVDsqa9savo4Xko6Iy6wp4RjUdF5bSkDtPZG/rM6aZYPdS+onwiOjrD7tHVT3COgCi09H9un5ifCuAiUIONOvy6fmJ8KoCZQjNaiBpKkCUDlwx2liK7vpA9KDmLzSsumUP8idwb7wNW61CUnU5oH313Ry8k3Wsam2iamWha/0pBLmjtl9oAp1qVNBWt1LFCrYFcUM7J1sAKtnC7VOmTVPMILh0/CkNmzPnraseWxctM0plrV6MFITwClRYO+H9NcZqaOM6xrDx+qyy2hTEUDJZxzijlsO0564cQWAOwRKMmWRi4ZBJyzScwzk0Ool6l4mmzJKRWhwqSc3cHE42jg0O3sjdEiuQ5dyK1cjpyiemWQk1cCrZqNWdqZvQlsjXa2qUBQBzzB8jXLUwibZrOClIDYqnVTIKcnMilBsfVAU2Xd4QiXNAxklimvBdmZTUo5oWLEEiIs+WkqKVqKapzCSEgJw4ioCoYDV2PF5Js602d2NeES4wEalUDKqFZEZagTAtbpXtQl2BZ+OAuuFq1GbFss4ZVYStkrYFzkTwVIfalQBoc8QGw1ET7JeigQkMmZixBYKgVBqS1JdiCS/MxiFJsxZykgMUvxizqfD0NlXsYE21isS1y1JUgHCQoKTiSocE4Ug14JURnTg5whf6O3gJywaBQQpRAyYBqc38waWLjyuZSO8RnmhFmKbTMBSA0k0DgHEsNTL9J36o0KUrhS2+NHiEUmoLWg3v7ib1Fd0AaEwe3t7mb1Fd0AqYRCpiXSeg90ZsrjHpjSLQWlqP+J7ozSbNCcS1FkgOTBWjk+0JlpKlFgP9pAfed5qnK2IB4KfudphF73oZ6tiBxU/c88QkGLQ2koBiYm1KA1dMV6Z1YtZMhKw6Cx1jyjGUdcbwgzVlWZeFSJYzMTk2EvnEhFhAqaxm5SNSK70BPREdYaLxaA3NFBaZrqLZPSHC7Zz4eS1EFwT2RPk3osZsdvPFac4cBeOrmI7FNBLpP8AEavo8jDKS+pKfrU/aMRuoqM1CU/qWhPS6gPvG9WZAD9jbhCKNrAfZS+onuEdHlg91L6ifCI9gZUenX5dPzE+FUBMqDbTv8un5ifCqAiXEVRpWuskc7nbVm7KHdAFpLafSzMBT7OUpyeE6jhqhJyYgHNvpBrpaoApLFwHKhmBqfmFTAJZcClrSUqAFV1SAwyA11ITU6gmgjOudlNuCQmbLWual5ipjIBJSKAOTsSMRDVdmMNz7EJhSrCMH6ioseEtWoNTi0GTc5iykjh4ARLwYgzYwVLIKiEu6qk1FGIOWVXaVEoBAUgOo4WIJzwoIZnzxKOZSW2Qo3PsISgJSDUgEVrm+rgsFEVDGkO3LOxS2UgrQ9SQtkqOIg4xUGhprrnE8SAA5SrWTQ4nTwgGc0ajOM+kBF28GUocYkrIIDJx4ipyGZSSHpqI1PSphoiXhdIFFEknUC6cClDVuz5oaQfRqDr4NMLh6KBZgQdStRLdlHCUnClNAQX4DUCWUpxmXFGer9suTZOG2FIwktgSwYAJGJjliKlO+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uJvUV3QDJhENXlNCZKzzH60jGdKLZxZQ1cJXT+kHv3RsF/LCbPNUcgl90YJPnFais5qLwE1C3j00hIES09hyTOKSCDDYD59Mea4EuJd8fEN0KXe6dQJ6Yp2j2XWM+kb9r0mWq8VzKUA5oioFYUZesZQlOcajP3ktIj2OOcetCtLvQ+z4rZZ9gWDuBP2jabLMdL5OS3QKCMi/D8H+tlcwWfow742FApDDRpd/upfUT4RHR13+6l9RPhEdA5qPTs/26fmJ8KoCJRg308/Lp+YnwqgFlmsBgO0/tgCwku3AJOIimYYCrhndjk1HiisU5HCWDiVixlLFlHErEo4WABLKCebmEWOmaUm0rUtJPEQHqkEh35i1HJDMdtamyYMKGfCnEp3egVwSaNqDU2nXEVpJIWFLKmJWQCqrhmBGZozPXis0RrTbClaZaFcAYcIo6nANEYRhLrJD0pzBu/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7X/b4kLDGVhKQzLEwMwJ4ocv2c8CRtDVmZJM1QYrVtcMlKUBtlEDtc64KrEfaS+ujxCKHRVGGyyQ2aSodpcV10i1QD6aSztjTkdeNIrtoTGr0z9aVe/uJvUV3QCAQd3v7ib1Fd0AjxCKH8QLRhu+d/lhR+5QB+jxjCDURr34kpewLbUpB7AsecZBriMKVHNHAQo1iaJBpHgyj1o4hhEI9UGEeoFIQuFqoGga47KKuCISjOPVZR4kVeJUtRh1MMGJEqoiUG34aWQKmTFluCABXKr1HZGoSoCPwxswEhataltuH8wbFWEPXo59QjXwXsaWEezl9RPcI6OsBeVL6ie4R0DmodPvyyfmJ8K4A5Rg70/wDyyfmp8K4AkBozWoAdMvzk07ES1VcDDRwlhUuIoFqDkAAh1ZitS5S78IcJVRs5yYIPxClrFpllIdK5dKFnBOIFhTjatsC6MScRDkhnZ2ANM9fCfpLwtRYWe2AKIYEkBA2MAMyHfiuAPiNC8S0SkngZpBbOj1fIZjUMtozido7oPMtCTNXMKOFlVyHImAlqK6KVziznaCTRaJRC0zJeJOMqfgpSxIKHY4gAOzngN7QrFhVMQTNUCoqlglICQteFEti4Sch+4wQ2fRNSgFTFJBPGSzhn4IbUMIqnJzrYRYWXRGzy5kuYlKsUtSlpBWVDEpnLKfLCGZsok39ekyQECXIXPKswksEhwHJY7fpFsaCci5sa0+kDhUyd6NyXLYBic4aHhNTMjmi0ufR1aZikkOhqlsILYhQsXU+FwdQfmi4sF4LnOZtmXJUiicRlrcKzwlJ/x2fxbJLCmuo7dvPEvgZvi4UrnSfZ+y9IETGYJKcL1S9QTQs2tw1Yno0WswCgmWEhaQggPQB+LmxOIvtYbIt1TKtvj0ppWIKO2aLSCkYcSSlCkDCdSs359kUd+WNgcDpAwyEghirAQrGWDElS2BpBfaklMtQlhjhOEUIdqMKCBTSe1qlWVK5tCCl04g1V1J2pCRRujXEZfq9u6WEIShOSEpTnsAA+jb4lSJnt5IamNG/EIrrtIwnCQRkCCS4YMa8zfSJtgVitEnZjQ37hDl0J202+PcTeorugBEH18e4m9RXdAEjXCwpNNkYrBP5khX7VA/aMXVnG/W2zibLmSzktKknZUNGKiylClS1hlJJChzihia2rMUcFRdC70kZQ2bsTzwbi3VUDHLOUWC7q2KPbCP8AilDIgwbhm0F4WYkG7ZmwQk2JetJ7IdwmjWPEZwsyCNRj1KDz7ojuPCl4WiHEjak7oUmWDkewwrj9ap+HMsf0g65P/wBgvnAFNebfA5oVKKbLLCgxANGrmT/MXtoOW2LLpmdja7R7KX1E+ER0KsA9lL6ifCI6JhQ6ffl0fNT4VwAwefiD+WR81PhXGfhdYKYpNN7EtclM2U+KU5IAclCuMwzowygduGxqUymQCUpmOP1HEpyouAkMQKD9R2tGiIXFHarjUmaqZJ9GUKSpKpSnA4QqQagAvUNERJc6wEYUgpCThyNSyXNanY+tonRVXTbXPo1JUiYlOIhVQUuRiSsUIcGmYpEudeCE8ZQDgkDWQKkiApgTHol69j/79Ih/8kgB8X8/6xjlXzKAdSgAaOVJAftMUXKYqWDqrHgENy7xklmmIrky0116jElxtH+9Ea1Bs0Uw2hSnANWFTk5pkNhqc6RJJAzIHTSEqIHRDoGZggI05nS0lXpEuMMsh04grhLJSA9OIkdr1aDYzSdVP9aIdtsSJoZYqHwqFFJJSUkoVqLKNYCptGZ5XZpSi7lLEkYSSklLkdCYtbuT/cy6/wDYgtur9YYsdmTKQiUkkiWnCCczlU9rw5YR/eSgNZST2KDV3xWbU4alfPuJvUV3QAJU0H99fl5vUV3GM9JhjJ5BgV0z0ZM720ge1/Wn4gNfTl0wTJhzFEWKi1FBKVgpIzBBB3GH02pJ1iNatt3yZwPppSVc5AO45wPWn8PrMovLUuXzBlD6wesqBPpBzGHEzBsgkm/h2f0TweskjuMRF6B2kDgrQr/0R3iMXx7My0qkTBDoIhyZoxbUf9RV0FJ+8Q59itMvjyZg/wDJ+2UYvivxv3P+iB2Rwkp2RBFqIooEcxcH6w6m2xi+POH2lR7VxyMgA5P8QwsxItCcRxJZ9Y1RHwmpIaO2Lnk0f8OrapcpaVOQkgJJ56tBXNVwgNdPqYoPw/u/BZgrWslXQ1AIIQfapTqJHTR41eTjwO7IOAjqp7hHse2fip6B3R0LAa/ET8sn5qfCuM6SqNV0qudVqkiWhSUkLCnUCQwCg1OmBZGgE4f90v8AaqAwNJVCws6oJfUOdy0v9qo99RJvLS9yoNHYd9O2pugmPFTAcw/TXc8EvqNN5WXuVHeos3lZe5UPICc2ySVcaVLV0pBy6YRLu2QmokSukS0D7QX+os3lZe5UeDQSbysvcqHdIOVdNmLvIlF2zQk5O2fSY9N2SCAPRS2GQwpYdFKQYnQSbysvcqPPUSbysvcqIbCBuqSW9mmmsUMRJmjdnJBwmgw8Y7yzVzrzmDsaDTuWl/tV5x76jzeVlv0KiW2dnRlI91aLRKaqQiatgeqSzZROuq7pknjWmfN66gRm+RfWTr5oN06ETdc2X2JVHvqRN5VG5UW/4df0OSgSSOZ37f5jrp/OSwRmUgdhf790X1p0BmLFZqH1FlU/iHbFoRMlzZa/SS2QdQU7OCRs1RbAsvr8vN6iu4xniso0i3yDMlrQCAVJKQTlUQM+qa+URuMQD6Y9i/8AVNfKI3GPRomvlEbjElC8clUX50UXyiNxjhorM5RG4xJRY4WlcXQ0VmcojcY9Giy+URuMFMql9KY9C4uxouv40bjHHRdfxp3GNIP2ixS5vHQhXSATvivtOi9lW5MpIJzIpubKC8aLL5RO4w4dGl8ol+gxbTMbX+HyC5lTSg7FBw3TnC7u0DSlQM5eNI/SkYXbJ3ekaajRxetadxjho6v407jFtaVFmlABhqb7wwkAzXOaQ/1/+Req0fm/pmoD6ikntGwxyNG1YgorTTOhrAV/Yg0tA/xT3COhcpLADYAI6Jl//9k="/>
          <p:cNvSpPr/>
          <p:nvPr/>
        </p:nvSpPr>
        <p:spPr>
          <a:xfrm>
            <a:off x="16168688" y="2589213"/>
            <a:ext cx="287337" cy="288925"/>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33" name="Shape 33"/>
          <p:cNvSpPr/>
          <p:nvPr/>
        </p:nvSpPr>
        <p:spPr>
          <a:xfrm>
            <a:off x="4063576" y="2057399"/>
            <a:ext cx="24280708" cy="2318657"/>
          </a:xfrm>
          <a:prstGeom prst="rect">
            <a:avLst/>
          </a:prstGeom>
          <a:noFill/>
          <a:ln>
            <a:noFill/>
          </a:ln>
        </p:spPr>
        <p:txBody>
          <a:bodyPr wrap="square" lIns="91425" tIns="45700" rIns="91425" bIns="45700" anchor="t" anchorCtr="0">
            <a:noAutofit/>
          </a:bodyPr>
          <a:lstStyle/>
          <a:p>
            <a:pPr lvl="0" algn="ctr">
              <a:buSzPct val="25000"/>
            </a:pPr>
            <a:r>
              <a:rPr lang="pt-BR" sz="4800" b="1" dirty="0" smtClean="0">
                <a:solidFill>
                  <a:schemeClr val="bg1"/>
                </a:solidFill>
                <a:latin typeface="+mn-lt"/>
                <a:ea typeface="Tahoma"/>
                <a:cs typeface="Tahoma"/>
                <a:sym typeface="Tahoma"/>
              </a:rPr>
              <a:t>DIAGRAMA VÊ: </a:t>
            </a:r>
            <a:r>
              <a:rPr lang="pt-BR" sz="4800" b="1" dirty="0">
                <a:solidFill>
                  <a:srgbClr val="00B050"/>
                </a:solidFill>
                <a:latin typeface="+mn-lt"/>
                <a:ea typeface="Tahoma"/>
                <a:cs typeface="Tahoma"/>
                <a:sym typeface="Tahoma"/>
              </a:rPr>
              <a:t>ESTUDANDO </a:t>
            </a:r>
            <a:r>
              <a:rPr lang="pt-BR" sz="4800" b="1" i="0" u="none" strike="noStrike" cap="none" dirty="0" smtClean="0">
                <a:solidFill>
                  <a:srgbClr val="00B050"/>
                </a:solidFill>
                <a:latin typeface="+mn-lt"/>
                <a:ea typeface="Tahoma"/>
                <a:cs typeface="Tahoma"/>
                <a:sym typeface="Tahoma"/>
              </a:rPr>
              <a:t>PARA O ENEM DE FORMA INVERTIDA</a:t>
            </a:r>
          </a:p>
          <a:p>
            <a:pPr lvl="0" algn="ctr">
              <a:buSzPct val="25000"/>
            </a:pPr>
            <a:r>
              <a:rPr lang="pt-BR" sz="4800" b="1" i="0" u="none" strike="noStrike" cap="none" dirty="0" smtClean="0">
                <a:solidFill>
                  <a:srgbClr val="00B050"/>
                </a:solidFill>
                <a:latin typeface="Tahoma"/>
                <a:ea typeface="Tahoma"/>
                <a:cs typeface="Tahoma"/>
                <a:sym typeface="Tahoma"/>
              </a:rPr>
              <a:t> </a:t>
            </a:r>
            <a:endParaRPr lang="pt-BR" sz="4800" b="1" i="0" u="none" strike="noStrike" cap="none" dirty="0">
              <a:solidFill>
                <a:schemeClr val="dk2"/>
              </a:solidFill>
              <a:latin typeface="Tahoma"/>
              <a:ea typeface="Tahoma"/>
              <a:cs typeface="Tahoma"/>
              <a:sym typeface="Tahoma"/>
            </a:endParaRPr>
          </a:p>
        </p:txBody>
      </p:sp>
      <p:pic>
        <p:nvPicPr>
          <p:cNvPr id="36" name="Shape 36"/>
          <p:cNvPicPr preferRelativeResize="0"/>
          <p:nvPr/>
        </p:nvPicPr>
        <p:blipFill rotWithShape="1">
          <a:blip r:embed="rId3">
            <a:alphaModFix/>
          </a:blip>
          <a:srcRect/>
          <a:stretch/>
        </p:blipFill>
        <p:spPr>
          <a:xfrm>
            <a:off x="2993234" y="3291142"/>
            <a:ext cx="28869790" cy="32918401"/>
          </a:xfrm>
          <a:prstGeom prst="rect">
            <a:avLst/>
          </a:prstGeom>
          <a:noFill/>
          <a:ln>
            <a:noFill/>
          </a:ln>
        </p:spPr>
      </p:pic>
      <p:sp>
        <p:nvSpPr>
          <p:cNvPr id="55" name="Shape 55"/>
          <p:cNvSpPr/>
          <p:nvPr/>
        </p:nvSpPr>
        <p:spPr>
          <a:xfrm>
            <a:off x="11127581" y="19514084"/>
            <a:ext cx="184731" cy="923330"/>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SzPct val="100000"/>
              <a:buFont typeface="Arial"/>
              <a:buNone/>
            </a:pPr>
            <a:r>
              <a:rPr lang="pt-BR" sz="1800" b="0" i="0" u="none" strike="noStrike" cap="none">
                <a:solidFill>
                  <a:schemeClr val="dk1"/>
                </a:solidFill>
                <a:latin typeface="Arial"/>
                <a:ea typeface="Arial"/>
                <a:cs typeface="Arial"/>
                <a:sym typeface="Arial"/>
              </a:rPr>
              <a:t/>
            </a: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7" name="Shape 57"/>
          <p:cNvSpPr/>
          <p:nvPr/>
        </p:nvSpPr>
        <p:spPr>
          <a:xfrm>
            <a:off x="27316963" y="3680956"/>
            <a:ext cx="4792135" cy="3855716"/>
          </a:xfrm>
          <a:prstGeom prst="rect">
            <a:avLst/>
          </a:prstGeom>
          <a:noFill/>
          <a:ln>
            <a:noFill/>
          </a:ln>
        </p:spPr>
        <p:txBody>
          <a:bodyPr wrap="square" lIns="91425" tIns="45700" rIns="91425" bIns="45700" anchor="t" anchorCtr="0">
            <a:noAutofit/>
          </a:bodyPr>
          <a:lstStyle/>
          <a:p>
            <a:pPr>
              <a:buSzPct val="25000"/>
            </a:pPr>
            <a:endParaRPr lang="pt-BR" sz="3600" b="1" dirty="0">
              <a:solidFill>
                <a:schemeClr val="dk1"/>
              </a:solidFill>
              <a:latin typeface="Arial"/>
              <a:ea typeface="Arial"/>
              <a:cs typeface="Arial"/>
              <a:sym typeface="Arial"/>
            </a:endParaRPr>
          </a:p>
        </p:txBody>
      </p:sp>
      <p:sp>
        <p:nvSpPr>
          <p:cNvPr id="58" name="Shape 58"/>
          <p:cNvSpPr/>
          <p:nvPr/>
        </p:nvSpPr>
        <p:spPr>
          <a:xfrm>
            <a:off x="6439932" y="3098638"/>
            <a:ext cx="20170094" cy="2794935"/>
          </a:xfrm>
          <a:prstGeom prst="rect">
            <a:avLst/>
          </a:prstGeom>
          <a:noFill/>
          <a:ln>
            <a:noFill/>
          </a:ln>
        </p:spPr>
        <p:txBody>
          <a:bodyPr wrap="square" lIns="91425" tIns="45700" rIns="91425" bIns="45700" anchor="t" anchorCtr="0">
            <a:noAutofit/>
          </a:bodyPr>
          <a:lstStyle/>
          <a:p>
            <a:pPr algn="ctr">
              <a:buSzPct val="25000"/>
            </a:pPr>
            <a:r>
              <a:rPr lang="pt-BR" sz="4000" b="1" dirty="0" smtClean="0">
                <a:solidFill>
                  <a:schemeClr val="dk1"/>
                </a:solidFill>
                <a:latin typeface="+mj-lt"/>
              </a:rPr>
              <a:t>Aluno( s): </a:t>
            </a:r>
            <a:r>
              <a:rPr lang="pt-BR" sz="4000" dirty="0" err="1" smtClean="0">
                <a:solidFill>
                  <a:schemeClr val="dk1"/>
                </a:solidFill>
                <a:latin typeface="+mj-lt"/>
              </a:rPr>
              <a:t>Icaro</a:t>
            </a:r>
            <a:r>
              <a:rPr lang="pt-BR" sz="4000" dirty="0" smtClean="0">
                <a:solidFill>
                  <a:schemeClr val="dk1"/>
                </a:solidFill>
                <a:latin typeface="+mj-lt"/>
              </a:rPr>
              <a:t> Alvarenga do Amaral</a:t>
            </a:r>
          </a:p>
          <a:p>
            <a:pPr algn="ctr">
              <a:buSzPct val="25000"/>
            </a:pPr>
            <a:r>
              <a:rPr lang="pt-BR" sz="3600" b="1" dirty="0" smtClean="0">
                <a:solidFill>
                  <a:schemeClr val="dk1"/>
                </a:solidFill>
                <a:latin typeface="+mj-lt"/>
              </a:rPr>
              <a:t>Série</a:t>
            </a:r>
            <a:r>
              <a:rPr lang="pt-BR" sz="3600" b="1" dirty="0">
                <a:solidFill>
                  <a:schemeClr val="dk1"/>
                </a:solidFill>
                <a:latin typeface="+mj-lt"/>
              </a:rPr>
              <a:t>: </a:t>
            </a:r>
            <a:r>
              <a:rPr lang="pt-BR" sz="3600" dirty="0">
                <a:solidFill>
                  <a:schemeClr val="dk1"/>
                </a:solidFill>
                <a:latin typeface="+mj-lt"/>
              </a:rPr>
              <a:t>3</a:t>
            </a:r>
            <a:r>
              <a:rPr lang="pt-BR" sz="3600" dirty="0" smtClean="0">
                <a:solidFill>
                  <a:schemeClr val="dk1"/>
                </a:solidFill>
                <a:latin typeface="+mj-lt"/>
              </a:rPr>
              <a:t>° </a:t>
            </a:r>
            <a:r>
              <a:rPr lang="pt-BR" sz="3600" dirty="0">
                <a:solidFill>
                  <a:schemeClr val="dk1"/>
                </a:solidFill>
                <a:latin typeface="+mj-lt"/>
              </a:rPr>
              <a:t>ano | </a:t>
            </a:r>
            <a:r>
              <a:rPr lang="pt-BR" sz="3600" b="1" dirty="0">
                <a:solidFill>
                  <a:schemeClr val="dk1"/>
                </a:solidFill>
                <a:latin typeface="+mj-lt"/>
              </a:rPr>
              <a:t>Turma</a:t>
            </a:r>
            <a:r>
              <a:rPr lang="pt-BR" sz="3600" dirty="0">
                <a:solidFill>
                  <a:schemeClr val="dk1"/>
                </a:solidFill>
                <a:latin typeface="+mj-lt"/>
              </a:rPr>
              <a:t>: </a:t>
            </a:r>
            <a:r>
              <a:rPr lang="pt-BR" sz="3600" dirty="0" smtClean="0">
                <a:solidFill>
                  <a:schemeClr val="dk1"/>
                </a:solidFill>
                <a:latin typeface="+mj-lt"/>
              </a:rPr>
              <a:t>N01 </a:t>
            </a:r>
            <a:r>
              <a:rPr lang="pt-BR" sz="3600" dirty="0">
                <a:solidFill>
                  <a:schemeClr val="dk1"/>
                </a:solidFill>
                <a:latin typeface="+mj-lt"/>
              </a:rPr>
              <a:t>| </a:t>
            </a:r>
            <a:r>
              <a:rPr lang="pt-BR" sz="3600" b="1" dirty="0">
                <a:solidFill>
                  <a:schemeClr val="dk1"/>
                </a:solidFill>
                <a:latin typeface="+mj-lt"/>
              </a:rPr>
              <a:t>Turno</a:t>
            </a:r>
            <a:r>
              <a:rPr lang="pt-BR" sz="3600" dirty="0">
                <a:solidFill>
                  <a:schemeClr val="dk1"/>
                </a:solidFill>
                <a:latin typeface="+mj-lt"/>
              </a:rPr>
              <a:t>: </a:t>
            </a:r>
            <a:r>
              <a:rPr lang="pt-BR" sz="3600" dirty="0" smtClean="0">
                <a:solidFill>
                  <a:schemeClr val="dk1"/>
                </a:solidFill>
                <a:latin typeface="+mj-lt"/>
              </a:rPr>
              <a:t>Noturno </a:t>
            </a:r>
            <a:r>
              <a:rPr lang="pt-BR" sz="3600" b="1" dirty="0" smtClean="0">
                <a:solidFill>
                  <a:schemeClr val="dk1"/>
                </a:solidFill>
              </a:rPr>
              <a:t>Valor</a:t>
            </a:r>
            <a:r>
              <a:rPr lang="pt-BR" sz="3600" b="1" dirty="0">
                <a:solidFill>
                  <a:schemeClr val="dk1"/>
                </a:solidFill>
              </a:rPr>
              <a:t>: </a:t>
            </a:r>
            <a:r>
              <a:rPr lang="pt-BR" sz="3600" dirty="0" smtClean="0">
                <a:solidFill>
                  <a:schemeClr val="dk1"/>
                </a:solidFill>
              </a:rPr>
              <a:t>10 </a:t>
            </a:r>
            <a:r>
              <a:rPr lang="pt-BR" sz="3600" dirty="0">
                <a:solidFill>
                  <a:schemeClr val="dk1"/>
                </a:solidFill>
              </a:rPr>
              <a:t>pontos</a:t>
            </a:r>
          </a:p>
          <a:p>
            <a:pPr lvl="0" algn="ctr">
              <a:buSzPct val="25000"/>
            </a:pPr>
            <a:r>
              <a:rPr lang="pt-BR" sz="3600" b="1" dirty="0" smtClean="0">
                <a:solidFill>
                  <a:schemeClr val="dk1"/>
                </a:solidFill>
                <a:latin typeface="+mj-lt"/>
                <a:ea typeface="Cambria"/>
                <a:cs typeface="Cambria"/>
                <a:sym typeface="Cambria"/>
              </a:rPr>
              <a:t>Professor: Lucas perobas</a:t>
            </a:r>
            <a:r>
              <a:rPr lang="pt-BR" sz="3600" dirty="0" smtClean="0">
                <a:solidFill>
                  <a:schemeClr val="dk1"/>
                </a:solidFill>
                <a:ea typeface="Cambria"/>
                <a:cs typeface="Cambria"/>
                <a:sym typeface="Cambria"/>
              </a:rPr>
              <a:t>  </a:t>
            </a:r>
            <a:r>
              <a:rPr lang="pt-BR" sz="3600" dirty="0" smtClean="0">
                <a:solidFill>
                  <a:schemeClr val="dk1"/>
                </a:solidFill>
                <a:latin typeface="+mj-lt"/>
                <a:ea typeface="Cambria"/>
                <a:cs typeface="Cambria"/>
                <a:sym typeface="Cambria"/>
              </a:rPr>
              <a:t>-  </a:t>
            </a:r>
            <a:r>
              <a:rPr lang="pt-BR" sz="3600" dirty="0">
                <a:solidFill>
                  <a:srgbClr val="FF0000"/>
                </a:solidFill>
                <a:latin typeface="+mj-lt"/>
                <a:ea typeface="Cambria"/>
                <a:cs typeface="Cambria"/>
                <a:sym typeface="Cambria"/>
              </a:rPr>
              <a:t>lucas.perobas@gmail.com</a:t>
            </a:r>
          </a:p>
          <a:p>
            <a:pPr marL="0" marR="0" lvl="0" indent="0" algn="ctr" rtl="0">
              <a:spcBef>
                <a:spcPts val="0"/>
              </a:spcBef>
              <a:spcAft>
                <a:spcPts val="0"/>
              </a:spcAft>
              <a:buNone/>
            </a:pPr>
            <a:endParaRPr sz="3600" dirty="0">
              <a:solidFill>
                <a:schemeClr val="dk1"/>
              </a:solidFill>
              <a:latin typeface="Cambria"/>
              <a:ea typeface="Cambria"/>
              <a:cs typeface="Cambria"/>
              <a:sym typeface="Cambria"/>
            </a:endParaRPr>
          </a:p>
          <a:p>
            <a:pPr lvl="0" algn="ctr" rtl="0">
              <a:spcBef>
                <a:spcPts val="0"/>
              </a:spcBef>
              <a:buNone/>
            </a:pPr>
            <a:endParaRPr sz="2000" dirty="0">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pt-BR" sz="2000" dirty="0">
                <a:solidFill>
                  <a:schemeClr val="dk1"/>
                </a:solidFill>
                <a:latin typeface="Cambria"/>
                <a:ea typeface="Cambria"/>
                <a:cs typeface="Cambria"/>
                <a:sym typeface="Cambria"/>
              </a:rPr>
              <a:t> </a:t>
            </a:r>
          </a:p>
          <a:p>
            <a:pPr marL="0" marR="0" lvl="0" indent="0" algn="l" rtl="0">
              <a:spcBef>
                <a:spcPts val="0"/>
              </a:spcBef>
              <a:spcAft>
                <a:spcPts val="0"/>
              </a:spcAft>
              <a:buNone/>
            </a:pPr>
            <a:endParaRPr sz="3600" dirty="0">
              <a:solidFill>
                <a:schemeClr val="dk1"/>
              </a:solidFill>
              <a:latin typeface="Tahoma"/>
              <a:ea typeface="Tahoma"/>
              <a:cs typeface="Tahoma"/>
              <a:sym typeface="Tahoma"/>
            </a:endParaRPr>
          </a:p>
        </p:txBody>
      </p:sp>
      <p:sp>
        <p:nvSpPr>
          <p:cNvPr id="59" name="Shape 59"/>
          <p:cNvSpPr/>
          <p:nvPr/>
        </p:nvSpPr>
        <p:spPr>
          <a:xfrm>
            <a:off x="20636964" y="39972350"/>
            <a:ext cx="312906" cy="76944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4400">
                <a:solidFill>
                  <a:srgbClr val="000000"/>
                </a:solidFill>
                <a:latin typeface="Calibri"/>
                <a:ea typeface="Calibri"/>
                <a:cs typeface="Calibri"/>
                <a:sym typeface="Calibri"/>
              </a:rPr>
              <a:t> </a:t>
            </a:r>
          </a:p>
        </p:txBody>
      </p:sp>
      <p:pic>
        <p:nvPicPr>
          <p:cNvPr id="64" name="Shape 64"/>
          <p:cNvPicPr preferRelativeResize="0"/>
          <p:nvPr/>
        </p:nvPicPr>
        <p:blipFill rotWithShape="1">
          <a:blip r:embed="rId4">
            <a:alphaModFix/>
          </a:blip>
          <a:srcRect l="47566" t="30425" r="46550" b="60655"/>
          <a:stretch/>
        </p:blipFill>
        <p:spPr>
          <a:xfrm>
            <a:off x="14787374" y="12557821"/>
            <a:ext cx="4937512" cy="3526472"/>
          </a:xfrm>
          <a:prstGeom prst="rect">
            <a:avLst/>
          </a:prstGeom>
          <a:noFill/>
          <a:ln>
            <a:noFill/>
          </a:ln>
        </p:spPr>
      </p:pic>
      <p:sp>
        <p:nvSpPr>
          <p:cNvPr id="69" name="Shape 69"/>
          <p:cNvSpPr/>
          <p:nvPr/>
        </p:nvSpPr>
        <p:spPr>
          <a:xfrm>
            <a:off x="416710" y="30303145"/>
            <a:ext cx="7832636" cy="74924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lang="pt-BR" sz="4000" b="1" dirty="0">
              <a:solidFill>
                <a:srgbClr val="202020"/>
              </a:solidFill>
              <a:latin typeface="Arial"/>
              <a:ea typeface="Arial"/>
              <a:cs typeface="Arial"/>
              <a:sym typeface="Arial"/>
            </a:endParaRPr>
          </a:p>
        </p:txBody>
      </p:sp>
      <p:sp>
        <p:nvSpPr>
          <p:cNvPr id="6" name="Retângulo 5"/>
          <p:cNvSpPr/>
          <p:nvPr/>
        </p:nvSpPr>
        <p:spPr>
          <a:xfrm>
            <a:off x="260577" y="15133694"/>
            <a:ext cx="13552714" cy="4616648"/>
          </a:xfrm>
          <a:prstGeom prst="rect">
            <a:avLst/>
          </a:prstGeom>
        </p:spPr>
        <p:txBody>
          <a:bodyPr wrap="square">
            <a:spAutoFit/>
          </a:bodyPr>
          <a:lstStyle/>
          <a:p>
            <a:pPr algn="just"/>
            <a:r>
              <a:rPr lang="pt-BR" sz="5400" b="1" dirty="0">
                <a:solidFill>
                  <a:schemeClr val="tx1">
                    <a:lumMod val="95000"/>
                    <a:lumOff val="5000"/>
                  </a:schemeClr>
                </a:solidFill>
                <a:latin typeface="Arial" panose="020B0604020202020204" pitchFamily="34" charset="0"/>
                <a:cs typeface="Arial" panose="020B0604020202020204" pitchFamily="34" charset="0"/>
              </a:rPr>
              <a:t>Competências socioemocionais: </a:t>
            </a:r>
          </a:p>
          <a:p>
            <a:pPr algn="just"/>
            <a:r>
              <a:rPr lang="pt-BR" sz="4800" b="1" dirty="0">
                <a:solidFill>
                  <a:srgbClr val="FF0000"/>
                </a:solidFill>
              </a:rPr>
              <a:t>Aprender a conhecer: </a:t>
            </a:r>
            <a:r>
              <a:rPr lang="pt-BR" sz="4800" dirty="0"/>
              <a:t>Raciocínio e Aprender a aprender.</a:t>
            </a:r>
          </a:p>
          <a:p>
            <a:pPr algn="just"/>
            <a:r>
              <a:rPr lang="pt-BR" sz="4800" b="1" dirty="0">
                <a:solidFill>
                  <a:srgbClr val="FF0000"/>
                </a:solidFill>
              </a:rPr>
              <a:t>Aprender a fazer:</a:t>
            </a:r>
            <a:r>
              <a:rPr lang="pt-BR" sz="4800" dirty="0">
                <a:solidFill>
                  <a:srgbClr val="FF0000"/>
                </a:solidFill>
              </a:rPr>
              <a:t> </a:t>
            </a:r>
            <a:r>
              <a:rPr lang="pt-BR" sz="4800" dirty="0"/>
              <a:t> </a:t>
            </a:r>
            <a:r>
              <a:rPr lang="pt-BR" sz="4800" dirty="0" smtClean="0"/>
              <a:t>Interpretação.</a:t>
            </a:r>
          </a:p>
          <a:p>
            <a:pPr algn="just"/>
            <a:r>
              <a:rPr lang="pt-BR" sz="4800" b="1" dirty="0" smtClean="0">
                <a:solidFill>
                  <a:srgbClr val="FF0000"/>
                </a:solidFill>
              </a:rPr>
              <a:t>Aprender a ser: </a:t>
            </a:r>
            <a:r>
              <a:rPr lang="pt-BR" sz="4800" dirty="0" smtClean="0"/>
              <a:t>Aprender como funciona a física cotidiana</a:t>
            </a:r>
            <a:endParaRPr lang="pt-BR" sz="4800" dirty="0">
              <a:solidFill>
                <a:schemeClr val="tx1"/>
              </a:solidFill>
            </a:endParaRPr>
          </a:p>
        </p:txBody>
      </p:sp>
      <p:sp>
        <p:nvSpPr>
          <p:cNvPr id="7" name="Retângulo 6"/>
          <p:cNvSpPr/>
          <p:nvPr/>
        </p:nvSpPr>
        <p:spPr>
          <a:xfrm>
            <a:off x="711571" y="28692469"/>
            <a:ext cx="9071714" cy="923330"/>
          </a:xfrm>
          <a:prstGeom prst="rect">
            <a:avLst/>
          </a:prstGeom>
        </p:spPr>
        <p:txBody>
          <a:bodyPr wrap="none">
            <a:spAutoFit/>
          </a:bodyPr>
          <a:lstStyle/>
          <a:p>
            <a:r>
              <a:rPr lang="pt-BR" sz="5400" b="1" dirty="0">
                <a:solidFill>
                  <a:schemeClr val="tx1">
                    <a:lumMod val="95000"/>
                    <a:lumOff val="5000"/>
                  </a:schemeClr>
                </a:solidFill>
                <a:cs typeface="Times New Roman" panose="02020603050405020304" pitchFamily="18" charset="0"/>
              </a:rPr>
              <a:t>Competências Cognitivas</a:t>
            </a:r>
            <a:r>
              <a:rPr lang="pt-BR" sz="5400" b="1" dirty="0" smtClean="0">
                <a:solidFill>
                  <a:schemeClr val="tx1">
                    <a:lumMod val="95000"/>
                    <a:lumOff val="5000"/>
                  </a:schemeClr>
                </a:solidFill>
              </a:rPr>
              <a:t>: </a:t>
            </a:r>
            <a:endParaRPr lang="pt-BR" sz="5400" b="1" dirty="0">
              <a:solidFill>
                <a:schemeClr val="tx1">
                  <a:lumMod val="95000"/>
                  <a:lumOff val="5000"/>
                </a:schemeClr>
              </a:solidFill>
            </a:endParaRPr>
          </a:p>
        </p:txBody>
      </p:sp>
      <p:sp>
        <p:nvSpPr>
          <p:cNvPr id="3" name="Retângulo 2"/>
          <p:cNvSpPr/>
          <p:nvPr/>
        </p:nvSpPr>
        <p:spPr>
          <a:xfrm>
            <a:off x="346302" y="20028434"/>
            <a:ext cx="14499318" cy="8402300"/>
          </a:xfrm>
          <a:prstGeom prst="rect">
            <a:avLst/>
          </a:prstGeom>
        </p:spPr>
        <p:txBody>
          <a:bodyPr wrap="square">
            <a:spAutoFit/>
          </a:bodyPr>
          <a:lstStyle/>
          <a:p>
            <a:pPr algn="just"/>
            <a:r>
              <a:rPr lang="pt-BR" sz="4800" b="1" dirty="0">
                <a:solidFill>
                  <a:schemeClr val="tx1">
                    <a:lumMod val="95000"/>
                    <a:lumOff val="5000"/>
                  </a:schemeClr>
                </a:solidFill>
              </a:rPr>
              <a:t>Competências socioemocionais na BNCC: </a:t>
            </a:r>
          </a:p>
          <a:p>
            <a:r>
              <a:rPr lang="pt-BR" sz="4800" b="1" dirty="0">
                <a:solidFill>
                  <a:srgbClr val="FF0000"/>
                </a:solidFill>
                <a:latin typeface="Arial" panose="020B0604020202020204" pitchFamily="34" charset="0"/>
                <a:cs typeface="Arial" panose="020B0604020202020204" pitchFamily="34" charset="0"/>
              </a:rPr>
              <a:t>a) </a:t>
            </a:r>
            <a:r>
              <a:rPr lang="pt-BR" sz="4400" dirty="0">
                <a:latin typeface="Arial" panose="020B0604020202020204" pitchFamily="34" charset="0"/>
                <a:cs typeface="Arial" panose="020B0604020202020204" pitchFamily="34" charset="0"/>
              </a:rPr>
              <a:t>Valorizar e utilizar os conhecimentos historicamente construídos sobre o mundo físico, social, cultural e digital para entender e explicar a realidade, continuar aprendendo e colaborar para a construção de uma sociedade justa, democrática e inclusiva. </a:t>
            </a:r>
          </a:p>
          <a:p>
            <a:r>
              <a:rPr lang="pt-BR" sz="4800" b="1" dirty="0">
                <a:solidFill>
                  <a:srgbClr val="FF0000"/>
                </a:solidFill>
              </a:rPr>
              <a:t>b) </a:t>
            </a:r>
            <a:r>
              <a:rPr lang="pt-BR" sz="4400" dirty="0"/>
              <a:t>Utilizar tecnologias digitais de comunicação e informação de forma crítica, significativa, reflexiva e ética nas diversas práticas do cotidiano (incluindo as escolares) ao se comunicar, acessar e disseminar informações, produzir conhecimentos e resolver problemas. </a:t>
            </a:r>
            <a:endParaRPr lang="pt-BR" sz="4400" dirty="0">
              <a:latin typeface="Arial" panose="020B0604020202020204" pitchFamily="34" charset="0"/>
              <a:cs typeface="Arial" panose="020B0604020202020204" pitchFamily="34" charset="0"/>
            </a:endParaRPr>
          </a:p>
        </p:txBody>
      </p:sp>
      <p:sp>
        <p:nvSpPr>
          <p:cNvPr id="2" name="Retângulo 1"/>
          <p:cNvSpPr/>
          <p:nvPr/>
        </p:nvSpPr>
        <p:spPr>
          <a:xfrm>
            <a:off x="21978710" y="6054374"/>
            <a:ext cx="10090604" cy="3293209"/>
          </a:xfrm>
          <a:prstGeom prst="rect">
            <a:avLst/>
          </a:prstGeom>
        </p:spPr>
        <p:txBody>
          <a:bodyPr wrap="square">
            <a:spAutoFit/>
          </a:bodyPr>
          <a:lstStyle/>
          <a:p>
            <a:pPr algn="just">
              <a:buSzPct val="25000"/>
            </a:pPr>
            <a:r>
              <a:rPr lang="pt-BR" sz="4800" b="1" dirty="0">
                <a:solidFill>
                  <a:schemeClr val="dk1"/>
                </a:solidFill>
              </a:rPr>
              <a:t>Asserções de </a:t>
            </a:r>
            <a:r>
              <a:rPr lang="pt-BR" sz="4800" b="1" dirty="0" smtClean="0">
                <a:solidFill>
                  <a:schemeClr val="dk1"/>
                </a:solidFill>
              </a:rPr>
              <a:t>valor: </a:t>
            </a:r>
            <a:r>
              <a:rPr lang="pt-BR" sz="4000" b="1" dirty="0">
                <a:solidFill>
                  <a:schemeClr val="dk1"/>
                </a:solidFill>
              </a:rPr>
              <a:t> </a:t>
            </a:r>
            <a:endParaRPr lang="pt-BR" sz="4000" b="1" dirty="0" smtClean="0">
              <a:solidFill>
                <a:schemeClr val="dk1"/>
              </a:solidFill>
            </a:endParaRPr>
          </a:p>
          <a:p>
            <a:pPr algn="just">
              <a:buSzPct val="25000"/>
            </a:pPr>
            <a:r>
              <a:rPr lang="pt-BR" sz="4000" dirty="0" smtClean="0">
                <a:solidFill>
                  <a:schemeClr val="dk1"/>
                </a:solidFill>
              </a:rPr>
              <a:t>Foi </a:t>
            </a:r>
            <a:r>
              <a:rPr lang="pt-BR" sz="4000" dirty="0">
                <a:solidFill>
                  <a:schemeClr val="dk1"/>
                </a:solidFill>
              </a:rPr>
              <a:t>consenso que os desafios são grandes na preparação para o Enem, pois requer dedicação e resiliência.</a:t>
            </a:r>
          </a:p>
          <a:p>
            <a:pPr lvl="0" algn="just">
              <a:buSzPct val="25000"/>
            </a:pPr>
            <a:endParaRPr lang="pt-BR" sz="4000" dirty="0">
              <a:solidFill>
                <a:schemeClr val="dk1"/>
              </a:solidFill>
            </a:endParaRPr>
          </a:p>
        </p:txBody>
      </p:sp>
      <p:sp>
        <p:nvSpPr>
          <p:cNvPr id="9" name="Retângulo 8"/>
          <p:cNvSpPr/>
          <p:nvPr/>
        </p:nvSpPr>
        <p:spPr>
          <a:xfrm>
            <a:off x="21221700" y="8654772"/>
            <a:ext cx="11005047" cy="10525958"/>
          </a:xfrm>
          <a:prstGeom prst="rect">
            <a:avLst/>
          </a:prstGeom>
        </p:spPr>
        <p:txBody>
          <a:bodyPr wrap="square">
            <a:spAutoFit/>
          </a:bodyPr>
          <a:lstStyle/>
          <a:p>
            <a:pPr lvl="0" indent="-177800" algn="ctr">
              <a:buClr>
                <a:schemeClr val="dk1"/>
              </a:buClr>
              <a:buSzPct val="100000"/>
            </a:pPr>
            <a:r>
              <a:rPr lang="pt-BR" sz="5400" b="1" dirty="0">
                <a:solidFill>
                  <a:schemeClr val="dk1"/>
                </a:solidFill>
              </a:rPr>
              <a:t>Asserções de </a:t>
            </a:r>
            <a:r>
              <a:rPr lang="pt-BR" sz="5400" b="1" dirty="0" smtClean="0">
                <a:solidFill>
                  <a:schemeClr val="dk1"/>
                </a:solidFill>
              </a:rPr>
              <a:t>conhecimento:</a:t>
            </a:r>
            <a:endParaRPr lang="pt-BR" sz="5400" b="1" dirty="0">
              <a:solidFill>
                <a:schemeClr val="dk1"/>
              </a:solidFill>
            </a:endParaRPr>
          </a:p>
          <a:p>
            <a:pPr lvl="0" algn="ctr">
              <a:buClr>
                <a:schemeClr val="dk1"/>
              </a:buClr>
              <a:buSzPct val="100000"/>
            </a:pPr>
            <a:r>
              <a:rPr lang="pt-BR" sz="4800" dirty="0"/>
              <a:t>A </a:t>
            </a:r>
            <a:r>
              <a:rPr lang="pt-BR" sz="4800" b="1" dirty="0">
                <a:solidFill>
                  <a:srgbClr val="FF0000"/>
                </a:solidFill>
              </a:rPr>
              <a:t>letra </a:t>
            </a:r>
            <a:r>
              <a:rPr lang="pt-BR" sz="4800" b="1" dirty="0" smtClean="0">
                <a:solidFill>
                  <a:srgbClr val="FF0000"/>
                </a:solidFill>
              </a:rPr>
              <a:t>´C’ </a:t>
            </a:r>
            <a:r>
              <a:rPr lang="pt-BR" sz="4800" dirty="0" smtClean="0"/>
              <a:t>está correta. </a:t>
            </a:r>
            <a:r>
              <a:rPr lang="pt-BR" sz="4800" dirty="0"/>
              <a:t>O movimento de uma pessoa é possível de ser realizado devido à reação da força feita pelos pés dessa pessoa na superfície. Ao aplicar uma força para trás com os pés (empurrando a superfície), a superfície reage realizando uma força para frente nos pés (3ª Lei de Newton), ambas tangentes à trajetória, isto é, paralelas à superfície. Esta força de atrito exercida pelo chão em seus pés, portanto é paralela ao plano e no mesmo sentido do movimento</a:t>
            </a:r>
            <a:r>
              <a:rPr lang="pt-BR" sz="4400" dirty="0"/>
              <a:t>.</a:t>
            </a:r>
            <a:endParaRPr lang="pt-BR" sz="4400" dirty="0">
              <a:solidFill>
                <a:schemeClr val="dk1"/>
              </a:solidFill>
            </a:endParaRPr>
          </a:p>
        </p:txBody>
      </p:sp>
      <p:sp>
        <p:nvSpPr>
          <p:cNvPr id="10" name="Retângulo 9"/>
          <p:cNvSpPr/>
          <p:nvPr/>
        </p:nvSpPr>
        <p:spPr>
          <a:xfrm>
            <a:off x="20089071" y="19199741"/>
            <a:ext cx="10871427" cy="2339102"/>
          </a:xfrm>
          <a:prstGeom prst="rect">
            <a:avLst/>
          </a:prstGeom>
        </p:spPr>
        <p:txBody>
          <a:bodyPr wrap="square">
            <a:spAutoFit/>
          </a:bodyPr>
          <a:lstStyle/>
          <a:p>
            <a:pPr lvl="0" indent="-177800" algn="just">
              <a:buClr>
                <a:schemeClr val="dk1"/>
              </a:buClr>
              <a:buSzPct val="100000"/>
            </a:pPr>
            <a:r>
              <a:rPr lang="pt-BR" sz="4800" b="1" dirty="0">
                <a:solidFill>
                  <a:schemeClr val="dk1"/>
                </a:solidFill>
              </a:rPr>
              <a:t>Interpretações:</a:t>
            </a:r>
            <a:r>
              <a:rPr lang="pt-BR" sz="5400" b="1" dirty="0">
                <a:solidFill>
                  <a:schemeClr val="dk1"/>
                </a:solidFill>
              </a:rPr>
              <a:t> </a:t>
            </a:r>
          </a:p>
          <a:p>
            <a:pPr lvl="0"/>
            <a:r>
              <a:rPr lang="pt-BR" sz="4800" dirty="0">
                <a:solidFill>
                  <a:schemeClr val="dk1"/>
                </a:solidFill>
              </a:rPr>
              <a:t>a</a:t>
            </a:r>
            <a:r>
              <a:rPr lang="pt-BR" sz="4800" dirty="0" smtClean="0">
                <a:solidFill>
                  <a:schemeClr val="dk1"/>
                </a:solidFill>
              </a:rPr>
              <a:t>)</a:t>
            </a:r>
            <a:r>
              <a:rPr lang="pt-BR" sz="4400" b="1" dirty="0">
                <a:solidFill>
                  <a:srgbClr val="FF0000"/>
                </a:solidFill>
              </a:rPr>
              <a:t> </a:t>
            </a:r>
            <a:r>
              <a:rPr lang="pt-BR" sz="4400" b="1" dirty="0" smtClean="0">
                <a:solidFill>
                  <a:srgbClr val="FF0000"/>
                </a:solidFill>
              </a:rPr>
              <a:t>Errada,</a:t>
            </a:r>
            <a:r>
              <a:rPr lang="pt-BR" sz="4400" dirty="0" smtClean="0">
                <a:solidFill>
                  <a:schemeClr val="dk1"/>
                </a:solidFill>
              </a:rPr>
              <a:t> </a:t>
            </a:r>
            <a:r>
              <a:rPr lang="pt-BR" sz="4000" dirty="0" smtClean="0">
                <a:solidFill>
                  <a:schemeClr val="tx1"/>
                </a:solidFill>
                <a:latin typeface="Arial" panose="020B0604020202020204" pitchFamily="34" charset="0"/>
                <a:cs typeface="Arial" panose="020B0604020202020204" pitchFamily="34" charset="0"/>
              </a:rPr>
              <a:t>A </a:t>
            </a:r>
            <a:r>
              <a:rPr lang="pt-BR" sz="4000" dirty="0">
                <a:solidFill>
                  <a:schemeClr val="dk1"/>
                </a:solidFill>
              </a:rPr>
              <a:t>letra </a:t>
            </a:r>
            <a:r>
              <a:rPr lang="pt-BR" sz="4000" dirty="0" smtClean="0">
                <a:solidFill>
                  <a:schemeClr val="dk1"/>
                </a:solidFill>
              </a:rPr>
              <a:t>A, </a:t>
            </a:r>
            <a:r>
              <a:rPr lang="pt-BR" sz="4000" dirty="0">
                <a:solidFill>
                  <a:schemeClr val="dk1"/>
                </a:solidFill>
              </a:rPr>
              <a:t>esta incorreta porque </a:t>
            </a:r>
            <a:r>
              <a:rPr lang="pt-BR" sz="4000" dirty="0"/>
              <a:t>esta desacordo com a lei de Newton</a:t>
            </a:r>
          </a:p>
        </p:txBody>
      </p:sp>
      <p:sp>
        <p:nvSpPr>
          <p:cNvPr id="11" name="Retângulo 10"/>
          <p:cNvSpPr/>
          <p:nvPr/>
        </p:nvSpPr>
        <p:spPr>
          <a:xfrm>
            <a:off x="19169727" y="26484964"/>
            <a:ext cx="12239623" cy="1569660"/>
          </a:xfrm>
          <a:prstGeom prst="rect">
            <a:avLst/>
          </a:prstGeom>
        </p:spPr>
        <p:txBody>
          <a:bodyPr wrap="square">
            <a:spAutoFit/>
          </a:bodyPr>
          <a:lstStyle/>
          <a:p>
            <a:pPr lvl="0">
              <a:buSzPct val="25000"/>
            </a:pPr>
            <a:r>
              <a:rPr lang="pt-BR" sz="4800" b="1" dirty="0" smtClean="0">
                <a:solidFill>
                  <a:schemeClr val="dk1"/>
                </a:solidFill>
              </a:rPr>
              <a:t>Transformações:</a:t>
            </a:r>
            <a:br>
              <a:rPr lang="pt-BR" sz="4800" b="1" dirty="0" smtClean="0">
                <a:solidFill>
                  <a:schemeClr val="dk1"/>
                </a:solidFill>
              </a:rPr>
            </a:br>
            <a:r>
              <a:rPr lang="pt-BR" sz="4800" b="1" dirty="0" smtClean="0">
                <a:solidFill>
                  <a:schemeClr val="dk1"/>
                </a:solidFill>
              </a:rPr>
              <a:t>3º Lei de newton / atrito e força</a:t>
            </a:r>
          </a:p>
        </p:txBody>
      </p:sp>
      <p:sp>
        <p:nvSpPr>
          <p:cNvPr id="12" name="Retângulo 11"/>
          <p:cNvSpPr/>
          <p:nvPr/>
        </p:nvSpPr>
        <p:spPr>
          <a:xfrm>
            <a:off x="18503547" y="28297419"/>
            <a:ext cx="13124767" cy="8094524"/>
          </a:xfrm>
          <a:prstGeom prst="rect">
            <a:avLst/>
          </a:prstGeom>
        </p:spPr>
        <p:txBody>
          <a:bodyPr wrap="square">
            <a:spAutoFit/>
          </a:bodyPr>
          <a:lstStyle/>
          <a:p>
            <a:pPr lvl="0" algn="just">
              <a:buSzPct val="25000"/>
            </a:pPr>
            <a:r>
              <a:rPr lang="pt-BR" sz="4800" b="1" dirty="0">
                <a:solidFill>
                  <a:schemeClr val="dk1"/>
                </a:solidFill>
              </a:rPr>
              <a:t>Registros / Dados:</a:t>
            </a:r>
            <a:r>
              <a:rPr lang="pt-BR" sz="4000" b="1" dirty="0">
                <a:solidFill>
                  <a:schemeClr val="dk1"/>
                </a:solidFill>
              </a:rPr>
              <a:t> </a:t>
            </a:r>
            <a:r>
              <a:rPr lang="pt-BR" sz="4000" b="1" dirty="0">
                <a:solidFill>
                  <a:srgbClr val="FF0000"/>
                </a:solidFill>
              </a:rPr>
              <a:t>Opções</a:t>
            </a:r>
            <a:r>
              <a:rPr lang="pt-BR" sz="4000" b="1" dirty="0" smtClean="0">
                <a:solidFill>
                  <a:srgbClr val="FF0000"/>
                </a:solidFill>
              </a:rPr>
              <a:t>:</a:t>
            </a:r>
            <a:endParaRPr lang="pt-BR" sz="4000" b="1" dirty="0">
              <a:solidFill>
                <a:srgbClr val="FF0000"/>
              </a:solidFill>
            </a:endParaRPr>
          </a:p>
          <a:p>
            <a:pPr marL="742950" lvl="0" indent="-742950">
              <a:buFont typeface="+mj-lt"/>
              <a:buAutoNum type="alphaLcParenR"/>
            </a:pPr>
            <a:r>
              <a:rPr lang="pt-BR" sz="4800" dirty="0"/>
              <a:t>Perpendicular ao plano e no mesmo sentido do </a:t>
            </a:r>
            <a:r>
              <a:rPr lang="pt-BR" sz="4800" dirty="0" smtClean="0"/>
              <a:t>movimento.</a:t>
            </a:r>
          </a:p>
          <a:p>
            <a:pPr marL="742950" lvl="0" indent="-742950">
              <a:buFont typeface="+mj-lt"/>
              <a:buAutoNum type="alphaLcParenR"/>
            </a:pPr>
            <a:r>
              <a:rPr lang="pt-BR" sz="4800" dirty="0" smtClean="0"/>
              <a:t>Paralelo </a:t>
            </a:r>
            <a:r>
              <a:rPr lang="pt-BR" sz="4800" dirty="0"/>
              <a:t>ao plano e no sentido contrario ao </a:t>
            </a:r>
            <a:r>
              <a:rPr lang="pt-BR" sz="4800" dirty="0" smtClean="0"/>
              <a:t>movimento</a:t>
            </a:r>
          </a:p>
          <a:p>
            <a:pPr marL="742950" lvl="0" indent="-742950">
              <a:buFont typeface="+mj-lt"/>
              <a:buAutoNum type="alphaLcParenR"/>
            </a:pPr>
            <a:r>
              <a:rPr lang="pt-BR" sz="4800" b="1" dirty="0" smtClean="0"/>
              <a:t>Paralelo </a:t>
            </a:r>
            <a:r>
              <a:rPr lang="pt-BR" sz="4800" b="1" dirty="0"/>
              <a:t>ao plano e no mesmo sentido do </a:t>
            </a:r>
            <a:r>
              <a:rPr lang="pt-BR" sz="4800" b="1" dirty="0" smtClean="0"/>
              <a:t>movimento</a:t>
            </a:r>
            <a:endParaRPr lang="pt-BR" sz="4800" dirty="0"/>
          </a:p>
          <a:p>
            <a:pPr marL="742950" lvl="0" indent="-742950">
              <a:buFont typeface="+mj-lt"/>
              <a:buAutoNum type="alphaLcParenR"/>
            </a:pPr>
            <a:r>
              <a:rPr lang="pt-BR" sz="4800" dirty="0" smtClean="0"/>
              <a:t>Horizontal </a:t>
            </a:r>
            <a:r>
              <a:rPr lang="pt-BR" sz="4800" dirty="0"/>
              <a:t>e no mesmo sentido do </a:t>
            </a:r>
            <a:r>
              <a:rPr lang="pt-BR" sz="4800" dirty="0" smtClean="0"/>
              <a:t>movimento</a:t>
            </a:r>
          </a:p>
          <a:p>
            <a:pPr marL="742950" lvl="0" indent="-742950">
              <a:buFont typeface="+mj-lt"/>
              <a:buAutoNum type="alphaLcParenR"/>
            </a:pPr>
            <a:r>
              <a:rPr lang="pt-BR" sz="4800" dirty="0" smtClean="0"/>
              <a:t>Vertical </a:t>
            </a:r>
            <a:r>
              <a:rPr lang="pt-BR" sz="4800" dirty="0"/>
              <a:t>e sentido para cima</a:t>
            </a:r>
          </a:p>
          <a:p>
            <a:pPr lvl="0" algn="just">
              <a:buSzPct val="25000"/>
            </a:pPr>
            <a:endParaRPr lang="pt-BR" sz="4000" b="1" dirty="0" smtClean="0">
              <a:solidFill>
                <a:srgbClr val="FF0000"/>
              </a:solidFill>
            </a:endParaRPr>
          </a:p>
        </p:txBody>
      </p:sp>
      <p:sp>
        <p:nvSpPr>
          <p:cNvPr id="13" name="Retângulo 12"/>
          <p:cNvSpPr/>
          <p:nvPr/>
        </p:nvSpPr>
        <p:spPr>
          <a:xfrm>
            <a:off x="23137903" y="5084408"/>
            <a:ext cx="6827510" cy="830997"/>
          </a:xfrm>
          <a:prstGeom prst="rect">
            <a:avLst/>
          </a:prstGeom>
        </p:spPr>
        <p:txBody>
          <a:bodyPr wrap="none">
            <a:spAutoFit/>
          </a:bodyPr>
          <a:lstStyle/>
          <a:p>
            <a:pPr lvl="0" indent="-279400">
              <a:buClr>
                <a:schemeClr val="dk1"/>
              </a:buClr>
              <a:buSzPct val="100000"/>
            </a:pPr>
            <a:r>
              <a:rPr lang="pt-BR" sz="4800" b="1" dirty="0">
                <a:solidFill>
                  <a:schemeClr val="dk1"/>
                </a:solidFill>
                <a:latin typeface="+mj-lt"/>
                <a:ea typeface="Cambria"/>
                <a:cs typeface="Cambria"/>
                <a:sym typeface="Cambria"/>
              </a:rPr>
              <a:t>Domínio Metodológico</a:t>
            </a:r>
          </a:p>
        </p:txBody>
      </p:sp>
      <p:sp>
        <p:nvSpPr>
          <p:cNvPr id="14" name="Retângulo 13"/>
          <p:cNvSpPr/>
          <p:nvPr/>
        </p:nvSpPr>
        <p:spPr>
          <a:xfrm>
            <a:off x="3608933" y="4953779"/>
            <a:ext cx="5971507" cy="830997"/>
          </a:xfrm>
          <a:prstGeom prst="rect">
            <a:avLst/>
          </a:prstGeom>
        </p:spPr>
        <p:txBody>
          <a:bodyPr wrap="none">
            <a:spAutoFit/>
          </a:bodyPr>
          <a:lstStyle/>
          <a:p>
            <a:pPr lvl="0" indent="-279400">
              <a:buClr>
                <a:schemeClr val="dk1"/>
              </a:buClr>
              <a:buSzPct val="100000"/>
            </a:pPr>
            <a:r>
              <a:rPr lang="pt-BR" sz="4800" b="1" dirty="0" smtClean="0">
                <a:solidFill>
                  <a:schemeClr val="dk1"/>
                </a:solidFill>
                <a:latin typeface="+mj-lt"/>
                <a:ea typeface="Cambria"/>
                <a:cs typeface="Cambria"/>
                <a:sym typeface="Cambria"/>
              </a:rPr>
              <a:t>Domínio Conceitual</a:t>
            </a:r>
            <a:endParaRPr lang="pt-BR" sz="4800" b="1" dirty="0">
              <a:solidFill>
                <a:schemeClr val="dk1"/>
              </a:solidFill>
              <a:latin typeface="+mj-lt"/>
              <a:ea typeface="Cambria"/>
              <a:cs typeface="Cambria"/>
              <a:sym typeface="Cambria"/>
            </a:endParaRPr>
          </a:p>
        </p:txBody>
      </p:sp>
      <p:sp>
        <p:nvSpPr>
          <p:cNvPr id="15" name="Retângulo 14"/>
          <p:cNvSpPr/>
          <p:nvPr/>
        </p:nvSpPr>
        <p:spPr>
          <a:xfrm>
            <a:off x="410754" y="6419924"/>
            <a:ext cx="11527972" cy="830997"/>
          </a:xfrm>
          <a:prstGeom prst="rect">
            <a:avLst/>
          </a:prstGeom>
        </p:spPr>
        <p:txBody>
          <a:bodyPr wrap="square">
            <a:spAutoFit/>
          </a:bodyPr>
          <a:lstStyle/>
          <a:p>
            <a:pPr indent="-203200">
              <a:buClr>
                <a:schemeClr val="dk1"/>
              </a:buClr>
              <a:buSzPct val="100000"/>
            </a:pPr>
            <a:r>
              <a:rPr lang="pt-BR" sz="4800" b="1" dirty="0">
                <a:solidFill>
                  <a:schemeClr val="dk1"/>
                </a:solidFill>
                <a:latin typeface="+mn-lt"/>
                <a:ea typeface="Cambria"/>
                <a:cs typeface="Cambria"/>
                <a:sym typeface="Cambria"/>
              </a:rPr>
              <a:t>Teoria</a:t>
            </a:r>
            <a:r>
              <a:rPr lang="pt-BR" sz="4800" b="1" dirty="0" smtClean="0">
                <a:solidFill>
                  <a:schemeClr val="dk1"/>
                </a:solidFill>
                <a:latin typeface="+mn-lt"/>
                <a:ea typeface="Cambria"/>
                <a:cs typeface="Cambria"/>
                <a:sym typeface="Cambria"/>
              </a:rPr>
              <a:t>: 3º </a:t>
            </a:r>
            <a:r>
              <a:rPr lang="pt-BR" sz="4800" dirty="0" smtClean="0">
                <a:solidFill>
                  <a:schemeClr val="dk1"/>
                </a:solidFill>
                <a:latin typeface="+mn-lt"/>
                <a:ea typeface="Cambria"/>
                <a:cs typeface="Cambria"/>
                <a:sym typeface="Cambria"/>
              </a:rPr>
              <a:t>Lei de Newton</a:t>
            </a:r>
            <a:endParaRPr lang="pt-BR" sz="4000" dirty="0">
              <a:latin typeface="+mn-lt"/>
            </a:endParaRPr>
          </a:p>
        </p:txBody>
      </p:sp>
      <p:sp>
        <p:nvSpPr>
          <p:cNvPr id="16" name="Retângulo 15"/>
          <p:cNvSpPr/>
          <p:nvPr/>
        </p:nvSpPr>
        <p:spPr>
          <a:xfrm>
            <a:off x="260577" y="7536672"/>
            <a:ext cx="12083144" cy="923330"/>
          </a:xfrm>
          <a:prstGeom prst="rect">
            <a:avLst/>
          </a:prstGeom>
        </p:spPr>
        <p:txBody>
          <a:bodyPr wrap="square">
            <a:spAutoFit/>
          </a:bodyPr>
          <a:lstStyle/>
          <a:p>
            <a:r>
              <a:rPr lang="pt-BR" sz="5400" b="1" dirty="0" smtClean="0">
                <a:solidFill>
                  <a:schemeClr val="dk1"/>
                </a:solidFill>
              </a:rPr>
              <a:t>Princípios/necessidade didática:</a:t>
            </a:r>
            <a:endParaRPr lang="pt-BR" sz="5400" dirty="0">
              <a:solidFill>
                <a:srgbClr val="FF0000"/>
              </a:solidFill>
              <a:sym typeface="Wingdings" panose="05000000000000000000" pitchFamily="2" charset="2"/>
            </a:endParaRPr>
          </a:p>
        </p:txBody>
      </p:sp>
      <p:sp>
        <p:nvSpPr>
          <p:cNvPr id="17" name="Retângulo 16"/>
          <p:cNvSpPr/>
          <p:nvPr/>
        </p:nvSpPr>
        <p:spPr>
          <a:xfrm>
            <a:off x="12932229" y="6772829"/>
            <a:ext cx="7903028" cy="3293209"/>
          </a:xfrm>
          <a:prstGeom prst="rect">
            <a:avLst/>
          </a:prstGeom>
        </p:spPr>
        <p:txBody>
          <a:bodyPr wrap="square">
            <a:spAutoFit/>
          </a:bodyPr>
          <a:lstStyle/>
          <a:p>
            <a:pPr algn="ctr">
              <a:buSzPct val="25000"/>
            </a:pPr>
            <a:r>
              <a:rPr lang="pt-BR" sz="4800" b="1" dirty="0">
                <a:solidFill>
                  <a:schemeClr val="dk1"/>
                </a:solidFill>
              </a:rPr>
              <a:t>Questão básica </a:t>
            </a:r>
          </a:p>
          <a:p>
            <a:pPr algn="ctr"/>
            <a:r>
              <a:rPr lang="pt-BR" sz="4000" i="1" dirty="0"/>
              <a:t>Em relação ao movimento dessa pessoa, quais são a direção e o sentido da força de atrito mencionada no texto?</a:t>
            </a:r>
            <a:endParaRPr lang="pt-BR" sz="4000" dirty="0"/>
          </a:p>
        </p:txBody>
      </p:sp>
      <p:sp>
        <p:nvSpPr>
          <p:cNvPr id="18" name="Retângulo 17"/>
          <p:cNvSpPr/>
          <p:nvPr/>
        </p:nvSpPr>
        <p:spPr>
          <a:xfrm>
            <a:off x="346302" y="10327707"/>
            <a:ext cx="11952515" cy="1569660"/>
          </a:xfrm>
          <a:prstGeom prst="rect">
            <a:avLst/>
          </a:prstGeom>
        </p:spPr>
        <p:txBody>
          <a:bodyPr wrap="square">
            <a:spAutoFit/>
          </a:bodyPr>
          <a:lstStyle/>
          <a:p>
            <a:pPr lvl="0" indent="-177800">
              <a:buClr>
                <a:schemeClr val="dk1"/>
              </a:buClr>
              <a:buSzPct val="100000"/>
            </a:pPr>
            <a:r>
              <a:rPr lang="pt-BR" sz="4800" b="1" dirty="0">
                <a:solidFill>
                  <a:schemeClr val="dk1"/>
                </a:solidFill>
              </a:rPr>
              <a:t>Conceitos</a:t>
            </a:r>
            <a:r>
              <a:rPr lang="pt-BR" sz="4800" b="1" dirty="0" smtClean="0">
                <a:solidFill>
                  <a:schemeClr val="dk1"/>
                </a:solidFill>
              </a:rPr>
              <a:t>:</a:t>
            </a:r>
            <a:r>
              <a:rPr lang="pt-BR" sz="4800" dirty="0"/>
              <a:t> O Movimento, o equilíbrio e a descoberta de leis físicas ·.</a:t>
            </a:r>
            <a:endParaRPr lang="pt-BR" sz="4800" b="1" dirty="0" smtClean="0">
              <a:solidFill>
                <a:srgbClr val="FF0000"/>
              </a:solidFill>
            </a:endParaRPr>
          </a:p>
        </p:txBody>
      </p:sp>
      <p:sp>
        <p:nvSpPr>
          <p:cNvPr id="20" name="Retângulo 19"/>
          <p:cNvSpPr/>
          <p:nvPr/>
        </p:nvSpPr>
        <p:spPr>
          <a:xfrm>
            <a:off x="410754" y="29615799"/>
            <a:ext cx="15217774" cy="6278642"/>
          </a:xfrm>
          <a:prstGeom prst="rect">
            <a:avLst/>
          </a:prstGeom>
        </p:spPr>
        <p:txBody>
          <a:bodyPr wrap="square">
            <a:spAutoFit/>
          </a:bodyPr>
          <a:lstStyle/>
          <a:p>
            <a:pPr algn="just" fontAlgn="base"/>
            <a:r>
              <a:rPr lang="pt-BR" sz="5400" b="1" dirty="0"/>
              <a:t>COMPETÊNCIA DE ÁREA 6</a:t>
            </a:r>
            <a:r>
              <a:rPr lang="pt-BR" sz="5400" dirty="0"/>
              <a:t> </a:t>
            </a:r>
            <a:r>
              <a:rPr lang="pt-BR" sz="4800" dirty="0"/>
              <a:t>– Apropria-se de conhecimentos de física para, em situações problema, interpretar, avaliar ou planejar intervenções cientifico-tecnológicas</a:t>
            </a:r>
            <a:r>
              <a:rPr lang="pt-BR" sz="4800" dirty="0" smtClean="0"/>
              <a:t>.</a:t>
            </a:r>
          </a:p>
          <a:p>
            <a:pPr algn="just" fontAlgn="base"/>
            <a:endParaRPr lang="pt-BR" sz="5400" dirty="0" smtClean="0"/>
          </a:p>
          <a:p>
            <a:r>
              <a:rPr lang="pt-BR" sz="5400" b="1" dirty="0" smtClean="0">
                <a:solidFill>
                  <a:schemeClr val="tx1">
                    <a:lumMod val="95000"/>
                    <a:lumOff val="5000"/>
                  </a:schemeClr>
                </a:solidFill>
                <a:latin typeface="+mj-lt"/>
              </a:rPr>
              <a:t>Habilidade</a:t>
            </a:r>
            <a:r>
              <a:rPr lang="pt-BR" sz="5400" dirty="0" smtClean="0">
                <a:solidFill>
                  <a:schemeClr val="tx1">
                    <a:lumMod val="95000"/>
                    <a:lumOff val="5000"/>
                  </a:schemeClr>
                </a:solidFill>
                <a:latin typeface="+mj-lt"/>
              </a:rPr>
              <a:t> </a:t>
            </a:r>
            <a:r>
              <a:rPr lang="pt-BR" sz="5400" b="1" dirty="0">
                <a:solidFill>
                  <a:schemeClr val="tx1">
                    <a:lumMod val="95000"/>
                    <a:lumOff val="5000"/>
                  </a:schemeClr>
                </a:solidFill>
              </a:rPr>
              <a:t>H20</a:t>
            </a:r>
            <a:r>
              <a:rPr lang="pt-BR" sz="5400" dirty="0">
                <a:solidFill>
                  <a:schemeClr val="tx1">
                    <a:lumMod val="95000"/>
                    <a:lumOff val="5000"/>
                  </a:schemeClr>
                </a:solidFill>
              </a:rPr>
              <a:t> </a:t>
            </a:r>
            <a:r>
              <a:rPr lang="pt-BR" sz="5400" dirty="0"/>
              <a:t>– </a:t>
            </a:r>
            <a:r>
              <a:rPr lang="pt-BR" sz="4800" dirty="0"/>
              <a:t>Caracterizar causas ou efeitos dos movimentos de partículas, substâncias, objetos ou corpos celestes.</a:t>
            </a:r>
          </a:p>
        </p:txBody>
      </p:sp>
      <p:sp>
        <p:nvSpPr>
          <p:cNvPr id="21" name="Retângulo 20"/>
          <p:cNvSpPr/>
          <p:nvPr/>
        </p:nvSpPr>
        <p:spPr>
          <a:xfrm>
            <a:off x="460602" y="36073616"/>
            <a:ext cx="31938686" cy="1446550"/>
          </a:xfrm>
          <a:prstGeom prst="rect">
            <a:avLst/>
          </a:prstGeom>
        </p:spPr>
        <p:txBody>
          <a:bodyPr wrap="square">
            <a:spAutoFit/>
          </a:bodyPr>
          <a:lstStyle/>
          <a:p>
            <a:pPr lvl="0" algn="ctr">
              <a:buSzPct val="25000"/>
            </a:pPr>
            <a:r>
              <a:rPr lang="pt-BR" sz="4000" b="1" dirty="0"/>
              <a:t> </a:t>
            </a:r>
            <a:r>
              <a:rPr lang="pt-BR" sz="4000" b="1" dirty="0" smtClean="0"/>
              <a:t>        </a:t>
            </a:r>
            <a:r>
              <a:rPr lang="pt-BR" sz="4800" b="1" dirty="0" smtClean="0"/>
              <a:t>Evento</a:t>
            </a:r>
            <a:r>
              <a:rPr lang="pt-BR" sz="4800" dirty="0" smtClean="0"/>
              <a:t> </a:t>
            </a:r>
          </a:p>
          <a:p>
            <a:pPr algn="ctr">
              <a:buSzPct val="25000"/>
            </a:pPr>
            <a:r>
              <a:rPr lang="pt-BR" sz="4000" b="1" dirty="0" smtClean="0">
                <a:solidFill>
                  <a:srgbClr val="FF0000"/>
                </a:solidFill>
              </a:rPr>
              <a:t>ENEM: </a:t>
            </a:r>
            <a:r>
              <a:rPr lang="pt-BR" sz="4000" b="1" cap="all" dirty="0" smtClean="0">
                <a:solidFill>
                  <a:srgbClr val="FF0000"/>
                </a:solidFill>
              </a:rPr>
              <a:t>2013</a:t>
            </a:r>
            <a:r>
              <a:rPr lang="pt-BR" sz="4000" b="1" cap="all" dirty="0">
                <a:solidFill>
                  <a:srgbClr val="FF0000"/>
                </a:solidFill>
              </a:rPr>
              <a:t> </a:t>
            </a:r>
            <a:r>
              <a:rPr lang="pt-BR" sz="4000" b="1" cap="all" dirty="0"/>
              <a:t> </a:t>
            </a:r>
            <a:r>
              <a:rPr lang="pt-BR" sz="4000" dirty="0" smtClean="0">
                <a:solidFill>
                  <a:schemeClr val="dk1"/>
                </a:solidFill>
              </a:rPr>
              <a:t>| </a:t>
            </a:r>
            <a:r>
              <a:rPr lang="pt-BR" sz="4000" b="1" dirty="0"/>
              <a:t>Questão </a:t>
            </a:r>
            <a:r>
              <a:rPr lang="pt-BR" sz="4000" b="1" dirty="0" smtClean="0"/>
              <a:t>80 | CAD. Branco |</a:t>
            </a:r>
            <a:endParaRPr lang="pt-BR" sz="4000" dirty="0">
              <a:solidFill>
                <a:schemeClr val="dk1"/>
              </a:solidFill>
            </a:endParaRPr>
          </a:p>
        </p:txBody>
      </p:sp>
      <p:sp>
        <p:nvSpPr>
          <p:cNvPr id="22" name="Retângulo 21"/>
          <p:cNvSpPr/>
          <p:nvPr/>
        </p:nvSpPr>
        <p:spPr>
          <a:xfrm>
            <a:off x="19798438" y="22573596"/>
            <a:ext cx="13372985" cy="923330"/>
          </a:xfrm>
          <a:prstGeom prst="rect">
            <a:avLst/>
          </a:prstGeom>
        </p:spPr>
        <p:txBody>
          <a:bodyPr wrap="square">
            <a:spAutoFit/>
          </a:bodyPr>
          <a:lstStyle/>
          <a:p>
            <a:pPr lvl="0"/>
            <a:r>
              <a:rPr lang="pt-BR" sz="5400" dirty="0">
                <a:solidFill>
                  <a:srgbClr val="333333"/>
                </a:solidFill>
                <a:latin typeface="Arial" panose="020B0604020202020204" pitchFamily="34" charset="0"/>
                <a:cs typeface="Arial" panose="020B0604020202020204" pitchFamily="34" charset="0"/>
              </a:rPr>
              <a:t>c</a:t>
            </a:r>
            <a:r>
              <a:rPr lang="pt-BR" sz="5400" dirty="0" smtClean="0">
                <a:solidFill>
                  <a:srgbClr val="333333"/>
                </a:solidFill>
                <a:latin typeface="Arial" panose="020B0604020202020204" pitchFamily="34" charset="0"/>
                <a:cs typeface="Arial" panose="020B0604020202020204" pitchFamily="34" charset="0"/>
              </a:rPr>
              <a:t>)</a:t>
            </a:r>
            <a:r>
              <a:rPr lang="pt-BR" sz="5400" dirty="0" smtClean="0">
                <a:solidFill>
                  <a:srgbClr val="FF0000"/>
                </a:solidFill>
                <a:latin typeface="Arial" panose="020B0604020202020204" pitchFamily="34" charset="0"/>
                <a:cs typeface="Arial" panose="020B0604020202020204" pitchFamily="34" charset="0"/>
              </a:rPr>
              <a:t> </a:t>
            </a:r>
            <a:r>
              <a:rPr lang="pt-BR" sz="5400" b="1" dirty="0">
                <a:solidFill>
                  <a:srgbClr val="FF0000"/>
                </a:solidFill>
              </a:rPr>
              <a:t>Alternativa correta</a:t>
            </a:r>
            <a:endParaRPr lang="pt-BR" sz="5400" dirty="0">
              <a:solidFill>
                <a:srgbClr val="FF0000"/>
              </a:solidFill>
            </a:endParaRPr>
          </a:p>
        </p:txBody>
      </p:sp>
      <p:sp>
        <p:nvSpPr>
          <p:cNvPr id="23" name="Retângulo 22"/>
          <p:cNvSpPr/>
          <p:nvPr/>
        </p:nvSpPr>
        <p:spPr>
          <a:xfrm>
            <a:off x="19798438" y="21305836"/>
            <a:ext cx="12209916" cy="1446550"/>
          </a:xfrm>
          <a:prstGeom prst="rect">
            <a:avLst/>
          </a:prstGeom>
        </p:spPr>
        <p:txBody>
          <a:bodyPr wrap="square">
            <a:spAutoFit/>
          </a:bodyPr>
          <a:lstStyle/>
          <a:p>
            <a:pPr lvl="0"/>
            <a:r>
              <a:rPr lang="pt-BR" sz="4800" dirty="0">
                <a:solidFill>
                  <a:srgbClr val="333333"/>
                </a:solidFill>
                <a:latin typeface="Arial" panose="020B0604020202020204" pitchFamily="34" charset="0"/>
                <a:cs typeface="Arial" panose="020B0604020202020204" pitchFamily="34" charset="0"/>
              </a:rPr>
              <a:t>b</a:t>
            </a:r>
            <a:r>
              <a:rPr lang="pt-BR" sz="4800" dirty="0" smtClean="0">
                <a:solidFill>
                  <a:srgbClr val="333333"/>
                </a:solidFill>
                <a:latin typeface="Arial" panose="020B0604020202020204" pitchFamily="34" charset="0"/>
                <a:cs typeface="Arial" panose="020B0604020202020204" pitchFamily="34" charset="0"/>
              </a:rPr>
              <a:t>) </a:t>
            </a:r>
            <a:r>
              <a:rPr lang="pt-BR" sz="4800" b="1" dirty="0" smtClean="0">
                <a:solidFill>
                  <a:srgbClr val="FF0000"/>
                </a:solidFill>
              </a:rPr>
              <a:t>Errada, </a:t>
            </a:r>
            <a:r>
              <a:rPr lang="pt-BR" sz="4000" dirty="0">
                <a:solidFill>
                  <a:schemeClr val="dk1"/>
                </a:solidFill>
              </a:rPr>
              <a:t>A letra </a:t>
            </a:r>
            <a:r>
              <a:rPr lang="pt-BR" sz="4000" dirty="0" smtClean="0">
                <a:solidFill>
                  <a:schemeClr val="dk1"/>
                </a:solidFill>
              </a:rPr>
              <a:t>B </a:t>
            </a:r>
            <a:r>
              <a:rPr lang="pt-BR" sz="4000" dirty="0">
                <a:solidFill>
                  <a:schemeClr val="dk1"/>
                </a:solidFill>
              </a:rPr>
              <a:t>esta incorreta porque </a:t>
            </a:r>
            <a:r>
              <a:rPr lang="pt-BR" sz="4000" dirty="0"/>
              <a:t>esta desacordo com a lei de Newton</a:t>
            </a:r>
          </a:p>
        </p:txBody>
      </p:sp>
      <p:sp>
        <p:nvSpPr>
          <p:cNvPr id="26" name="Retângulo 25"/>
          <p:cNvSpPr/>
          <p:nvPr/>
        </p:nvSpPr>
        <p:spPr>
          <a:xfrm>
            <a:off x="19537041" y="23557898"/>
            <a:ext cx="12013803" cy="1446550"/>
          </a:xfrm>
          <a:prstGeom prst="rect">
            <a:avLst/>
          </a:prstGeom>
        </p:spPr>
        <p:txBody>
          <a:bodyPr wrap="square">
            <a:spAutoFit/>
          </a:bodyPr>
          <a:lstStyle/>
          <a:p>
            <a:pPr lvl="0"/>
            <a:r>
              <a:rPr lang="pt-BR" sz="4800" dirty="0" smtClean="0">
                <a:solidFill>
                  <a:srgbClr val="333333"/>
                </a:solidFill>
                <a:latin typeface="Arial" panose="020B0604020202020204" pitchFamily="34" charset="0"/>
                <a:cs typeface="Arial" panose="020B0604020202020204" pitchFamily="34" charset="0"/>
              </a:rPr>
              <a:t>d) </a:t>
            </a:r>
            <a:r>
              <a:rPr lang="pt-BR" sz="4800" b="1" dirty="0" smtClean="0">
                <a:solidFill>
                  <a:srgbClr val="FF0000"/>
                </a:solidFill>
                <a:latin typeface="Arial" panose="020B0604020202020204" pitchFamily="34" charset="0"/>
                <a:cs typeface="Arial" panose="020B0604020202020204" pitchFamily="34" charset="0"/>
              </a:rPr>
              <a:t>Errada</a:t>
            </a:r>
            <a:r>
              <a:rPr lang="pt-BR" sz="4400" b="1" dirty="0" smtClean="0">
                <a:solidFill>
                  <a:srgbClr val="FF0000"/>
                </a:solidFill>
                <a:latin typeface="Arial" panose="020B0604020202020204" pitchFamily="34" charset="0"/>
                <a:cs typeface="Arial" panose="020B0604020202020204" pitchFamily="34" charset="0"/>
              </a:rPr>
              <a:t>, </a:t>
            </a:r>
            <a:r>
              <a:rPr lang="pt-BR" sz="4000" dirty="0">
                <a:solidFill>
                  <a:schemeClr val="dk1"/>
                </a:solidFill>
              </a:rPr>
              <a:t>A letra D </a:t>
            </a:r>
            <a:r>
              <a:rPr lang="pt-BR" sz="4000" dirty="0" smtClean="0">
                <a:solidFill>
                  <a:schemeClr val="dk1"/>
                </a:solidFill>
              </a:rPr>
              <a:t>esta </a:t>
            </a:r>
            <a:r>
              <a:rPr lang="pt-BR" sz="4000" dirty="0">
                <a:solidFill>
                  <a:schemeClr val="dk1"/>
                </a:solidFill>
              </a:rPr>
              <a:t>incorreta porque </a:t>
            </a:r>
            <a:r>
              <a:rPr lang="pt-BR" sz="4000" dirty="0"/>
              <a:t>esta desacordo com a lei de Newton</a:t>
            </a:r>
          </a:p>
        </p:txBody>
      </p:sp>
      <p:sp>
        <p:nvSpPr>
          <p:cNvPr id="29" name="Retângulo 28"/>
          <p:cNvSpPr/>
          <p:nvPr/>
        </p:nvSpPr>
        <p:spPr>
          <a:xfrm>
            <a:off x="19415146" y="25078566"/>
            <a:ext cx="12308340" cy="1446550"/>
          </a:xfrm>
          <a:prstGeom prst="rect">
            <a:avLst/>
          </a:prstGeom>
        </p:spPr>
        <p:txBody>
          <a:bodyPr wrap="square">
            <a:spAutoFit/>
          </a:bodyPr>
          <a:lstStyle/>
          <a:p>
            <a:pPr lvl="0"/>
            <a:r>
              <a:rPr lang="pt-BR" sz="4800" dirty="0" smtClean="0">
                <a:solidFill>
                  <a:srgbClr val="333333"/>
                </a:solidFill>
                <a:latin typeface="Arial" panose="020B0604020202020204" pitchFamily="34" charset="0"/>
                <a:cs typeface="Arial" panose="020B0604020202020204" pitchFamily="34" charset="0"/>
              </a:rPr>
              <a:t>e) </a:t>
            </a:r>
            <a:r>
              <a:rPr lang="pt-BR" sz="4800" b="1" dirty="0">
                <a:solidFill>
                  <a:srgbClr val="FF0000"/>
                </a:solidFill>
                <a:latin typeface="Arial" panose="020B0604020202020204" pitchFamily="34" charset="0"/>
                <a:cs typeface="Arial" panose="020B0604020202020204" pitchFamily="34" charset="0"/>
              </a:rPr>
              <a:t>Errada, </a:t>
            </a:r>
            <a:r>
              <a:rPr lang="pt-BR" sz="4000" dirty="0" smtClean="0">
                <a:solidFill>
                  <a:schemeClr val="tx1"/>
                </a:solidFill>
                <a:latin typeface="Arial" panose="020B0604020202020204" pitchFamily="34" charset="0"/>
                <a:cs typeface="Arial" panose="020B0604020202020204" pitchFamily="34" charset="0"/>
              </a:rPr>
              <a:t>a </a:t>
            </a:r>
            <a:r>
              <a:rPr lang="pt-BR" sz="4000" dirty="0" smtClean="0">
                <a:solidFill>
                  <a:schemeClr val="dk1"/>
                </a:solidFill>
              </a:rPr>
              <a:t>letra </a:t>
            </a:r>
            <a:r>
              <a:rPr lang="pt-BR" sz="4000" dirty="0">
                <a:solidFill>
                  <a:schemeClr val="dk1"/>
                </a:solidFill>
              </a:rPr>
              <a:t>E esta incorreta porque </a:t>
            </a:r>
            <a:r>
              <a:rPr lang="pt-BR" sz="4000" dirty="0" smtClean="0"/>
              <a:t>esta </a:t>
            </a:r>
            <a:r>
              <a:rPr lang="pt-BR" sz="4000" dirty="0"/>
              <a:t>desacordo com a lei de Newton</a:t>
            </a:r>
          </a:p>
        </p:txBody>
      </p:sp>
      <p:sp>
        <p:nvSpPr>
          <p:cNvPr id="35" name="Retângulo 34"/>
          <p:cNvSpPr/>
          <p:nvPr/>
        </p:nvSpPr>
        <p:spPr>
          <a:xfrm>
            <a:off x="359229" y="37591118"/>
            <a:ext cx="31742742" cy="4247317"/>
          </a:xfrm>
          <a:prstGeom prst="rect">
            <a:avLst/>
          </a:prstGeom>
        </p:spPr>
        <p:txBody>
          <a:bodyPr wrap="square">
            <a:spAutoFit/>
          </a:bodyPr>
          <a:lstStyle/>
          <a:p>
            <a:pPr algn="ctr">
              <a:buSzPct val="25000"/>
            </a:pPr>
            <a:r>
              <a:rPr lang="pt-BR" sz="5400" b="1" dirty="0">
                <a:solidFill>
                  <a:schemeClr val="tx1">
                    <a:lumMod val="95000"/>
                    <a:lumOff val="5000"/>
                  </a:schemeClr>
                </a:solidFill>
              </a:rPr>
              <a:t>Uma pessoa necessita de força de atrito em seus pés para se deslocar sobre uma superfície. Logo, uma pessoa que sobe uma rampa em linha reta será auxiliada pela força de atrito exercida pelo chão em seus pés</a:t>
            </a:r>
            <a:r>
              <a:rPr lang="pt-BR" sz="5400" b="1" dirty="0" smtClean="0">
                <a:solidFill>
                  <a:schemeClr val="tx1">
                    <a:lumMod val="95000"/>
                    <a:lumOff val="5000"/>
                  </a:schemeClr>
                </a:solidFill>
              </a:rPr>
              <a:t>.</a:t>
            </a:r>
            <a:r>
              <a:rPr lang="pt-BR" sz="5400" b="1" dirty="0">
                <a:solidFill>
                  <a:schemeClr val="tx1">
                    <a:lumMod val="95000"/>
                    <a:lumOff val="5000"/>
                  </a:schemeClr>
                </a:solidFill>
              </a:rPr>
              <a:t/>
            </a:r>
            <a:br>
              <a:rPr lang="pt-BR" sz="5400" b="1" dirty="0">
                <a:solidFill>
                  <a:schemeClr val="tx1">
                    <a:lumMod val="95000"/>
                    <a:lumOff val="5000"/>
                  </a:schemeClr>
                </a:solidFill>
              </a:rPr>
            </a:br>
            <a:r>
              <a:rPr lang="pt-BR" sz="5400" b="1" dirty="0">
                <a:solidFill>
                  <a:schemeClr val="tx1">
                    <a:lumMod val="95000"/>
                    <a:lumOff val="5000"/>
                  </a:schemeClr>
                </a:solidFill>
              </a:rPr>
              <a:t>Em relação ao movimento dessa pessoa, quais são a direção e o sentido da força de atrito mencionada no texto?</a:t>
            </a:r>
          </a:p>
        </p:txBody>
      </p:sp>
      <p:sp>
        <p:nvSpPr>
          <p:cNvPr id="37" name="Retângulo 36"/>
          <p:cNvSpPr/>
          <p:nvPr/>
        </p:nvSpPr>
        <p:spPr>
          <a:xfrm>
            <a:off x="368738" y="8562753"/>
            <a:ext cx="11430000" cy="1569660"/>
          </a:xfrm>
          <a:prstGeom prst="rect">
            <a:avLst/>
          </a:prstGeom>
        </p:spPr>
        <p:txBody>
          <a:bodyPr wrap="square">
            <a:spAutoFit/>
          </a:bodyPr>
          <a:lstStyle/>
          <a:p>
            <a:r>
              <a:rPr lang="pt-BR" sz="4800" dirty="0" smtClean="0"/>
              <a:t>Compreender as leis de Newton e saber como podem ser aplicadas no dia á dia.</a:t>
            </a:r>
            <a:endParaRPr lang="pt-BR" sz="4800" b="1" dirty="0">
              <a:solidFill>
                <a:schemeClr val="dk1"/>
              </a:solidFill>
            </a:endParaRPr>
          </a:p>
        </p:txBody>
      </p:sp>
      <p:sp>
        <p:nvSpPr>
          <p:cNvPr id="8" name="Retângulo 7"/>
          <p:cNvSpPr/>
          <p:nvPr/>
        </p:nvSpPr>
        <p:spPr>
          <a:xfrm>
            <a:off x="161455" y="12427090"/>
            <a:ext cx="13095061" cy="2308324"/>
          </a:xfrm>
          <a:prstGeom prst="rect">
            <a:avLst/>
          </a:prstGeom>
        </p:spPr>
        <p:txBody>
          <a:bodyPr wrap="square">
            <a:spAutoFit/>
          </a:bodyPr>
          <a:lstStyle/>
          <a:p>
            <a:pPr lvl="0" indent="-177800" algn="just">
              <a:buClr>
                <a:srgbClr val="000000"/>
              </a:buClr>
              <a:buSzPct val="100000"/>
            </a:pPr>
            <a:r>
              <a:rPr lang="pt-BR" sz="4800" b="1" dirty="0" smtClean="0">
                <a:solidFill>
                  <a:schemeClr val="tx1">
                    <a:lumMod val="95000"/>
                    <a:lumOff val="5000"/>
                  </a:schemeClr>
                </a:solidFill>
              </a:rPr>
              <a:t>Sentença Descritora: </a:t>
            </a:r>
            <a:endParaRPr lang="pt-BR" sz="4800" b="1" dirty="0">
              <a:solidFill>
                <a:schemeClr val="tx1">
                  <a:lumMod val="95000"/>
                  <a:lumOff val="5000"/>
                </a:schemeClr>
              </a:solidFill>
            </a:endParaRPr>
          </a:p>
          <a:p>
            <a:pPr lvl="0" indent="-177800" algn="just">
              <a:buClr>
                <a:srgbClr val="000000"/>
              </a:buClr>
              <a:buSzPct val="100000"/>
            </a:pPr>
            <a:r>
              <a:rPr lang="pt-BR" sz="4800" dirty="0"/>
              <a:t>Compreender a relação entre as forças existentes em um determinado movimento</a:t>
            </a:r>
            <a:endParaRPr lang="pt-BR" sz="48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trutura padrão">
  <a:themeElements>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1586</TotalTime>
  <Words>604</Words>
  <Application>Microsoft Office PowerPoint</Application>
  <PresentationFormat>Personalizar</PresentationFormat>
  <Paragraphs>56</Paragraphs>
  <Slides>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Arial</vt:lpstr>
      <vt:lpstr>Calibri</vt:lpstr>
      <vt:lpstr>Times New Roman</vt:lpstr>
      <vt:lpstr>Wingdings</vt:lpstr>
      <vt:lpstr>Cambria</vt:lpstr>
      <vt:lpstr>Tahoma</vt:lpstr>
      <vt:lpstr>Estrutura padrão</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Lucas</dc:creator>
  <cp:lastModifiedBy>Icaro Alvarenga do Amaral</cp:lastModifiedBy>
  <cp:revision>138</cp:revision>
  <cp:lastPrinted>2019-07-31T11:27:50Z</cp:lastPrinted>
  <dcterms:modified xsi:type="dcterms:W3CDTF">2019-07-31T11:29:05Z</dcterms:modified>
</cp:coreProperties>
</file>