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AECDD"/>
          </a:solidFill>
        </a:fill>
      </a:tcStyle>
    </a:band1V>
    <a:band2V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5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6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8627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628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629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71685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48622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3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6907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2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3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7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8578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79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8580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58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048586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8587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88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97152" name="Shape 3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2062519" y="3346497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0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1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s):Suzana  de Andrade de Oliveira</a:t>
            </a:r>
            <a:endParaRPr lang="zh-CN" altLang="en-US" dirty="0"/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 Xavier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592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97153" name="Shape 64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47566" t="30425" r="46550" b="60655"/>
          <a:stretch>
            <a:fillRect/>
          </a:stretch>
        </p:blipFill>
        <p:spPr>
          <a:xfrm>
            <a:off x="13969227" y="12702200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3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7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Foi </a:t>
            </a:r>
            <a:r>
              <a:rPr lang="pt-BR" sz="4000" b="1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598" name="Retângulo 8"/>
          <p:cNvSpPr/>
          <p:nvPr/>
        </p:nvSpPr>
        <p:spPr>
          <a:xfrm>
            <a:off x="21357770" y="8829497"/>
            <a:ext cx="107115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en-US" sz="4000" b="1" dirty="0" smtClean="0">
                <a:solidFill>
                  <a:srgbClr val="FF0000"/>
                </a:solidFill>
              </a:rPr>
              <a:t>A- </a:t>
            </a:r>
            <a:r>
              <a:rPr lang="pt-BR" sz="4000" b="1" dirty="0" smtClean="0">
                <a:solidFill>
                  <a:schemeClr val="tx1"/>
                </a:solidFill>
              </a:rPr>
              <a:t>Diante disso, as duas ações da pressão atmosférica se anulam e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tx1"/>
                </a:solidFill>
              </a:rPr>
              <a:t>o escoamento da água pelo furinho é função exclusiva da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tx1"/>
                </a:solidFill>
              </a:rPr>
              <a:t>altura h da coluna de água (ou da pressão da água) acima do 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tx1"/>
                </a:solidFill>
              </a:rPr>
              <a:t>furinho.</a:t>
            </a:r>
          </a:p>
          <a:p>
            <a:pPr lvl="0" algn="just">
              <a:buClr>
                <a:schemeClr val="dk1"/>
              </a:buClr>
              <a:buSzPct val="100000"/>
            </a:pPr>
            <a:endParaRPr lang="zh-CN" altLang="en-US" dirty="0"/>
          </a:p>
        </p:txBody>
      </p:sp>
      <p:sp>
        <p:nvSpPr>
          <p:cNvPr id="1048599" name="Retângulo 9"/>
          <p:cNvSpPr/>
          <p:nvPr/>
        </p:nvSpPr>
        <p:spPr>
          <a:xfrm>
            <a:off x="20255337" y="13682101"/>
            <a:ext cx="10871427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A- </a:t>
            </a:r>
            <a:r>
              <a:rPr lang="pt-BR" sz="4800" b="1" dirty="0" smtClean="0">
                <a:solidFill>
                  <a:srgbClr val="FF0000"/>
                </a:solidFill>
              </a:rPr>
              <a:t>Alternativa correta</a:t>
            </a:r>
            <a:r>
              <a:rPr lang="pt-BR" sz="4800" dirty="0" smtClean="0">
                <a:solidFill>
                  <a:schemeClr val="dk1"/>
                </a:solidFill>
              </a:rPr>
              <a:t>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B- </a:t>
            </a:r>
            <a:r>
              <a:rPr lang="pt-BR" sz="4800" b="1" dirty="0" smtClean="0">
                <a:solidFill>
                  <a:srgbClr val="FF0000"/>
                </a:solidFill>
              </a:rPr>
              <a:t>Errada</a:t>
            </a:r>
            <a:r>
              <a:rPr lang="pt-BR" sz="4800" b="1" dirty="0" smtClean="0">
                <a:solidFill>
                  <a:schemeClr val="dk1"/>
                </a:solidFill>
              </a:rPr>
              <a:t>. A garrafa destampada, a pressão atmosférica não altera a velocidade de escoamento.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C- </a:t>
            </a:r>
            <a:r>
              <a:rPr lang="pt-BR" sz="4800" b="1" dirty="0" smtClean="0">
                <a:solidFill>
                  <a:srgbClr val="FF0000"/>
                </a:solidFill>
              </a:rPr>
              <a:t>Errada.</a:t>
            </a:r>
            <a:r>
              <a:rPr lang="pt-BR" sz="4800" b="1" dirty="0" smtClean="0">
                <a:solidFill>
                  <a:schemeClr val="dk1"/>
                </a:solidFill>
              </a:rPr>
              <a:t> A garrafa destampada, a pressão atmosférica não altera a velocidade de escoamento.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D- </a:t>
            </a:r>
            <a:r>
              <a:rPr lang="pt-BR" sz="4800" b="1" dirty="0" smtClean="0">
                <a:solidFill>
                  <a:srgbClr val="FF0000"/>
                </a:solidFill>
              </a:rPr>
              <a:t>Errada.</a:t>
            </a:r>
            <a:r>
              <a:rPr lang="pt-BR" sz="4800" b="1" dirty="0" smtClean="0">
                <a:solidFill>
                  <a:schemeClr val="dk1"/>
                </a:solidFill>
              </a:rPr>
              <a:t> A velocidade de escoamento não se altera.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E- </a:t>
            </a:r>
            <a:r>
              <a:rPr lang="pt-BR" sz="4800" b="1" dirty="0" smtClean="0">
                <a:solidFill>
                  <a:srgbClr val="FF0000"/>
                </a:solidFill>
              </a:rPr>
              <a:t>Errada.</a:t>
            </a:r>
            <a:r>
              <a:rPr lang="pt-BR" sz="4800" b="1" dirty="0" smtClean="0">
                <a:solidFill>
                  <a:schemeClr val="dk1"/>
                </a:solidFill>
              </a:rPr>
              <a:t> Impede a saída de água porque é maior que a pressão interna</a:t>
            </a:r>
            <a:r>
              <a:rPr lang="pt-BR" sz="4800" dirty="0" smtClean="0">
                <a:solidFill>
                  <a:schemeClr val="dk1"/>
                </a:solidFill>
              </a:rPr>
              <a:t>.  </a:t>
            </a:r>
            <a:endParaRPr lang="pt-BR" sz="4800" b="1" dirty="0"/>
          </a:p>
        </p:txBody>
      </p:sp>
      <p:sp>
        <p:nvSpPr>
          <p:cNvPr id="1048600" name="Retângulo 10"/>
          <p:cNvSpPr/>
          <p:nvPr/>
        </p:nvSpPr>
        <p:spPr>
          <a:xfrm>
            <a:off x="19341517" y="23393288"/>
            <a:ext cx="122396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5400" b="1" dirty="0" smtClean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:Ciências Humanas e tecnologia</a:t>
            </a:r>
            <a:endParaRPr lang="pt-BR" sz="4000" b="1" dirty="0" smtClean="0">
              <a:solidFill>
                <a:schemeClr val="dk1"/>
              </a:solidFill>
            </a:endParaRPr>
          </a:p>
        </p:txBody>
      </p:sp>
      <p:sp>
        <p:nvSpPr>
          <p:cNvPr id="1048601" name="Retângulo 11"/>
          <p:cNvSpPr/>
          <p:nvPr/>
        </p:nvSpPr>
        <p:spPr>
          <a:xfrm>
            <a:off x="19274521" y="25188664"/>
            <a:ext cx="13124767" cy="169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altLang="en-US" sz="4000" b="1" dirty="0" smtClean="0">
                <a:solidFill>
                  <a:srgbClr val="FF0000"/>
                </a:solidFill>
              </a:rPr>
              <a:t> </a:t>
            </a:r>
            <a:endParaRPr lang="zh-CN" altLang="en-US" dirty="0"/>
          </a:p>
          <a:p>
            <a:pPr lvl="0" algn="just">
              <a:buSzPct val="25000"/>
            </a:pPr>
            <a:endParaRPr lang="zh-CN" altLang="en-US" dirty="0"/>
          </a:p>
        </p:txBody>
      </p:sp>
      <p:sp>
        <p:nvSpPr>
          <p:cNvPr id="1048602" name="Retângulo 12"/>
          <p:cNvSpPr/>
          <p:nvPr/>
        </p:nvSpPr>
        <p:spPr>
          <a:xfrm>
            <a:off x="23137903" y="5084408"/>
            <a:ext cx="62280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048603" name="Retângulo 13"/>
          <p:cNvSpPr/>
          <p:nvPr/>
        </p:nvSpPr>
        <p:spPr>
          <a:xfrm>
            <a:off x="3608933" y="4953779"/>
            <a:ext cx="5491480" cy="764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048604" name="Retângulo 14"/>
          <p:cNvSpPr/>
          <p:nvPr/>
        </p:nvSpPr>
        <p:spPr>
          <a:xfrm>
            <a:off x="0" y="6809873"/>
            <a:ext cx="11527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5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Teoria:Ciências naturais</a:t>
            </a:r>
            <a:endParaRPr lang="pt-BR" sz="5400" dirty="0">
              <a:latin typeface="+mn-lt"/>
            </a:endParaRPr>
          </a:p>
        </p:txBody>
      </p:sp>
      <p:sp>
        <p:nvSpPr>
          <p:cNvPr id="1048605" name="Retângulo 15"/>
          <p:cNvSpPr/>
          <p:nvPr/>
        </p:nvSpPr>
        <p:spPr>
          <a:xfrm>
            <a:off x="0" y="8652424"/>
            <a:ext cx="12083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 smtClean="0">
                <a:solidFill>
                  <a:schemeClr val="dk1"/>
                </a:solidFill>
              </a:rPr>
              <a:t>Princípios/necessidade didática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48606" name="Retângulo 16"/>
          <p:cNvSpPr/>
          <p:nvPr/>
        </p:nvSpPr>
        <p:spPr>
          <a:xfrm>
            <a:off x="12499092" y="6965334"/>
            <a:ext cx="79030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6000" b="1" dirty="0">
                <a:solidFill>
                  <a:schemeClr val="dk1"/>
                </a:solidFill>
              </a:rPr>
              <a:t>Questão </a:t>
            </a:r>
            <a:r>
              <a:rPr lang="pt-BR" sz="6000" b="1" dirty="0" smtClean="0">
                <a:solidFill>
                  <a:schemeClr val="dk1"/>
                </a:solidFill>
              </a:rPr>
              <a:t>básica;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Como a pressão atmosférica interfere no escoamento da água, nas situações com a garrafa tampada </a:t>
            </a: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e destampada, respectivamente?</a:t>
            </a:r>
          </a:p>
          <a:p>
            <a:pPr algn="ctr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48608" name="Retângulo 19"/>
          <p:cNvSpPr/>
          <p:nvPr/>
        </p:nvSpPr>
        <p:spPr>
          <a:xfrm>
            <a:off x="0" y="20309305"/>
            <a:ext cx="12127832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66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5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54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54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5</a:t>
            </a:r>
            <a:r>
              <a:rPr lang="en-US" altLang="pt-BR" sz="4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800" b="1" dirty="0" smtClean="0">
                <a:solidFill>
                  <a:srgbClr val="333333"/>
                </a:solidFill>
                <a:latin typeface="+mj-lt"/>
              </a:rPr>
              <a:t>–Etender métodos e procedimentos próprios das ciências naturais e aplicá-los em diferentes contextos. </a:t>
            </a:r>
            <a:endParaRPr lang="pt-BR" sz="48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zh-CN" altLang="en-US" dirty="0"/>
          </a:p>
          <a:p>
            <a:pPr algn="just" fontAlgn="base"/>
            <a:r>
              <a:rPr lang="pt-BR" sz="66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54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 H18 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+mj-lt"/>
              </a:rPr>
              <a:t>Relacinar propriedades fisicas, quimicas, ou biologicas  de produtos , sistemas ou procedimento tecnologicos as finalidades a que se destinam.</a:t>
            </a:r>
            <a:endParaRPr lang="pt-BR" sz="5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048609" name="Retângulo 20"/>
          <p:cNvSpPr/>
          <p:nvPr/>
        </p:nvSpPr>
        <p:spPr>
          <a:xfrm>
            <a:off x="0" y="36025490"/>
            <a:ext cx="31938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zh-CN" altLang="en-US" dirty="0"/>
          </a:p>
          <a:p>
            <a:pPr algn="ctr">
              <a:buSzPct val="25000"/>
            </a:pPr>
            <a:r>
              <a:rPr lang="pt-BR" sz="4800" b="1" dirty="0" smtClean="0">
                <a:solidFill>
                  <a:srgbClr val="FF0000"/>
                </a:solidFill>
              </a:rPr>
              <a:t>ENEM</a:t>
            </a:r>
            <a:r>
              <a:rPr lang="pt-BR" sz="4800" b="1" dirty="0">
                <a:solidFill>
                  <a:srgbClr val="FF0000"/>
                </a:solidFill>
              </a:rPr>
              <a:t>: </a:t>
            </a:r>
            <a:r>
              <a:rPr lang="pt-BR" sz="4800" b="1" dirty="0" smtClean="0">
                <a:solidFill>
                  <a:schemeClr val="dk1"/>
                </a:solidFill>
              </a:rPr>
              <a:t>20</a:t>
            </a:r>
            <a:r>
              <a:rPr lang="en-US" altLang="pt-BR" sz="4800" b="1" dirty="0" smtClean="0">
                <a:solidFill>
                  <a:schemeClr val="dk1"/>
                </a:solidFill>
              </a:rPr>
              <a:t>13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800" dirty="0">
                <a:solidFill>
                  <a:schemeClr val="dk1"/>
                </a:solidFill>
              </a:rPr>
              <a:t>| </a:t>
            </a:r>
            <a:r>
              <a:rPr lang="pt-BR" sz="4800" b="1" dirty="0">
                <a:solidFill>
                  <a:srgbClr val="FF0000"/>
                </a:solidFill>
              </a:rPr>
              <a:t>Questão:</a:t>
            </a:r>
            <a:r>
              <a:rPr lang="en-US" altLang="pt-BR" sz="4800" b="1" dirty="0">
                <a:solidFill>
                  <a:srgbClr val="FF0000"/>
                </a:solidFill>
              </a:rPr>
              <a:t> </a:t>
            </a:r>
            <a:r>
              <a:rPr lang="en-US" altLang="pt-BR" sz="4800" b="1" dirty="0" smtClean="0">
                <a:solidFill>
                  <a:srgbClr val="FF0000"/>
                </a:solidFill>
              </a:rPr>
              <a:t>66</a:t>
            </a:r>
            <a:r>
              <a:rPr lang="pt-BR" sz="4800" b="1" dirty="0" smtClean="0">
                <a:solidFill>
                  <a:srgbClr val="FF0000"/>
                </a:solidFill>
              </a:rPr>
              <a:t> 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800" b="1" dirty="0">
                <a:solidFill>
                  <a:schemeClr val="dk1"/>
                </a:solidFill>
              </a:rPr>
              <a:t>caderno </a:t>
            </a:r>
            <a:r>
              <a:rPr lang="pt-BR" sz="4800" b="1" dirty="0" smtClean="0">
                <a:solidFill>
                  <a:schemeClr val="dk1"/>
                </a:solidFill>
              </a:rPr>
              <a:t>branco|  ciências  naturai</a:t>
            </a:r>
            <a:r>
              <a:rPr lang="pt-BR" sz="4800" dirty="0" smtClean="0">
                <a:solidFill>
                  <a:schemeClr val="dk1"/>
                </a:solidFill>
              </a:rPr>
              <a:t>s  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048610" name="Retângulo 21"/>
          <p:cNvSpPr/>
          <p:nvPr/>
        </p:nvSpPr>
        <p:spPr>
          <a:xfrm>
            <a:off x="21380083" y="21033662"/>
            <a:ext cx="13372985" cy="68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sz="4000" dirty="0"/>
          </a:p>
        </p:txBody>
      </p:sp>
      <p:sp>
        <p:nvSpPr>
          <p:cNvPr id="1048611" name="Retângulo 22"/>
          <p:cNvSpPr/>
          <p:nvPr/>
        </p:nvSpPr>
        <p:spPr>
          <a:xfrm>
            <a:off x="19797486" y="18855971"/>
            <a:ext cx="12209916" cy="76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chemeClr val="dk1"/>
                </a:solidFill>
              </a:rPr>
              <a:t> </a:t>
            </a:r>
            <a:endParaRPr lang="pt-BR" sz="4000" dirty="0"/>
          </a:p>
        </p:txBody>
      </p:sp>
      <p:sp>
        <p:nvSpPr>
          <p:cNvPr id="1048612" name="Retângulo 25"/>
          <p:cNvSpPr/>
          <p:nvPr/>
        </p:nvSpPr>
        <p:spPr>
          <a:xfrm>
            <a:off x="19288930" y="25044797"/>
            <a:ext cx="12013803" cy="128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1048613" name="Retângulo 28"/>
          <p:cNvSpPr/>
          <p:nvPr/>
        </p:nvSpPr>
        <p:spPr>
          <a:xfrm>
            <a:off x="19042518" y="24123523"/>
            <a:ext cx="12308340" cy="18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</p:txBody>
      </p:sp>
      <p:sp>
        <p:nvSpPr>
          <p:cNvPr id="1048614" name="Retângulo 29"/>
          <p:cNvSpPr/>
          <p:nvPr/>
        </p:nvSpPr>
        <p:spPr>
          <a:xfrm>
            <a:off x="18549675" y="26566428"/>
            <a:ext cx="13127718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dk1"/>
                </a:solidFill>
              </a:rPr>
              <a:t>A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3600" b="1" dirty="0" smtClean="0">
                <a:solidFill>
                  <a:schemeClr val="dk1"/>
                </a:solidFill>
              </a:rPr>
              <a:t>Impede a saída de água, por ser maior que a pressão interna; não muda a velocidade de escoamento, 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que só depende da pressão da coluna de água.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B) Impede a saída de água, por ser maior que a pressão interna; altera a velocidade de escoamento, que 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é proporcional à pressão atmosférica na altura do furo.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C</a:t>
            </a:r>
            <a:r>
              <a:rPr lang="pt-BR" sz="3600" dirty="0" smtClean="0">
                <a:solidFill>
                  <a:schemeClr val="dk1"/>
                </a:solidFill>
              </a:rPr>
              <a:t>) </a:t>
            </a:r>
            <a:r>
              <a:rPr lang="pt-BR" sz="3600" b="1" dirty="0" smtClean="0">
                <a:solidFill>
                  <a:schemeClr val="dk1"/>
                </a:solidFill>
              </a:rPr>
              <a:t>Impede a entrada de ar, por ser menor que a pressão interna; altera a velocidade de escoamento, que 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é proporcional à pressão atmosférica na altura do furo</a:t>
            </a:r>
            <a:r>
              <a:rPr lang="pt-BR" sz="3600" dirty="0" smtClean="0">
                <a:solidFill>
                  <a:schemeClr val="dk1"/>
                </a:solidFill>
              </a:rPr>
              <a:t>.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D) Impede a saída de água, por ser maior que a pressão interna; regula a velocidade de escoamento, 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que só depende da pressão atmosférica.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E</a:t>
            </a:r>
            <a:r>
              <a:rPr lang="pt-BR" sz="3600" dirty="0" smtClean="0">
                <a:solidFill>
                  <a:schemeClr val="dk1"/>
                </a:solidFill>
              </a:rPr>
              <a:t>) </a:t>
            </a:r>
            <a:r>
              <a:rPr lang="pt-BR" sz="3600" b="1" dirty="0" smtClean="0">
                <a:solidFill>
                  <a:schemeClr val="dk1"/>
                </a:solidFill>
              </a:rPr>
              <a:t>Impede a entrada de ar, por ser menor que a pressão interna; não muda a velocidade de escoamento, </a:t>
            </a:r>
          </a:p>
          <a:p>
            <a:r>
              <a:rPr lang="pt-BR" sz="3600" b="1" dirty="0" smtClean="0">
                <a:solidFill>
                  <a:schemeClr val="dk1"/>
                </a:solidFill>
              </a:rPr>
              <a:t>que só depende da pressão da coluna de água.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1048615" name="Retângulo 31"/>
          <p:cNvSpPr/>
          <p:nvPr/>
        </p:nvSpPr>
        <p:spPr>
          <a:xfrm>
            <a:off x="17733284" y="32800573"/>
            <a:ext cx="13682888" cy="1285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6" name="Retângulo 33"/>
          <p:cNvSpPr/>
          <p:nvPr/>
        </p:nvSpPr>
        <p:spPr>
          <a:xfrm>
            <a:off x="17600582" y="34149265"/>
            <a:ext cx="14076847" cy="1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48617" name="Retângulo 34"/>
          <p:cNvSpPr/>
          <p:nvPr/>
        </p:nvSpPr>
        <p:spPr>
          <a:xfrm>
            <a:off x="0" y="38301400"/>
            <a:ext cx="309172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3600" b="1" dirty="0" smtClean="0">
                <a:solidFill>
                  <a:schemeClr val="dk1"/>
                </a:solidFill>
              </a:rPr>
              <a:t> </a:t>
            </a:r>
            <a:r>
              <a:rPr lang="pt-BR" sz="4800" b="1" dirty="0" smtClean="0">
                <a:solidFill>
                  <a:schemeClr val="dk1"/>
                </a:solidFill>
              </a:rPr>
              <a:t>Para realizar um experimento com uma garrafa pet cheia de água, perfurou-se a lateral da garrafa em três posições a diferentes altura. Com garrafa tampada, a água não vazou por nenhum dos orifícios, e , com a garrafa destampada, observou-se o escoamento da água. 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48618" name="Retângulo 36"/>
          <p:cNvSpPr/>
          <p:nvPr/>
        </p:nvSpPr>
        <p:spPr>
          <a:xfrm>
            <a:off x="0" y="9327134"/>
            <a:ext cx="1143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Reconhecer a relação entre a pressão atmosférica, a pressão causada pela coluna de água e a velocidade de escoamento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048619" name="Retângulo 37"/>
          <p:cNvSpPr/>
          <p:nvPr/>
        </p:nvSpPr>
        <p:spPr>
          <a:xfrm>
            <a:off x="0" y="9440963"/>
            <a:ext cx="12213772" cy="68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0" y="15448547"/>
            <a:ext cx="11309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accent6"/>
                </a:solidFill>
              </a:rPr>
              <a:t>Conceitos</a:t>
            </a:r>
            <a:r>
              <a:rPr lang="pt-BR" sz="5400" b="1" dirty="0" smtClean="0">
                <a:solidFill>
                  <a:schemeClr val="accent6"/>
                </a:solidFill>
              </a:rPr>
              <a:t>; </a:t>
            </a:r>
            <a:r>
              <a:rPr lang="pt-BR" sz="4800" b="1" dirty="0" smtClean="0">
                <a:solidFill>
                  <a:schemeClr val="tx1"/>
                </a:solidFill>
              </a:rPr>
              <a:t>A ciências naturais abarcam toda a disciplinas cientificas e se dedicam ao estudo da natureza  </a:t>
            </a:r>
            <a:endParaRPr lang="pt-BR" sz="4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557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17</cp:revision>
  <dcterms:created xsi:type="dcterms:W3CDTF">2019-07-03T08:48:03Z</dcterms:created>
  <dcterms:modified xsi:type="dcterms:W3CDTF">2019-08-05T11:43:55Z</dcterms:modified>
</cp:coreProperties>
</file>