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Style>
        <a:tcBdr/>
        <a:fill>
          <a:solidFill>
            <a:srgbClr val="CAECDD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AECDD"/>
          </a:solidFill>
        </a:fill>
      </a:tcStyle>
    </a:band1V>
    <a:band2V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892" y="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8625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8626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8627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8628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8629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272125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048622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23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8581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8582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8583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48577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48578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8579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8580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58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</a:t>
            </a:r>
            <a:r>
              <a:rPr lang="pt-BR" sz="4400" b="1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º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048586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48587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8588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097152" name="Shape 36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2640034" y="3153992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9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590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591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en-US" sz="4000" dirty="0" smtClean="0">
                <a:solidFill>
                  <a:schemeClr val="dk1"/>
                </a:solidFill>
                <a:latin typeface="+mj-lt"/>
              </a:rPr>
              <a:t>Robert Plinio Carriço Paulo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   </a:t>
            </a:r>
            <a:endParaRPr lang="zh-CN" altLang="en-US" dirty="0"/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M03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3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Professora: Lucas Xavier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8592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2097153" name="Shape 64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47566" t="30425" r="46550" b="60655"/>
          <a:stretch>
            <a:fillRect/>
          </a:stretch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3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595" name="Retângulo 6"/>
          <p:cNvSpPr/>
          <p:nvPr/>
        </p:nvSpPr>
        <p:spPr>
          <a:xfrm>
            <a:off x="0" y="22667494"/>
            <a:ext cx="81814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5400" b="1" dirty="0" smtClean="0"/>
              <a:t>: </a:t>
            </a:r>
            <a:endParaRPr lang="pt-BR" sz="5400" b="1" dirty="0"/>
          </a:p>
        </p:txBody>
      </p:sp>
      <p:sp>
        <p:nvSpPr>
          <p:cNvPr id="1048597" name="Retângulo 1"/>
          <p:cNvSpPr/>
          <p:nvPr/>
        </p:nvSpPr>
        <p:spPr>
          <a:xfrm>
            <a:off x="21978710" y="6054374"/>
            <a:ext cx="10090604" cy="3202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48598" name="Retângulo 8"/>
          <p:cNvSpPr/>
          <p:nvPr/>
        </p:nvSpPr>
        <p:spPr>
          <a:xfrm>
            <a:off x="21357770" y="8829497"/>
            <a:ext cx="10711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en-US" sz="4000" b="1" dirty="0" smtClean="0">
                <a:solidFill>
                  <a:srgbClr val="FF0000"/>
                </a:solidFill>
              </a:rPr>
              <a:t>C </a:t>
            </a:r>
            <a:r>
              <a:rPr lang="en-US" sz="4000" b="1" dirty="0" smtClean="0">
                <a:solidFill>
                  <a:schemeClr val="tx1"/>
                </a:solidFill>
              </a:rPr>
              <a:t>por causa da prensa</a:t>
            </a:r>
            <a:r>
              <a:rPr lang="pt-BR" sz="4000" b="1" dirty="0" smtClean="0">
                <a:solidFill>
                  <a:schemeClr val="tx1"/>
                </a:solidFill>
              </a:rPr>
              <a:t> hidráulica ou elevador hidráulico funcionamento baseado no princípio de Pascal.</a:t>
            </a:r>
            <a:endParaRPr lang="zh-CN" altLang="en-US" dirty="0"/>
          </a:p>
        </p:txBody>
      </p:sp>
      <p:sp>
        <p:nvSpPr>
          <p:cNvPr id="1048599" name="Retângulo 9"/>
          <p:cNvSpPr/>
          <p:nvPr/>
        </p:nvSpPr>
        <p:spPr>
          <a:xfrm>
            <a:off x="20929106" y="12623322"/>
            <a:ext cx="10871427" cy="1621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r>
              <a:rPr lang="en-US" altLang="pt-BR" sz="4000" b="1" dirty="0" smtClean="0">
                <a:solidFill>
                  <a:schemeClr val="dk1"/>
                </a:solidFill>
              </a:rPr>
              <a:t>A)</a:t>
            </a:r>
            <a:r>
              <a:rPr lang="en-US" altLang="pt-BR" sz="4000" b="0" dirty="0" smtClean="0">
                <a:solidFill>
                  <a:srgbClr val="FF0000"/>
                </a:solidFill>
              </a:rPr>
              <a:t>Errada,</a:t>
            </a:r>
            <a:r>
              <a:rPr lang="en-US" altLang="pt-BR" sz="4000" b="0" dirty="0" smtClean="0">
                <a:solidFill>
                  <a:schemeClr val="tx1"/>
                </a:solidFill>
              </a:rPr>
              <a:t> No MRU, a força resultante é sempre nula</a:t>
            </a:r>
            <a:r>
              <a:rPr lang="en-US" altLang="pt-BR" sz="4000" dirty="0" smtClean="0">
                <a:solidFill>
                  <a:schemeClr val="tx1"/>
                </a:solidFill>
              </a:rPr>
              <a:t>, para  calcular  força peso, devemos considerar as somas das massas de todos os  corpos  envolvidos ; A pessoa, a cadeira e a plataforma ,com a massa  total é 100kg. A força será de 1000N.</a:t>
            </a:r>
            <a:endParaRPr lang="pt-BR" sz="4000" dirty="0"/>
          </a:p>
          <a:p>
            <a:r>
              <a:rPr lang="en-US" altLang="pt-BR" sz="4000" b="1" dirty="0" smtClean="0">
                <a:solidFill>
                  <a:srgbClr val="000000"/>
                </a:solidFill>
              </a:rPr>
              <a:t>B)</a:t>
            </a:r>
            <a:r>
              <a:rPr lang="en-US" altLang="pt-BR" sz="4000" b="1" dirty="0" smtClean="0">
                <a:solidFill>
                  <a:srgbClr val="FF0000"/>
                </a:solidFill>
              </a:rPr>
              <a:t>Errada,</a:t>
            </a:r>
            <a:r>
              <a:rPr lang="en-US" altLang="pt-BR" sz="4000" dirty="0" smtClean="0">
                <a:solidFill>
                  <a:schemeClr val="tx1"/>
                </a:solidFill>
              </a:rPr>
              <a:t> No MRU, a força resultante é sempre nula, para  calcular  força peso, devemos considerar as somas das massas de todos os  corpos  envolvidos ; A pessoa, a cadeira e a plataforma ,com a massa  total é 100kg. A força será de 1000N.</a:t>
            </a:r>
            <a:endParaRPr lang="pt-BR" sz="4000" dirty="0"/>
          </a:p>
          <a:p>
            <a:r>
              <a:rPr lang="en-US" altLang="pt-BR" sz="4000" b="1" dirty="0" smtClean="0">
                <a:solidFill>
                  <a:srgbClr val="000000"/>
                </a:solidFill>
              </a:rPr>
              <a:t>C)</a:t>
            </a:r>
            <a:r>
              <a:rPr lang="en-US" altLang="pt-BR" sz="4000" dirty="0" smtClean="0">
                <a:solidFill>
                  <a:schemeClr val="tx1"/>
                </a:solidFill>
              </a:rPr>
              <a:t>CORRETA, Alternativa certa.</a:t>
            </a:r>
            <a:endParaRPr lang="pt-BR" sz="4000" dirty="0">
              <a:solidFill>
                <a:schemeClr val="tx1"/>
              </a:solidFill>
            </a:endParaRPr>
          </a:p>
          <a:p>
            <a:r>
              <a:rPr lang="en-US" altLang="pt-BR" sz="4000" b="1" dirty="0" smtClean="0">
                <a:solidFill>
                  <a:srgbClr val="000000"/>
                </a:solidFill>
              </a:rPr>
              <a:t>D)</a:t>
            </a:r>
            <a:r>
              <a:rPr lang="en-US" altLang="pt-BR" sz="4000" b="0" dirty="0" smtClean="0">
                <a:solidFill>
                  <a:srgbClr val="FF0000"/>
                </a:solidFill>
              </a:rPr>
              <a:t>Errada,</a:t>
            </a:r>
            <a:r>
              <a:rPr lang="en-US" altLang="pt-BR" sz="4000" dirty="0" smtClean="0">
                <a:solidFill>
                  <a:schemeClr val="tx1"/>
                </a:solidFill>
              </a:rPr>
              <a:t> No MRU, a força resultante é sempre nula, para  calcular  força peso, devemos considerar as somas das massas de todos os  corpos  envolvidos ; A pessoa, a cadeira e a plataforma ,com a massa  total é 100kg. A força será de 1000N.</a:t>
            </a:r>
            <a:endParaRPr lang="pt-BR" sz="4000" dirty="0"/>
          </a:p>
          <a:p>
            <a:r>
              <a:rPr lang="en-US" altLang="pt-BR" sz="4000" b="1" dirty="0">
                <a:solidFill>
                  <a:srgbClr val="000000"/>
                </a:solidFill>
              </a:rPr>
              <a:t>E)</a:t>
            </a:r>
            <a:r>
              <a:rPr lang="en-US" altLang="pt-BR" sz="4000" b="0" dirty="0">
                <a:solidFill>
                  <a:srgbClr val="FF0000"/>
                </a:solidFill>
              </a:rPr>
              <a:t>Errada, </a:t>
            </a:r>
            <a:r>
              <a:rPr lang="en-US" altLang="pt-BR" sz="4000" dirty="0" smtClean="0">
                <a:solidFill>
                  <a:schemeClr val="tx1"/>
                </a:solidFill>
              </a:rPr>
              <a:t>No MRU, a força resultante é sempre nula, para  calcular  força peso, devemos considerar as somas das massas de todos os  corpos  envolvidos ; A pessoa, a cadeira e a plataforma ,com a massa  total é 100kg. A força será de 1000N.</a:t>
            </a:r>
            <a:r>
              <a:rPr lang="en-US" altLang="pt-BR" sz="4000" b="0" dirty="0" smtClean="0">
                <a:solidFill>
                  <a:srgbClr val="FF0000"/>
                </a:solidFill>
              </a:rPr>
              <a:t>    </a:t>
            </a:r>
            <a:r>
              <a:rPr lang="en-US" altLang="pt-BR" sz="4000" b="1" dirty="0" smtClean="0">
                <a:solidFill>
                  <a:schemeClr val="dk1"/>
                </a:solidFill>
              </a:rPr>
              <a:t> </a:t>
            </a:r>
            <a:r>
              <a:rPr lang="en-US" altLang="pt-BR" sz="4000" b="1" dirty="0" smtClean="0">
                <a:solidFill>
                  <a:srgbClr val="FF0000"/>
                </a:solidFill>
              </a:rPr>
              <a:t> </a:t>
            </a:r>
            <a:r>
              <a:rPr lang="en-US" altLang="pt-BR" sz="40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4000" b="1" dirty="0" smtClean="0">
                <a:solidFill>
                  <a:srgbClr val="000000"/>
                </a:solidFill>
              </a:rPr>
              <a:t> </a:t>
            </a:r>
            <a:r>
              <a:rPr lang="en-US" altLang="pt-BR" sz="4000" b="1" dirty="0" smtClean="0">
                <a:solidFill>
                  <a:srgbClr val="FF0000"/>
                </a:solidFill>
              </a:rPr>
              <a:t>    </a:t>
            </a:r>
            <a:endParaRPr lang="pt-BR" sz="4000" dirty="0"/>
          </a:p>
        </p:txBody>
      </p:sp>
      <p:sp>
        <p:nvSpPr>
          <p:cNvPr id="1048600" name="Retângulo 10"/>
          <p:cNvSpPr/>
          <p:nvPr/>
        </p:nvSpPr>
        <p:spPr>
          <a:xfrm>
            <a:off x="19176549" y="28542804"/>
            <a:ext cx="1223962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5400" b="1" dirty="0" smtClean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:Ciências Humanas e tecnologia</a:t>
            </a:r>
            <a:endParaRPr lang="pt-BR" sz="4000" b="1" dirty="0" smtClean="0">
              <a:solidFill>
                <a:schemeClr val="dk1"/>
              </a:solidFill>
            </a:endParaRPr>
          </a:p>
        </p:txBody>
      </p:sp>
      <p:sp>
        <p:nvSpPr>
          <p:cNvPr id="1048601" name="Retângulo 11"/>
          <p:cNvSpPr/>
          <p:nvPr/>
        </p:nvSpPr>
        <p:spPr>
          <a:xfrm>
            <a:off x="18882635" y="30338180"/>
            <a:ext cx="13124767" cy="169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lvl="0" algn="just">
              <a:buSzPct val="25000"/>
            </a:pPr>
            <a:r>
              <a:rPr lang="pt-BR" altLang="en-US" sz="4000" b="1" dirty="0" smtClean="0">
                <a:solidFill>
                  <a:srgbClr val="FF0000"/>
                </a:solidFill>
              </a:rPr>
              <a:t> </a:t>
            </a:r>
            <a:endParaRPr lang="zh-CN" altLang="en-US"/>
          </a:p>
          <a:p>
            <a:pPr lvl="0" algn="just">
              <a:buSzPct val="25000"/>
            </a:pPr>
            <a:endParaRPr lang="zh-CN" altLang="en-US"/>
          </a:p>
        </p:txBody>
      </p:sp>
      <p:sp>
        <p:nvSpPr>
          <p:cNvPr id="1048602" name="Retângulo 12"/>
          <p:cNvSpPr/>
          <p:nvPr/>
        </p:nvSpPr>
        <p:spPr>
          <a:xfrm>
            <a:off x="23137903" y="5084408"/>
            <a:ext cx="6228080" cy="764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048603" name="Retângulo 13"/>
          <p:cNvSpPr/>
          <p:nvPr/>
        </p:nvSpPr>
        <p:spPr>
          <a:xfrm>
            <a:off x="3608933" y="4953779"/>
            <a:ext cx="5491480" cy="764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048604" name="Retângulo 14"/>
          <p:cNvSpPr/>
          <p:nvPr/>
        </p:nvSpPr>
        <p:spPr>
          <a:xfrm>
            <a:off x="0" y="6809873"/>
            <a:ext cx="115279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54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Teoria:Ciências Humanas e tecnologia </a:t>
            </a:r>
            <a:endParaRPr lang="pt-BR" sz="5400" dirty="0">
              <a:latin typeface="+mn-lt"/>
            </a:endParaRPr>
          </a:p>
        </p:txBody>
      </p:sp>
      <p:sp>
        <p:nvSpPr>
          <p:cNvPr id="1048605" name="Retângulo 15"/>
          <p:cNvSpPr/>
          <p:nvPr/>
        </p:nvSpPr>
        <p:spPr>
          <a:xfrm>
            <a:off x="0" y="8652424"/>
            <a:ext cx="12083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dirty="0" smtClean="0">
                <a:solidFill>
                  <a:schemeClr val="dk1"/>
                </a:solidFill>
              </a:rPr>
              <a:t>Princípios/necessidade didática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048606" name="Retângulo 16"/>
          <p:cNvSpPr/>
          <p:nvPr/>
        </p:nvSpPr>
        <p:spPr>
          <a:xfrm>
            <a:off x="12932229" y="6772829"/>
            <a:ext cx="79030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  <a:r>
              <a:rPr lang="pt-BR" sz="4800" b="1" dirty="0" smtClean="0">
                <a:solidFill>
                  <a:schemeClr val="dk1"/>
                </a:solidFill>
              </a:rPr>
              <a:t>Qual deve ser a força exercida pelo motor da bomba sobre o fluido, para que o cadeirante seja </a:t>
            </a:r>
          </a:p>
          <a:p>
            <a:pPr algn="ctr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elevado com velocidade constante?</a:t>
            </a:r>
            <a:endParaRPr lang="pt-BR" sz="4800" b="1" dirty="0">
              <a:solidFill>
                <a:schemeClr val="dk1"/>
              </a:solidFill>
            </a:endParaRPr>
          </a:p>
        </p:txBody>
      </p:sp>
      <p:sp>
        <p:nvSpPr>
          <p:cNvPr id="1048607" name="Retângulo 17"/>
          <p:cNvSpPr/>
          <p:nvPr/>
        </p:nvSpPr>
        <p:spPr>
          <a:xfrm>
            <a:off x="0" y="12661512"/>
            <a:ext cx="12833802" cy="3190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/>
              <a:t>Formas de organização social, movimentos sociais, pensamento político e ação do Estado:A atuação dos grupos sociais e os grandes processos revolucionários do século XX: Revolução Bolchevique, Revolução Chinesa, Revolução Cubana.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1048608" name="Retângulo 19"/>
          <p:cNvSpPr/>
          <p:nvPr/>
        </p:nvSpPr>
        <p:spPr>
          <a:xfrm>
            <a:off x="0" y="25506947"/>
            <a:ext cx="14919158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54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54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54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54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en-US" sz="48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altLang="pt-BR" sz="4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4800" dirty="0" smtClean="0">
                <a:solidFill>
                  <a:srgbClr val="333333"/>
                </a:solidFill>
                <a:latin typeface="+mj-lt"/>
              </a:rPr>
              <a:t>-</a:t>
            </a:r>
            <a:r>
              <a:rPr lang="pt-BR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compreender  as ciências naturais e as tecnologias e elas  associadas como construções  humanas, percebendo seus papeis, nos processos de  produção  e no desenvolvimento econômico e social da humanidade.</a:t>
            </a:r>
            <a:endParaRPr lang="pt-BR" sz="48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zh-CN" altLang="en-US" dirty="0"/>
          </a:p>
          <a:p>
            <a:pPr algn="just" fontAlgn="base"/>
            <a:r>
              <a:rPr lang="pt-BR" sz="54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54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</a:rPr>
              <a:t> H2 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- 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+mj-lt"/>
              </a:rPr>
              <a:t>Associar a solução de problemas de comunicação , transporte, saude ou outro, com  o correspondente desenvolvimento cientifico e tecnologico.</a:t>
            </a:r>
            <a:endParaRPr lang="pt-BR" sz="48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048609" name="Retângulo 20"/>
          <p:cNvSpPr/>
          <p:nvPr/>
        </p:nvSpPr>
        <p:spPr>
          <a:xfrm>
            <a:off x="460602" y="36073616"/>
            <a:ext cx="31938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  <a:endParaRPr lang="zh-CN" altLang="en-US" dirty="0"/>
          </a:p>
          <a:p>
            <a:pPr algn="ctr">
              <a:buSzPct val="25000"/>
            </a:pPr>
            <a:r>
              <a:rPr lang="pt-BR" sz="4800" b="1" dirty="0" smtClean="0">
                <a:solidFill>
                  <a:srgbClr val="FF0000"/>
                </a:solidFill>
              </a:rPr>
              <a:t>ENEM</a:t>
            </a:r>
            <a:r>
              <a:rPr lang="pt-BR" sz="4800" b="1" dirty="0">
                <a:solidFill>
                  <a:srgbClr val="FF0000"/>
                </a:solidFill>
              </a:rPr>
              <a:t>: </a:t>
            </a:r>
            <a:r>
              <a:rPr lang="pt-BR" sz="4800" dirty="0" smtClean="0">
                <a:solidFill>
                  <a:schemeClr val="dk1"/>
                </a:solidFill>
              </a:rPr>
              <a:t>20</a:t>
            </a:r>
            <a:r>
              <a:rPr lang="en-US" altLang="pt-BR" sz="4800" dirty="0" smtClean="0">
                <a:solidFill>
                  <a:schemeClr val="dk1"/>
                </a:solidFill>
              </a:rPr>
              <a:t>13</a:t>
            </a:r>
            <a:r>
              <a:rPr lang="pt-BR" sz="4800" dirty="0" smtClean="0">
                <a:solidFill>
                  <a:schemeClr val="dk1"/>
                </a:solidFill>
              </a:rPr>
              <a:t> </a:t>
            </a:r>
            <a:r>
              <a:rPr lang="pt-BR" sz="4800" dirty="0">
                <a:solidFill>
                  <a:schemeClr val="dk1"/>
                </a:solidFill>
              </a:rPr>
              <a:t>| </a:t>
            </a:r>
            <a:r>
              <a:rPr lang="pt-BR" sz="4800" b="1" dirty="0">
                <a:solidFill>
                  <a:srgbClr val="FF0000"/>
                </a:solidFill>
              </a:rPr>
              <a:t>Questão:</a:t>
            </a:r>
            <a:r>
              <a:rPr lang="en-US" altLang="pt-BR" sz="4800" b="1" dirty="0">
                <a:solidFill>
                  <a:srgbClr val="FF0000"/>
                </a:solidFill>
              </a:rPr>
              <a:t> </a:t>
            </a:r>
            <a:r>
              <a:rPr lang="en-US" altLang="pt-BR" sz="4800" b="1" dirty="0" smtClean="0">
                <a:solidFill>
                  <a:srgbClr val="FF0000"/>
                </a:solidFill>
              </a:rPr>
              <a:t>52</a:t>
            </a:r>
            <a:r>
              <a:rPr lang="pt-BR" sz="4800" dirty="0" smtClean="0">
                <a:solidFill>
                  <a:srgbClr val="FF0000"/>
                </a:solidFill>
              </a:rPr>
              <a:t> </a:t>
            </a:r>
            <a:r>
              <a:rPr lang="pt-BR" sz="4800" dirty="0" smtClean="0">
                <a:solidFill>
                  <a:schemeClr val="dk1"/>
                </a:solidFill>
              </a:rPr>
              <a:t> </a:t>
            </a:r>
            <a:r>
              <a:rPr lang="pt-BR" sz="4800" dirty="0">
                <a:solidFill>
                  <a:schemeClr val="dk1"/>
                </a:solidFill>
              </a:rPr>
              <a:t>caderno </a:t>
            </a:r>
            <a:r>
              <a:rPr lang="pt-BR" sz="4800" dirty="0" smtClean="0">
                <a:solidFill>
                  <a:schemeClr val="dk1"/>
                </a:solidFill>
              </a:rPr>
              <a:t>branco|  ciências  naturais e tecnológica </a:t>
            </a:r>
            <a:endParaRPr lang="pt-BR" sz="4800" dirty="0">
              <a:solidFill>
                <a:schemeClr val="dk1"/>
              </a:solidFill>
            </a:endParaRPr>
          </a:p>
        </p:txBody>
      </p:sp>
      <p:sp>
        <p:nvSpPr>
          <p:cNvPr id="1048610" name="Retângulo 21"/>
          <p:cNvSpPr/>
          <p:nvPr/>
        </p:nvSpPr>
        <p:spPr>
          <a:xfrm>
            <a:off x="21620714" y="20937410"/>
            <a:ext cx="13372985" cy="68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t-BR" sz="4000" dirty="0"/>
          </a:p>
        </p:txBody>
      </p:sp>
      <p:sp>
        <p:nvSpPr>
          <p:cNvPr id="1048611" name="Retângulo 22"/>
          <p:cNvSpPr/>
          <p:nvPr/>
        </p:nvSpPr>
        <p:spPr>
          <a:xfrm>
            <a:off x="19797486" y="18855971"/>
            <a:ext cx="12209916" cy="764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chemeClr val="dk1"/>
                </a:solidFill>
              </a:rPr>
              <a:t> </a:t>
            </a:r>
            <a:endParaRPr lang="pt-BR" sz="4000" dirty="0"/>
          </a:p>
        </p:txBody>
      </p:sp>
      <p:sp>
        <p:nvSpPr>
          <p:cNvPr id="1048612" name="Retângulo 25"/>
          <p:cNvSpPr/>
          <p:nvPr/>
        </p:nvSpPr>
        <p:spPr>
          <a:xfrm>
            <a:off x="19337056" y="22686607"/>
            <a:ext cx="12013803" cy="1285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048613" name="Retângulo 28"/>
          <p:cNvSpPr/>
          <p:nvPr/>
        </p:nvSpPr>
        <p:spPr>
          <a:xfrm>
            <a:off x="19042518" y="24123523"/>
            <a:ext cx="12308340" cy="1882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000" dirty="0"/>
          </a:p>
        </p:txBody>
      </p:sp>
      <p:sp>
        <p:nvSpPr>
          <p:cNvPr id="1048614" name="Retângulo 29"/>
          <p:cNvSpPr/>
          <p:nvPr/>
        </p:nvSpPr>
        <p:spPr>
          <a:xfrm>
            <a:off x="19271570" y="31715944"/>
            <a:ext cx="131277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pt-BR" sz="4000" dirty="0">
                <a:solidFill>
                  <a:schemeClr val="dk1"/>
                </a:solidFill>
              </a:rPr>
              <a:t>A) </a:t>
            </a:r>
            <a:r>
              <a:rPr lang="en-US" altLang="pt-BR" sz="4000" dirty="0" smtClean="0">
                <a:solidFill>
                  <a:schemeClr val="dk1"/>
                </a:solidFill>
              </a:rPr>
              <a:t>20N</a:t>
            </a:r>
            <a:endParaRPr lang="pt-BR" sz="4000" dirty="0">
              <a:solidFill>
                <a:schemeClr val="dk1"/>
              </a:solidFill>
            </a:endParaRPr>
          </a:p>
          <a:p>
            <a:r>
              <a:rPr lang="pt-BR" sz="4000" dirty="0">
                <a:solidFill>
                  <a:schemeClr val="dk1"/>
                </a:solidFill>
              </a:rPr>
              <a:t>B</a:t>
            </a:r>
            <a:r>
              <a:rPr lang="en-US" altLang="pt-BR" sz="4000" dirty="0" smtClean="0">
                <a:solidFill>
                  <a:schemeClr val="dk1"/>
                </a:solidFill>
              </a:rPr>
              <a:t>)100N</a:t>
            </a:r>
            <a:endParaRPr lang="pt-BR" sz="4000" dirty="0">
              <a:solidFill>
                <a:schemeClr val="dk1"/>
              </a:solidFill>
            </a:endParaRPr>
          </a:p>
          <a:p>
            <a:r>
              <a:rPr lang="en-US" altLang="pt-BR" sz="4000" dirty="0">
                <a:solidFill>
                  <a:schemeClr val="dk1"/>
                </a:solidFill>
              </a:rPr>
              <a:t>C) </a:t>
            </a:r>
            <a:r>
              <a:rPr lang="en-US" altLang="pt-BR" sz="4000" dirty="0" smtClean="0">
                <a:solidFill>
                  <a:schemeClr val="dk1"/>
                </a:solidFill>
              </a:rPr>
              <a:t>200N</a:t>
            </a:r>
            <a:endParaRPr lang="pt-BR" sz="4000" dirty="0">
              <a:solidFill>
                <a:schemeClr val="dk1"/>
              </a:solidFill>
            </a:endParaRPr>
          </a:p>
          <a:p>
            <a:r>
              <a:rPr lang="en-US" altLang="pt-BR" sz="4000" dirty="0" smtClean="0">
                <a:solidFill>
                  <a:schemeClr val="dk1"/>
                </a:solidFill>
              </a:rPr>
              <a:t>D)1000N</a:t>
            </a:r>
            <a:endParaRPr lang="pt-BR" sz="4000" dirty="0">
              <a:solidFill>
                <a:schemeClr val="dk1"/>
              </a:solidFill>
            </a:endParaRPr>
          </a:p>
          <a:p>
            <a:r>
              <a:rPr lang="en-US" altLang="pt-BR" sz="4000" dirty="0" smtClean="0">
                <a:solidFill>
                  <a:schemeClr val="dk1"/>
                </a:solidFill>
              </a:rPr>
              <a:t>E)5000N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48615" name="Retângulo 31"/>
          <p:cNvSpPr/>
          <p:nvPr/>
        </p:nvSpPr>
        <p:spPr>
          <a:xfrm>
            <a:off x="17733284" y="32800573"/>
            <a:ext cx="13682888" cy="1285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48616" name="Retângulo 33"/>
          <p:cNvSpPr/>
          <p:nvPr/>
        </p:nvSpPr>
        <p:spPr>
          <a:xfrm>
            <a:off x="17600582" y="34149265"/>
            <a:ext cx="14076847" cy="1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48617" name="Retângulo 34"/>
          <p:cNvSpPr/>
          <p:nvPr/>
        </p:nvSpPr>
        <p:spPr>
          <a:xfrm>
            <a:off x="6236261" y="38060769"/>
            <a:ext cx="3091725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3600" dirty="0" smtClean="0">
                <a:solidFill>
                  <a:schemeClr val="dk1"/>
                </a:solidFill>
              </a:rPr>
              <a:t> Para oferecer acessibilidade aos portadores de dificuldade de locomoção, é utilizado, em ônibus e </a:t>
            </a:r>
          </a:p>
          <a:p>
            <a:pPr algn="just">
              <a:buSzPct val="25000"/>
            </a:pPr>
            <a:r>
              <a:rPr lang="pt-BR" sz="3600" dirty="0" smtClean="0">
                <a:solidFill>
                  <a:schemeClr val="dk1"/>
                </a:solidFill>
              </a:rPr>
              <a:t>automóveis, o elevador hidráulico. Nesse dispositivo é usada uma bomba elétrica, para forçar um </a:t>
            </a:r>
          </a:p>
          <a:p>
            <a:pPr algn="just">
              <a:buSzPct val="25000"/>
            </a:pPr>
            <a:r>
              <a:rPr lang="pt-BR" sz="3600" dirty="0" smtClean="0">
                <a:solidFill>
                  <a:schemeClr val="dk1"/>
                </a:solidFill>
              </a:rPr>
              <a:t>fluido a passar de uma tubulação estreita para outra mais larga, e dessa forma acionar um pistão que </a:t>
            </a:r>
          </a:p>
          <a:p>
            <a:pPr algn="just">
              <a:buSzPct val="25000"/>
            </a:pPr>
            <a:r>
              <a:rPr lang="pt-BR" sz="3600" dirty="0" smtClean="0">
                <a:solidFill>
                  <a:schemeClr val="dk1"/>
                </a:solidFill>
              </a:rPr>
              <a:t>movimenta a plataforma. Considere um elevador hidráulico cuja área da cabeça do pistão seja cinco </a:t>
            </a:r>
          </a:p>
          <a:p>
            <a:pPr algn="just">
              <a:buSzPct val="25000"/>
            </a:pPr>
            <a:r>
              <a:rPr lang="pt-BR" sz="3600" dirty="0" smtClean="0">
                <a:solidFill>
                  <a:schemeClr val="dk1"/>
                </a:solidFill>
              </a:rPr>
              <a:t>vezes maior do que a área da tubulação que sai da bomba. Desprezando o atrito e considerando uma </a:t>
            </a:r>
          </a:p>
          <a:p>
            <a:pPr algn="just">
              <a:buSzPct val="25000"/>
            </a:pPr>
            <a:r>
              <a:rPr lang="pt-BR" sz="3600" dirty="0" smtClean="0">
                <a:solidFill>
                  <a:schemeClr val="dk1"/>
                </a:solidFill>
              </a:rPr>
              <a:t>aceleração gravitacional de 10m/s2, deseja-se elevar uma pessoa de 65kg em uma cadeira de rodas </a:t>
            </a:r>
          </a:p>
          <a:p>
            <a:pPr algn="just">
              <a:buSzPct val="25000"/>
            </a:pPr>
            <a:r>
              <a:rPr lang="pt-BR" sz="3600" dirty="0" smtClean="0">
                <a:solidFill>
                  <a:schemeClr val="dk1"/>
                </a:solidFill>
              </a:rPr>
              <a:t>de 15kg sobre a plataforma de 20kg.</a:t>
            </a:r>
          </a:p>
          <a:p>
            <a:pPr algn="just">
              <a:buSzPct val="25000"/>
            </a:pPr>
            <a:r>
              <a:rPr lang="pt-BR" sz="3600" dirty="0" smtClean="0">
                <a:solidFill>
                  <a:schemeClr val="dk1"/>
                </a:solidFill>
              </a:rPr>
              <a:t>Qual deve ser a força exercida pelo motor da bomba sobre o fluido, para que o cadeirante seja </a:t>
            </a:r>
          </a:p>
          <a:p>
            <a:pPr algn="just">
              <a:buSzPct val="25000"/>
            </a:pPr>
            <a:r>
              <a:rPr lang="pt-BR" sz="3600" dirty="0" smtClean="0">
                <a:solidFill>
                  <a:schemeClr val="dk1"/>
                </a:solidFill>
              </a:rPr>
              <a:t>elevado com velocidade constante?</a:t>
            </a:r>
            <a:endParaRPr lang="pt-BR" sz="3600" dirty="0">
              <a:solidFill>
                <a:schemeClr val="dk1"/>
              </a:solidFill>
            </a:endParaRPr>
          </a:p>
        </p:txBody>
      </p:sp>
      <p:sp>
        <p:nvSpPr>
          <p:cNvPr id="1048618" name="Retângulo 36"/>
          <p:cNvSpPr/>
          <p:nvPr/>
        </p:nvSpPr>
        <p:spPr>
          <a:xfrm>
            <a:off x="0" y="9327134"/>
            <a:ext cx="1143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dirty="0" smtClean="0">
                <a:solidFill>
                  <a:schemeClr val="dk1"/>
                </a:solidFill>
              </a:rPr>
              <a:t>Compreensão das relações entre as forças que agem sobre um corpo. </a:t>
            </a:r>
            <a:endParaRPr lang="pt-BR" sz="4800" b="1" dirty="0">
              <a:solidFill>
                <a:schemeClr val="dk1"/>
              </a:solidFill>
            </a:endParaRPr>
          </a:p>
        </p:txBody>
      </p:sp>
      <p:sp>
        <p:nvSpPr>
          <p:cNvPr id="1048619" name="Retângulo 37"/>
          <p:cNvSpPr/>
          <p:nvPr/>
        </p:nvSpPr>
        <p:spPr>
          <a:xfrm>
            <a:off x="0" y="9440963"/>
            <a:ext cx="12213772" cy="688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48620" name="Retângulo 7"/>
          <p:cNvSpPr/>
          <p:nvPr/>
        </p:nvSpPr>
        <p:spPr>
          <a:xfrm>
            <a:off x="0" y="17854862"/>
            <a:ext cx="13716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5400" b="1" dirty="0" smtClean="0">
                <a:solidFill>
                  <a:schemeClr val="accent6"/>
                </a:solidFill>
              </a:rPr>
              <a:t>Sentença Descritora: </a:t>
            </a:r>
            <a:endParaRPr lang="pt-BR" sz="54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800" dirty="0"/>
              <a:t>Identificar registros de praticas de grupos sociais no tempo e no espaço.</a:t>
            </a:r>
            <a:endParaRPr lang="pt-BR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665</Words>
  <Application>Microsoft Office PowerPoint</Application>
  <PresentationFormat>Personalizar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Times New Roman</vt:lpstr>
      <vt:lpstr>Open Sans</vt:lpstr>
      <vt:lpstr>Arial</vt:lpstr>
      <vt:lpstr>Wingdings</vt:lpstr>
      <vt:lpstr>Cambria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11</cp:revision>
  <dcterms:created xsi:type="dcterms:W3CDTF">2019-07-03T08:48:03Z</dcterms:created>
  <dcterms:modified xsi:type="dcterms:W3CDTF">2019-08-05T12:14:49Z</dcterms:modified>
</cp:coreProperties>
</file>