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mbria" panose="02040503050406030204" pitchFamily="18" charset="0"/>
      <p:regular r:id="rId4"/>
      <p:bold r:id="rId5"/>
      <p:italic r:id="rId6"/>
      <p:boldItalic r:id="rId7"/>
    </p:embeddedFont>
    <p:embeddedFont>
      <p:font typeface="Tahoma" panose="020B0604030504040204" pitchFamily="34" charset="0"/>
      <p:regular r:id="rId8"/>
      <p:bold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892" y="32"/>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pPr marL="0" marR="0" lvl="0" indent="0" algn="r" rtl="0">
                <a:spcBef>
                  <a:spcPts val="0"/>
                </a:spcBef>
                <a:spcAft>
                  <a:spcPts val="0"/>
                </a:spcAft>
                <a:buSzPct val="25000"/>
                <a:buNone/>
              </a:p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1"/>
            <a:ext cx="32036656" cy="2502567"/>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a:solidFill>
                  <a:srgbClr val="000099"/>
                </a:solidFill>
                <a:latin typeface="+mj-lt"/>
                <a:ea typeface="Cambria"/>
                <a:cs typeface="Cambria"/>
                <a:sym typeface="Cambria"/>
              </a:rPr>
              <a:t>, </a:t>
            </a:r>
            <a:r>
              <a:rPr lang="pt-BR" sz="4400" b="1" i="0" u="none" strike="noStrike" cap="none" dirty="0" smtClean="0">
                <a:solidFill>
                  <a:srgbClr val="000099"/>
                </a:solidFill>
                <a:latin typeface="+mj-lt"/>
                <a:ea typeface="Cambria"/>
                <a:cs typeface="Cambria"/>
                <a:sym typeface="Cambria"/>
              </a:rPr>
              <a:t>2</a:t>
            </a:r>
            <a:r>
              <a:rPr lang="pt-BR" sz="4400" b="1" smtClean="0">
                <a:solidFill>
                  <a:srgbClr val="000099"/>
                </a:solidFill>
                <a:latin typeface="+mj-lt"/>
                <a:ea typeface="Cambria"/>
                <a:cs typeface="Cambria"/>
                <a:sym typeface="Cambria"/>
              </a:rPr>
              <a:t>º </a:t>
            </a:r>
            <a:r>
              <a:rPr lang="pt-BR" sz="4400" b="1" dirty="0" smtClean="0">
                <a:solidFill>
                  <a:srgbClr val="000099"/>
                </a:solidFill>
                <a:latin typeface="+mj-lt"/>
                <a:ea typeface="Cambria"/>
                <a:cs typeface="Cambria"/>
                <a:sym typeface="Cambria"/>
              </a:rPr>
              <a:t>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1443789"/>
            <a:ext cx="24280708" cy="3080085"/>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303149" y="3102428"/>
            <a:ext cx="28869790" cy="35465657"/>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536184" y="2665501"/>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a:t>
            </a:r>
            <a:r>
              <a:rPr lang="pt-BR" sz="4000" dirty="0" smtClean="0">
                <a:solidFill>
                  <a:schemeClr val="dk1"/>
                </a:solidFill>
                <a:latin typeface="+mj-lt"/>
              </a:rPr>
              <a:t>Mayara Cristina de Oliveira</a:t>
            </a:r>
          </a:p>
          <a:p>
            <a:pPr algn="ctr">
              <a:buSzPct val="25000"/>
            </a:pPr>
            <a:r>
              <a:rPr lang="pt-BR" sz="3600" b="1" dirty="0" smtClean="0">
                <a:solidFill>
                  <a:schemeClr val="dk1"/>
                </a:solidFill>
                <a:latin typeface="+mj-lt"/>
              </a:rPr>
              <a:t>Série</a:t>
            </a:r>
            <a:r>
              <a:rPr lang="pt-BR" sz="3600" b="1" dirty="0">
                <a:solidFill>
                  <a:schemeClr val="dk1"/>
                </a:solidFill>
                <a:latin typeface="+mj-lt"/>
              </a:rPr>
              <a:t>: </a:t>
            </a:r>
            <a:r>
              <a:rPr lang="pt-BR" sz="3600" dirty="0">
                <a:solidFill>
                  <a:schemeClr val="dk1"/>
                </a:solidFill>
                <a:latin typeface="+mj-lt"/>
              </a:rPr>
              <a:t>3</a:t>
            </a:r>
            <a:r>
              <a:rPr lang="pt-BR" sz="3600" dirty="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a:t>
            </a:r>
            <a:r>
              <a:rPr lang="pt-BR" sz="3600" dirty="0" smtClean="0">
                <a:solidFill>
                  <a:schemeClr val="dk1"/>
                </a:solidFill>
                <a:latin typeface="+mj-lt"/>
              </a:rPr>
              <a:t>M03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Matutino. </a:t>
            </a:r>
            <a:r>
              <a:rPr lang="pt-BR" sz="3600" b="1" dirty="0">
                <a:solidFill>
                  <a:schemeClr val="dk1"/>
                </a:solidFill>
              </a:rPr>
              <a:t>Valor: </a:t>
            </a:r>
            <a:r>
              <a:rPr lang="pt-BR" sz="3600" dirty="0">
                <a:solidFill>
                  <a:schemeClr val="dk1"/>
                </a:solidFill>
              </a:rPr>
              <a:t>3</a:t>
            </a:r>
            <a:r>
              <a:rPr lang="pt-BR" sz="3600" dirty="0" smtClean="0">
                <a:solidFill>
                  <a:schemeClr val="dk1"/>
                </a:solidFill>
              </a:rPr>
              <a:t>,0 </a:t>
            </a:r>
            <a:r>
              <a:rPr lang="pt-BR" sz="3600" dirty="0">
                <a:solidFill>
                  <a:schemeClr val="dk1"/>
                </a:solidFill>
              </a:rPr>
              <a:t>pontos</a:t>
            </a:r>
          </a:p>
          <a:p>
            <a:pPr lvl="0" algn="ctr">
              <a:buSzPct val="25000"/>
            </a:pPr>
            <a:r>
              <a:rPr lang="pt-BR" sz="3600" b="1" dirty="0" smtClean="0">
                <a:solidFill>
                  <a:schemeClr val="dk1"/>
                </a:solidFill>
                <a:latin typeface="+mj-lt"/>
                <a:ea typeface="Cambria"/>
                <a:cs typeface="Cambria"/>
                <a:sym typeface="Cambria"/>
              </a:rPr>
              <a:t>Professora: Lucas</a:t>
            </a:r>
            <a:r>
              <a:rPr lang="pt-BR" sz="3600" dirty="0" smtClean="0">
                <a:solidFill>
                  <a:schemeClr val="dk1"/>
                </a:solidFill>
                <a:ea typeface="Cambria"/>
                <a:cs typeface="Cambria"/>
                <a:sym typeface="Cambria"/>
              </a:rPr>
              <a:t> </a:t>
            </a:r>
            <a:r>
              <a:rPr lang="pt-BR" sz="3600" dirty="0" smtClean="0">
                <a:solidFill>
                  <a:schemeClr val="dk1"/>
                </a:solidFill>
                <a:latin typeface="+mj-lt"/>
                <a:ea typeface="Cambria"/>
                <a:cs typeface="Cambria"/>
                <a:sym typeface="Cambria"/>
              </a:rPr>
              <a:t>-  </a:t>
            </a:r>
            <a:r>
              <a:rPr lang="pt-BR" sz="3600" dirty="0">
                <a:solidFill>
                  <a:srgbClr val="FF0000"/>
                </a:solidFill>
                <a:latin typeface="+mj-lt"/>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264860" y="123292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0" y="17227710"/>
            <a:ext cx="12050486" cy="3785652"/>
          </a:xfrm>
          <a:prstGeom prst="rect">
            <a:avLst/>
          </a:prstGeom>
        </p:spPr>
        <p:txBody>
          <a:bodyPr wrap="square">
            <a:spAutoFit/>
          </a:bodyPr>
          <a:lstStyle/>
          <a:p>
            <a:pPr algn="just"/>
            <a:r>
              <a:rPr lang="pt-BR" sz="4000" b="1" dirty="0">
                <a:solidFill>
                  <a:schemeClr val="accent2"/>
                </a:solidFill>
                <a:latin typeface="Arial" panose="020B0604020202020204" pitchFamily="34" charset="0"/>
                <a:cs typeface="Arial" panose="020B0604020202020204" pitchFamily="34" charset="0"/>
              </a:rPr>
              <a:t>Competências socioemocionais: </a:t>
            </a:r>
          </a:p>
          <a:p>
            <a:pPr algn="just"/>
            <a:r>
              <a:rPr lang="pt-BR" sz="4000" b="1" dirty="0">
                <a:solidFill>
                  <a:srgbClr val="FF0000"/>
                </a:solidFill>
              </a:rPr>
              <a:t>Aprender a conhecer: </a:t>
            </a:r>
            <a:r>
              <a:rPr lang="pt-BR" sz="4000" dirty="0"/>
              <a:t>Raciocínio e Aprender a aprender.</a:t>
            </a:r>
          </a:p>
          <a:p>
            <a:pPr algn="just"/>
            <a:r>
              <a:rPr lang="pt-BR" sz="4000" b="1" dirty="0">
                <a:solidFill>
                  <a:srgbClr val="FF0000"/>
                </a:solidFill>
              </a:rPr>
              <a:t>Aprender a fazer:</a:t>
            </a:r>
            <a:r>
              <a:rPr lang="pt-BR" sz="4000" dirty="0">
                <a:solidFill>
                  <a:srgbClr val="FF0000"/>
                </a:solidFill>
              </a:rPr>
              <a:t> </a:t>
            </a:r>
            <a:r>
              <a:rPr lang="pt-BR" sz="4000" dirty="0"/>
              <a:t>Protagonismo.</a:t>
            </a:r>
          </a:p>
          <a:p>
            <a:pPr algn="just"/>
            <a:r>
              <a:rPr lang="pt-BR" sz="4000" b="1" dirty="0">
                <a:solidFill>
                  <a:srgbClr val="FF0000"/>
                </a:solidFill>
              </a:rPr>
              <a:t>Aprender a ser: </a:t>
            </a:r>
            <a:r>
              <a:rPr lang="pt-BR" sz="4000" dirty="0"/>
              <a:t>Construção e </a:t>
            </a:r>
            <a:r>
              <a:rPr lang="pt-BR" sz="4000" dirty="0">
                <a:solidFill>
                  <a:schemeClr val="tx1"/>
                </a:solidFill>
              </a:rPr>
              <a:t>Execução do Projeto de Vida.</a:t>
            </a:r>
          </a:p>
        </p:txBody>
      </p:sp>
      <p:sp>
        <p:nvSpPr>
          <p:cNvPr id="7" name="Retângulo 6"/>
          <p:cNvSpPr/>
          <p:nvPr/>
        </p:nvSpPr>
        <p:spPr>
          <a:xfrm>
            <a:off x="326571" y="31715452"/>
            <a:ext cx="7430239" cy="769441"/>
          </a:xfrm>
          <a:prstGeom prst="rect">
            <a:avLst/>
          </a:prstGeom>
        </p:spPr>
        <p:txBody>
          <a:bodyPr wrap="none">
            <a:spAutoFit/>
          </a:bodyPr>
          <a:lstStyle/>
          <a:p>
            <a:r>
              <a:rPr lang="pt-BR" sz="4400" b="1" dirty="0">
                <a:solidFill>
                  <a:schemeClr val="accent2"/>
                </a:solidFill>
                <a:cs typeface="Times New Roman" panose="02020603050405020304" pitchFamily="18" charset="0"/>
              </a:rPr>
              <a:t>Competências Cognitivas</a:t>
            </a:r>
            <a:r>
              <a:rPr lang="pt-BR" sz="4400" b="1" dirty="0" smtClean="0"/>
              <a:t>: </a:t>
            </a:r>
            <a:endParaRPr lang="pt-BR" sz="4400" b="1" dirty="0"/>
          </a:p>
        </p:txBody>
      </p:sp>
      <p:sp>
        <p:nvSpPr>
          <p:cNvPr id="3" name="Retângulo 2"/>
          <p:cNvSpPr/>
          <p:nvPr/>
        </p:nvSpPr>
        <p:spPr>
          <a:xfrm>
            <a:off x="0" y="22035747"/>
            <a:ext cx="13716000" cy="8894743"/>
          </a:xfrm>
          <a:prstGeom prst="rect">
            <a:avLst/>
          </a:prstGeom>
        </p:spPr>
        <p:txBody>
          <a:bodyPr wrap="square">
            <a:spAutoFit/>
          </a:bodyPr>
          <a:lstStyle/>
          <a:p>
            <a:pPr algn="just"/>
            <a:r>
              <a:rPr lang="pt-BR" sz="4400" b="1" dirty="0">
                <a:solidFill>
                  <a:schemeClr val="accent2"/>
                </a:solidFill>
              </a:rPr>
              <a:t>Competências socioemocionais na BNCC: </a:t>
            </a:r>
          </a:p>
          <a:p>
            <a:pPr algn="just"/>
            <a:r>
              <a:rPr lang="pt-BR" sz="4400" b="1" dirty="0">
                <a:solidFill>
                  <a:srgbClr val="FF0000"/>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pPr algn="just"/>
            <a:r>
              <a:rPr lang="pt-BR" sz="4400" b="1" dirty="0">
                <a:solidFill>
                  <a:srgbClr val="FF0000"/>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1978710" y="6054374"/>
            <a:ext cx="10090604" cy="3293209"/>
          </a:xfrm>
          <a:prstGeom prst="rect">
            <a:avLst/>
          </a:prstGeom>
        </p:spPr>
        <p:txBody>
          <a:bodyPr wrap="square">
            <a:spAutoFit/>
          </a:bodyPr>
          <a:lstStyle/>
          <a:p>
            <a:pPr algn="just">
              <a:buSzPct val="25000"/>
            </a:pPr>
            <a:r>
              <a:rPr lang="pt-BR" sz="4800" b="1" dirty="0">
                <a:solidFill>
                  <a:schemeClr val="dk1"/>
                </a:solidFill>
              </a:rPr>
              <a:t>Asserções de </a:t>
            </a:r>
            <a:r>
              <a:rPr lang="pt-BR" sz="4800" b="1" dirty="0" smtClean="0">
                <a:solidFill>
                  <a:schemeClr val="dk1"/>
                </a:solidFill>
              </a:rPr>
              <a:t>valor: </a:t>
            </a:r>
            <a:r>
              <a:rPr lang="pt-BR" sz="4000" b="1" dirty="0">
                <a:solidFill>
                  <a:schemeClr val="dk1"/>
                </a:solidFill>
              </a:rPr>
              <a:t> </a:t>
            </a:r>
            <a:endParaRPr lang="pt-BR" sz="4000" b="1" dirty="0" smtClean="0">
              <a:solidFill>
                <a:schemeClr val="dk1"/>
              </a:solidFill>
            </a:endParaRPr>
          </a:p>
          <a:p>
            <a:pPr algn="just">
              <a:buSzPct val="25000"/>
            </a:pPr>
            <a:r>
              <a:rPr lang="pt-BR" sz="4000" dirty="0" smtClean="0">
                <a:solidFill>
                  <a:schemeClr val="dk1"/>
                </a:solidFill>
              </a:rPr>
              <a:t>Foi </a:t>
            </a:r>
            <a:r>
              <a:rPr lang="pt-BR" sz="4000" dirty="0">
                <a:solidFill>
                  <a:schemeClr val="dk1"/>
                </a:solidFill>
              </a:rPr>
              <a:t>consenso que os desafios são grandes na preparação para o Enem, pois requer dedicação e resiliência.</a:t>
            </a:r>
          </a:p>
          <a:p>
            <a:pPr lvl="0" algn="just">
              <a:buSzPct val="25000"/>
            </a:pPr>
            <a:endParaRPr lang="pt-BR" sz="4000" dirty="0">
              <a:solidFill>
                <a:schemeClr val="dk1"/>
              </a:solidFill>
            </a:endParaRPr>
          </a:p>
        </p:txBody>
      </p:sp>
      <p:sp>
        <p:nvSpPr>
          <p:cNvPr id="9" name="Retângulo 8"/>
          <p:cNvSpPr/>
          <p:nvPr/>
        </p:nvSpPr>
        <p:spPr>
          <a:xfrm>
            <a:off x="21063857" y="9047747"/>
            <a:ext cx="10907485" cy="8710077"/>
          </a:xfrm>
          <a:prstGeom prst="rect">
            <a:avLst/>
          </a:prstGeom>
        </p:spPr>
        <p:txBody>
          <a:bodyPr wrap="square">
            <a:spAutoFit/>
          </a:bodyPr>
          <a:lstStyle/>
          <a:p>
            <a:pPr lvl="0" indent="-177800" algn="just">
              <a:buClr>
                <a:schemeClr val="dk1"/>
              </a:buClr>
              <a:buSzPct val="100000"/>
            </a:pPr>
            <a:r>
              <a:rPr lang="pt-BR" sz="4000" b="1" dirty="0">
                <a:solidFill>
                  <a:schemeClr val="dk1"/>
                </a:solidFill>
              </a:rPr>
              <a:t>Asserções de </a:t>
            </a:r>
            <a:r>
              <a:rPr lang="pt-BR" sz="4000" b="1" dirty="0" smtClean="0">
                <a:solidFill>
                  <a:schemeClr val="dk1"/>
                </a:solidFill>
              </a:rPr>
              <a:t>conhecimento</a:t>
            </a:r>
            <a:r>
              <a:rPr lang="pt-BR" sz="4000" b="1" dirty="0" smtClean="0">
                <a:solidFill>
                  <a:srgbClr val="FF0000"/>
                </a:solidFill>
              </a:rPr>
              <a:t>: Alternativa A</a:t>
            </a:r>
            <a:r>
              <a:rPr lang="pt-BR" sz="4000" b="1" dirty="0" smtClean="0">
                <a:solidFill>
                  <a:schemeClr val="dk1"/>
                </a:solidFill>
              </a:rPr>
              <a:t>   </a:t>
            </a:r>
            <a:r>
              <a:rPr lang="pt-BR" sz="4000" dirty="0" smtClean="0">
                <a:solidFill>
                  <a:schemeClr val="dk1"/>
                </a:solidFill>
              </a:rPr>
              <a:t>Se a esfera sempre atinge a mesma altura quando solta de um lado da rampa, então não há forças dessecativas, como força de Atrito. Com isso, podemos dizer que nenhuma força de atrito atua na esfera e, portanto, quando o ângulo do plano de subida for zero, ela se moverá indefinidamente com velocidade constante.Como dito acima do enunciado, a lei da inércia de Galileu difere da lei da Inércia de Newton, mas em que ponto? Na lei da Inércia de Newton, um corpo na ausência de forças dessecativas, deve manter um movimento retilíneo com velocidade constante.</a:t>
            </a:r>
            <a:endParaRPr lang="pt-BR" sz="4000" dirty="0">
              <a:solidFill>
                <a:schemeClr val="dk1"/>
              </a:solidFill>
            </a:endParaRPr>
          </a:p>
        </p:txBody>
      </p:sp>
      <p:sp>
        <p:nvSpPr>
          <p:cNvPr id="10" name="Retângulo 9"/>
          <p:cNvSpPr/>
          <p:nvPr/>
        </p:nvSpPr>
        <p:spPr>
          <a:xfrm>
            <a:off x="19742067" y="17992368"/>
            <a:ext cx="12657221" cy="7540526"/>
          </a:xfrm>
          <a:prstGeom prst="rect">
            <a:avLst/>
          </a:prstGeom>
        </p:spPr>
        <p:txBody>
          <a:bodyPr wrap="square">
            <a:spAutoFit/>
          </a:bodyPr>
          <a:lstStyle/>
          <a:p>
            <a:pPr lvl="0" indent="-177800" algn="just">
              <a:buClr>
                <a:schemeClr val="dk1"/>
              </a:buClr>
              <a:buSzPct val="100000"/>
            </a:pPr>
            <a:r>
              <a:rPr lang="pt-BR" sz="4400" b="1" spc="-150" dirty="0">
                <a:solidFill>
                  <a:schemeClr val="tx1">
                    <a:lumMod val="85000"/>
                    <a:lumOff val="15000"/>
                  </a:schemeClr>
                </a:solidFill>
              </a:rPr>
              <a:t>Interpretações: </a:t>
            </a:r>
          </a:p>
          <a:p>
            <a:pPr marL="742950" indent="-742950" algn="just" fontAlgn="base">
              <a:buAutoNum type="alphaLcParenR"/>
            </a:pPr>
            <a:r>
              <a:rPr lang="pt-BR" sz="4400" b="1" spc="-150" dirty="0" smtClean="0">
                <a:solidFill>
                  <a:srgbClr val="FF0000"/>
                </a:solidFill>
              </a:rPr>
              <a:t>Certa</a:t>
            </a:r>
            <a:endParaRPr lang="pt-BR" sz="4400" b="1" spc="-150" dirty="0" smtClean="0">
              <a:solidFill>
                <a:schemeClr val="tx1">
                  <a:lumMod val="85000"/>
                  <a:lumOff val="15000"/>
                </a:schemeClr>
              </a:solidFill>
            </a:endParaRPr>
          </a:p>
          <a:p>
            <a:pPr marL="742950" indent="-742950" algn="just" fontAlgn="base">
              <a:buAutoNum type="alphaLcParenR"/>
            </a:pPr>
            <a:r>
              <a:rPr lang="pt-BR" sz="4400" b="1" spc="-150" dirty="0" smtClean="0">
                <a:solidFill>
                  <a:srgbClr val="FF0000"/>
                </a:solidFill>
              </a:rPr>
              <a:t>Errada </a:t>
            </a:r>
            <a:r>
              <a:rPr lang="pt-BR" sz="4400" b="1" spc="-150" dirty="0" smtClean="0">
                <a:solidFill>
                  <a:schemeClr val="bg2">
                    <a:lumMod val="85000"/>
                    <a:lumOff val="15000"/>
                  </a:schemeClr>
                </a:solidFill>
              </a:rPr>
              <a:t>erro conceitual clássico confundir velocidade com força atuante;</a:t>
            </a:r>
          </a:p>
          <a:p>
            <a:pPr marL="742950" indent="-742950" algn="just" fontAlgn="base">
              <a:buAutoNum type="alphaLcParenR"/>
            </a:pPr>
            <a:r>
              <a:rPr lang="pt-BR" sz="4400" b="1" spc="-150" dirty="0" smtClean="0">
                <a:solidFill>
                  <a:srgbClr val="FF0000"/>
                </a:solidFill>
              </a:rPr>
              <a:t>Errada; </a:t>
            </a:r>
            <a:r>
              <a:rPr lang="pt-BR" sz="4400" b="1" spc="-150" dirty="0" smtClean="0">
                <a:solidFill>
                  <a:schemeClr val="bg2">
                    <a:lumMod val="85000"/>
                    <a:lumOff val="15000"/>
                  </a:schemeClr>
                </a:solidFill>
              </a:rPr>
              <a:t>para que ocorra desaceleração é necessária a ação de um agente externo em sentido oposto ao movimento;</a:t>
            </a:r>
            <a:endParaRPr lang="pt-BR" sz="4400" b="1" spc="-150" dirty="0" smtClean="0">
              <a:solidFill>
                <a:schemeClr val="tx1">
                  <a:lumMod val="85000"/>
                  <a:lumOff val="15000"/>
                </a:schemeClr>
              </a:solidFill>
            </a:endParaRPr>
          </a:p>
          <a:p>
            <a:pPr marL="742950" indent="-742950" algn="just" fontAlgn="base">
              <a:buAutoNum type="alphaLcParenR"/>
            </a:pPr>
            <a:r>
              <a:rPr lang="pt-BR" sz="4400" b="1" spc="-150" dirty="0" smtClean="0">
                <a:solidFill>
                  <a:srgbClr val="FF0000"/>
                </a:solidFill>
              </a:rPr>
              <a:t>Errada </a:t>
            </a:r>
            <a:r>
              <a:rPr lang="pt-BR" sz="4400" b="1" spc="-150" dirty="0" smtClean="0">
                <a:solidFill>
                  <a:schemeClr val="bg2">
                    <a:lumMod val="85000"/>
                    <a:lumOff val="15000"/>
                  </a:schemeClr>
                </a:solidFill>
              </a:rPr>
              <a:t>não há impulso contrário ao movimento;</a:t>
            </a:r>
          </a:p>
          <a:p>
            <a:pPr marL="742950" indent="-742950" algn="just" fontAlgn="base">
              <a:buAutoNum type="alphaLcParenR"/>
            </a:pPr>
            <a:r>
              <a:rPr lang="pt-BR" sz="4400" b="1" spc="-150" dirty="0" smtClean="0">
                <a:solidFill>
                  <a:srgbClr val="FF0000"/>
                </a:solidFill>
              </a:rPr>
              <a:t>Errada </a:t>
            </a:r>
            <a:r>
              <a:rPr lang="pt-BR" sz="4400" b="1" spc="-150" dirty="0" smtClean="0">
                <a:solidFill>
                  <a:schemeClr val="bg2">
                    <a:lumMod val="85000"/>
                    <a:lumOff val="15000"/>
                  </a:schemeClr>
                </a:solidFill>
              </a:rPr>
              <a:t>não há força a favor do movimento para promover aumento na velocidade</a:t>
            </a:r>
            <a:r>
              <a:rPr lang="pt-BR" sz="4400" b="1" spc="-150" dirty="0" smtClean="0">
                <a:solidFill>
                  <a:schemeClr val="bg2">
                    <a:lumMod val="85000"/>
                    <a:lumOff val="15000"/>
                  </a:schemeClr>
                </a:solidFill>
              </a:rPr>
              <a:t>.</a:t>
            </a:r>
            <a:endParaRPr lang="pt-BR" sz="4400" spc="-150" dirty="0">
              <a:solidFill>
                <a:schemeClr val="tx1">
                  <a:lumMod val="85000"/>
                  <a:lumOff val="15000"/>
                </a:schemeClr>
              </a:solidFill>
            </a:endParaRPr>
          </a:p>
        </p:txBody>
      </p:sp>
      <p:sp>
        <p:nvSpPr>
          <p:cNvPr id="11" name="Retângulo 10"/>
          <p:cNvSpPr/>
          <p:nvPr/>
        </p:nvSpPr>
        <p:spPr>
          <a:xfrm>
            <a:off x="18595594" y="26149778"/>
            <a:ext cx="12239623" cy="830997"/>
          </a:xfrm>
          <a:prstGeom prst="rect">
            <a:avLst/>
          </a:prstGeom>
        </p:spPr>
        <p:txBody>
          <a:bodyPr wrap="square">
            <a:spAutoFit/>
          </a:bodyPr>
          <a:lstStyle/>
          <a:p>
            <a:pPr lvl="0">
              <a:buSzPct val="25000"/>
            </a:pPr>
            <a:r>
              <a:rPr lang="pt-BR" sz="4800" b="1" dirty="0">
                <a:solidFill>
                  <a:schemeClr val="dk1"/>
                </a:solidFill>
              </a:rPr>
              <a:t>Transformações</a:t>
            </a:r>
            <a:r>
              <a:rPr lang="pt-BR" sz="4800" b="1" dirty="0" smtClean="0">
                <a:solidFill>
                  <a:schemeClr val="dk1"/>
                </a:solidFill>
              </a:rPr>
              <a:t>:</a:t>
            </a:r>
          </a:p>
        </p:txBody>
      </p:sp>
      <p:sp>
        <p:nvSpPr>
          <p:cNvPr id="12" name="Retângulo 11"/>
          <p:cNvSpPr/>
          <p:nvPr/>
        </p:nvSpPr>
        <p:spPr>
          <a:xfrm>
            <a:off x="17547131" y="31585912"/>
            <a:ext cx="14125142" cy="7478970"/>
          </a:xfrm>
          <a:prstGeom prst="rect">
            <a:avLst/>
          </a:prstGeom>
        </p:spPr>
        <p:txBody>
          <a:bodyPr wrap="square">
            <a:spAutoFit/>
          </a:bodyPr>
          <a:lstStyle/>
          <a:p>
            <a:pPr lvl="0">
              <a:buSzPct val="25000"/>
            </a:pPr>
            <a:r>
              <a:rPr lang="pt-BR" sz="4000" b="1" spc="-150" dirty="0">
                <a:solidFill>
                  <a:schemeClr val="dk1"/>
                </a:solidFill>
              </a:rPr>
              <a:t>Registros / Dados: </a:t>
            </a:r>
            <a:r>
              <a:rPr lang="pt-BR" sz="4000" b="1" spc="-150" dirty="0">
                <a:solidFill>
                  <a:srgbClr val="FF0000"/>
                </a:solidFill>
              </a:rPr>
              <a:t>Opções</a:t>
            </a:r>
            <a:r>
              <a:rPr lang="pt-BR" sz="4000" b="1" spc="-150" dirty="0" smtClean="0">
                <a:solidFill>
                  <a:srgbClr val="FF0000"/>
                </a:solidFill>
              </a:rPr>
              <a:t>:</a:t>
            </a:r>
          </a:p>
          <a:p>
            <a:r>
              <a:rPr lang="pt-BR" sz="4000" dirty="0" smtClean="0"/>
              <a:t>A )manterá sua velocidade constante, pois o impulso resultante sobre ela será nulo. </a:t>
            </a:r>
          </a:p>
          <a:p>
            <a:r>
              <a:rPr lang="pt-BR" sz="4000" dirty="0" smtClean="0"/>
              <a:t>B) manterá sua velocidade constante, pois o impulso da descida continuará a empurrá-la. </a:t>
            </a:r>
          </a:p>
          <a:p>
            <a:r>
              <a:rPr lang="pt-BR" sz="4000" dirty="0" smtClean="0"/>
              <a:t>C )diminuirá gradativamente a sua velocidade, pois não haverá mais impulso para empurrá-la.</a:t>
            </a:r>
          </a:p>
          <a:p>
            <a:r>
              <a:rPr lang="pt-BR" sz="4000" dirty="0" smtClean="0"/>
              <a:t> D )diminuirá gradativamente a sua velocidade, pois o impulso resultante será contrário ao seu movimento.</a:t>
            </a:r>
          </a:p>
          <a:p>
            <a:r>
              <a:rPr lang="pt-BR" sz="4000" dirty="0" smtClean="0"/>
              <a:t> E) aumentará gradativamente a sua velocidade, pois não haverá nenhum impulso contrário ao seu movimento</a:t>
            </a:r>
            <a:r>
              <a:rPr lang="pt-BR" sz="4000" spc="-150" dirty="0" smtClean="0"/>
              <a:t/>
            </a:r>
            <a:br>
              <a:rPr lang="pt-BR" sz="4000" spc="-150" dirty="0" smtClean="0"/>
            </a:br>
            <a:endParaRPr lang="pt-BR" sz="4000" b="1" spc="-150" dirty="0" smtClean="0">
              <a:solidFill>
                <a:srgbClr val="FF0000"/>
              </a:solidFill>
            </a:endParaRPr>
          </a:p>
        </p:txBody>
      </p:sp>
      <p:sp>
        <p:nvSpPr>
          <p:cNvPr id="13" name="Retângulo 12"/>
          <p:cNvSpPr/>
          <p:nvPr/>
        </p:nvSpPr>
        <p:spPr>
          <a:xfrm>
            <a:off x="23137903" y="5084408"/>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4953779"/>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0" y="5943599"/>
            <a:ext cx="11527972" cy="830997"/>
          </a:xfrm>
          <a:prstGeom prst="rect">
            <a:avLst/>
          </a:prstGeom>
        </p:spPr>
        <p:txBody>
          <a:bodyPr wrap="square">
            <a:spAutoFit/>
          </a:bodyPr>
          <a:lstStyle/>
          <a:p>
            <a:pPr indent="-203200">
              <a:buClr>
                <a:schemeClr val="dk1"/>
              </a:buClr>
              <a:buSzPct val="100000"/>
            </a:pPr>
            <a:r>
              <a:rPr lang="pt-BR" sz="4800" b="1" dirty="0">
                <a:solidFill>
                  <a:schemeClr val="dk1"/>
                </a:solidFill>
                <a:latin typeface="+mn-lt"/>
                <a:ea typeface="Cambria"/>
                <a:cs typeface="Cambria"/>
                <a:sym typeface="Cambria"/>
              </a:rPr>
              <a:t>Teoria</a:t>
            </a:r>
            <a:r>
              <a:rPr lang="pt-BR" sz="4800" b="1" dirty="0" smtClean="0">
                <a:solidFill>
                  <a:schemeClr val="dk1"/>
                </a:solidFill>
                <a:latin typeface="+mn-lt"/>
                <a:ea typeface="Cambria"/>
                <a:cs typeface="Cambria"/>
                <a:sym typeface="Cambria"/>
              </a:rPr>
              <a:t>:  </a:t>
            </a:r>
            <a:r>
              <a:rPr lang="pt-BR" sz="4800" dirty="0" smtClean="0">
                <a:solidFill>
                  <a:schemeClr val="dk1"/>
                </a:solidFill>
                <a:latin typeface="+mn-lt"/>
                <a:ea typeface="Cambria"/>
                <a:cs typeface="Cambria"/>
                <a:sym typeface="Cambria"/>
              </a:rPr>
              <a:t>física, lei de Newton.</a:t>
            </a:r>
            <a:endParaRPr lang="pt-BR" sz="4000" dirty="0">
              <a:latin typeface="+mn-lt"/>
            </a:endParaRPr>
          </a:p>
        </p:txBody>
      </p:sp>
      <p:sp>
        <p:nvSpPr>
          <p:cNvPr id="16" name="Retângulo 15"/>
          <p:cNvSpPr/>
          <p:nvPr/>
        </p:nvSpPr>
        <p:spPr>
          <a:xfrm>
            <a:off x="0" y="7707085"/>
            <a:ext cx="12083144" cy="830997"/>
          </a:xfrm>
          <a:prstGeom prst="rect">
            <a:avLst/>
          </a:prstGeom>
        </p:spPr>
        <p:txBody>
          <a:bodyPr wrap="square">
            <a:spAutoFit/>
          </a:bodyPr>
          <a:lstStyle/>
          <a:p>
            <a:r>
              <a:rPr lang="pt-BR" sz="4800" b="1" dirty="0" smtClean="0">
                <a:solidFill>
                  <a:schemeClr val="dk1"/>
                </a:solidFill>
              </a:rPr>
              <a:t>Princípios/necessidade didática:</a:t>
            </a:r>
            <a:endParaRPr lang="pt-BR" sz="4000" dirty="0">
              <a:solidFill>
                <a:srgbClr val="FF0000"/>
              </a:solidFill>
              <a:sym typeface="Wingdings" panose="05000000000000000000" pitchFamily="2" charset="2"/>
            </a:endParaRPr>
          </a:p>
        </p:txBody>
      </p:sp>
      <p:sp>
        <p:nvSpPr>
          <p:cNvPr id="17" name="Retângulo 16"/>
          <p:cNvSpPr/>
          <p:nvPr/>
        </p:nvSpPr>
        <p:spPr>
          <a:xfrm>
            <a:off x="12344400" y="5871411"/>
            <a:ext cx="8131629" cy="3170099"/>
          </a:xfrm>
          <a:prstGeom prst="rect">
            <a:avLst/>
          </a:prstGeom>
        </p:spPr>
        <p:txBody>
          <a:bodyPr wrap="square">
            <a:spAutoFit/>
          </a:bodyPr>
          <a:lstStyle/>
          <a:p>
            <a:pPr algn="ctr">
              <a:buSzPct val="25000"/>
            </a:pPr>
            <a:r>
              <a:rPr lang="pt-BR" sz="4000" b="1" dirty="0">
                <a:solidFill>
                  <a:schemeClr val="dk1"/>
                </a:solidFill>
              </a:rPr>
              <a:t>Questão básica </a:t>
            </a:r>
            <a:endParaRPr lang="pt-BR" sz="4000" b="1" dirty="0" smtClean="0">
              <a:solidFill>
                <a:schemeClr val="dk1"/>
              </a:solidFill>
            </a:endParaRPr>
          </a:p>
          <a:p>
            <a:pPr algn="ctr">
              <a:buSzPct val="25000"/>
            </a:pPr>
            <a:r>
              <a:rPr lang="pt-BR" sz="4000" dirty="0" smtClean="0"/>
              <a:t>Se </a:t>
            </a:r>
            <a:r>
              <a:rPr lang="pt-BR" sz="4000" dirty="0"/>
              <a:t>o ângulo de inclinação do plano de subida for reduzido a zero, a </a:t>
            </a:r>
            <a:r>
              <a:rPr lang="pt-BR" sz="4000" dirty="0" smtClean="0"/>
              <a:t>esfera?</a:t>
            </a:r>
            <a:endParaRPr lang="pt-BR" sz="4000" dirty="0"/>
          </a:p>
          <a:p>
            <a:pPr algn="ctr">
              <a:buSzPct val="25000"/>
            </a:pPr>
            <a:endParaRPr lang="pt-BR" sz="4000" b="1" dirty="0">
              <a:solidFill>
                <a:schemeClr val="dk1"/>
              </a:solidFill>
            </a:endParaRPr>
          </a:p>
        </p:txBody>
      </p:sp>
      <p:sp>
        <p:nvSpPr>
          <p:cNvPr id="18" name="Retângulo 17"/>
          <p:cNvSpPr/>
          <p:nvPr/>
        </p:nvSpPr>
        <p:spPr>
          <a:xfrm>
            <a:off x="0" y="11319531"/>
            <a:ext cx="11919857" cy="1569660"/>
          </a:xfrm>
          <a:prstGeom prst="rect">
            <a:avLst/>
          </a:prstGeom>
        </p:spPr>
        <p:txBody>
          <a:bodyPr wrap="square">
            <a:spAutoFit/>
          </a:bodyPr>
          <a:lstStyle/>
          <a:p>
            <a:pPr lvl="0" indent="-177800" algn="just">
              <a:buClr>
                <a:schemeClr val="dk1"/>
              </a:buClr>
              <a:buSzPct val="100000"/>
            </a:pPr>
            <a:r>
              <a:rPr lang="pt-BR" sz="4800" b="1" dirty="0" smtClean="0">
                <a:solidFill>
                  <a:schemeClr val="dk1"/>
                </a:solidFill>
              </a:rPr>
              <a:t>Conceitos: </a:t>
            </a:r>
            <a:r>
              <a:rPr lang="pt-BR" sz="4800" dirty="0" smtClean="0">
                <a:solidFill>
                  <a:schemeClr val="bg2">
                    <a:lumMod val="85000"/>
                    <a:lumOff val="15000"/>
                  </a:schemeClr>
                </a:solidFill>
              </a:rPr>
              <a:t>Física- O movimento, o equilíbrio e a descoberta de leis físicas.</a:t>
            </a:r>
            <a:r>
              <a:rPr lang="pt-BR" sz="4000" dirty="0" smtClean="0">
                <a:solidFill>
                  <a:schemeClr val="bg2">
                    <a:lumMod val="85000"/>
                    <a:lumOff val="15000"/>
                  </a:schemeClr>
                </a:solidFill>
              </a:rPr>
              <a:t>.</a:t>
            </a:r>
          </a:p>
        </p:txBody>
      </p:sp>
      <p:sp>
        <p:nvSpPr>
          <p:cNvPr id="20" name="Retângulo 19"/>
          <p:cNvSpPr/>
          <p:nvPr/>
        </p:nvSpPr>
        <p:spPr>
          <a:xfrm>
            <a:off x="293914" y="32787380"/>
            <a:ext cx="14871032" cy="5632311"/>
          </a:xfrm>
          <a:prstGeom prst="rect">
            <a:avLst/>
          </a:prstGeom>
        </p:spPr>
        <p:txBody>
          <a:bodyPr wrap="square">
            <a:spAutoFit/>
          </a:bodyPr>
          <a:lstStyle/>
          <a:p>
            <a:pPr algn="just" fontAlgn="base"/>
            <a:r>
              <a:rPr lang="pt-BR" sz="4000" b="1" dirty="0" smtClean="0">
                <a:solidFill>
                  <a:schemeClr val="accent2"/>
                </a:solidFill>
                <a:latin typeface="+mj-lt"/>
              </a:rPr>
              <a:t>Competência</a:t>
            </a:r>
            <a:r>
              <a:rPr lang="pt-BR" sz="4000" dirty="0" smtClean="0">
                <a:solidFill>
                  <a:schemeClr val="accent2"/>
                </a:solidFill>
                <a:latin typeface="+mj-lt"/>
              </a:rPr>
              <a:t> </a:t>
            </a:r>
            <a:r>
              <a:rPr lang="pt-BR" sz="4000" b="1" dirty="0" smtClean="0">
                <a:solidFill>
                  <a:srgbClr val="FF0000"/>
                </a:solidFill>
                <a:latin typeface="+mj-lt"/>
              </a:rPr>
              <a:t>de </a:t>
            </a:r>
            <a:r>
              <a:rPr lang="pt-BR" sz="4000" b="1" dirty="0">
                <a:solidFill>
                  <a:srgbClr val="FF0000"/>
                </a:solidFill>
                <a:latin typeface="+mj-lt"/>
              </a:rPr>
              <a:t>ÁREA </a:t>
            </a:r>
            <a:r>
              <a:rPr lang="pt-BR" sz="4000" b="1" dirty="0" smtClean="0">
                <a:solidFill>
                  <a:srgbClr val="FF0000"/>
                </a:solidFill>
                <a:latin typeface="+mj-lt"/>
              </a:rPr>
              <a:t>1 </a:t>
            </a:r>
            <a:r>
              <a:rPr lang="pt-BR" sz="4000" dirty="0" smtClean="0">
                <a:solidFill>
                  <a:srgbClr val="333333"/>
                </a:solidFill>
                <a:latin typeface="+mj-lt"/>
              </a:rPr>
              <a:t>- </a:t>
            </a:r>
            <a:r>
              <a:rPr lang="pt-BR" sz="4000" dirty="0">
                <a:solidFill>
                  <a:schemeClr val="tx1">
                    <a:lumMod val="85000"/>
                    <a:lumOff val="15000"/>
                  </a:schemeClr>
                </a:solidFill>
              </a:rPr>
              <a:t>Compreender as ciências naturais e as tecnologias a elas associadas como construções humanas, percebendo seus papéis nos processos de produção e no desenvolvimento econômico e social da humanidade.</a:t>
            </a:r>
          </a:p>
          <a:p>
            <a:pPr algn="just" fontAlgn="base"/>
            <a:endParaRPr lang="pt-BR" sz="4000" dirty="0" smtClean="0"/>
          </a:p>
          <a:p>
            <a:pPr algn="just" fontAlgn="base"/>
            <a:r>
              <a:rPr lang="pt-BR" sz="4000" b="1" dirty="0" smtClean="0">
                <a:solidFill>
                  <a:schemeClr val="accent2"/>
                </a:solidFill>
                <a:latin typeface="+mj-lt"/>
              </a:rPr>
              <a:t>Habilidade</a:t>
            </a:r>
            <a:r>
              <a:rPr lang="pt-BR" sz="4000" dirty="0" smtClean="0">
                <a:solidFill>
                  <a:srgbClr val="333333"/>
                </a:solidFill>
                <a:latin typeface="+mj-lt"/>
              </a:rPr>
              <a:t> </a:t>
            </a:r>
            <a:r>
              <a:rPr lang="pt-BR" sz="4000" b="1" dirty="0">
                <a:solidFill>
                  <a:srgbClr val="FF0000"/>
                </a:solidFill>
                <a:latin typeface="+mj-lt"/>
              </a:rPr>
              <a:t>3</a:t>
            </a:r>
            <a:r>
              <a:rPr lang="pt-BR" sz="4000" b="1" dirty="0" smtClean="0">
                <a:solidFill>
                  <a:srgbClr val="333333"/>
                </a:solidFill>
                <a:latin typeface="+mj-lt"/>
              </a:rPr>
              <a:t> </a:t>
            </a:r>
            <a:r>
              <a:rPr lang="pt-BR" sz="4000" dirty="0" smtClean="0">
                <a:solidFill>
                  <a:srgbClr val="333333"/>
                </a:solidFill>
                <a:latin typeface="+mj-lt"/>
              </a:rPr>
              <a:t>- </a:t>
            </a:r>
            <a:r>
              <a:rPr lang="pt-BR" sz="4000" dirty="0">
                <a:solidFill>
                  <a:schemeClr val="tx1">
                    <a:lumMod val="85000"/>
                    <a:lumOff val="15000"/>
                  </a:schemeClr>
                </a:solidFill>
              </a:rPr>
              <a:t>Confrontar interpretações cientificas com interpretações baseadas no senso comum, ao longo do tempo ou em diferentes culturas.</a:t>
            </a:r>
          </a:p>
          <a:p>
            <a:pPr algn="just" fontAlgn="base"/>
            <a:endParaRPr lang="pt-BR" sz="4000" dirty="0">
              <a:solidFill>
                <a:srgbClr val="333333"/>
              </a:solidFill>
              <a:latin typeface="+mj-lt"/>
            </a:endParaRPr>
          </a:p>
        </p:txBody>
      </p:sp>
      <p:sp>
        <p:nvSpPr>
          <p:cNvPr id="21" name="Retângulo 20"/>
          <p:cNvSpPr/>
          <p:nvPr/>
        </p:nvSpPr>
        <p:spPr>
          <a:xfrm>
            <a:off x="460602" y="38940570"/>
            <a:ext cx="31938686" cy="3908762"/>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rgbClr val="FF0000"/>
                </a:solidFill>
              </a:rPr>
              <a:t>ENEM: </a:t>
            </a:r>
            <a:r>
              <a:rPr lang="pt-BR" sz="4000" dirty="0" smtClean="0">
                <a:solidFill>
                  <a:schemeClr val="dk1"/>
                </a:solidFill>
              </a:rPr>
              <a:t>2014 | </a:t>
            </a:r>
            <a:r>
              <a:rPr lang="pt-BR" sz="4000" b="1" dirty="0">
                <a:solidFill>
                  <a:srgbClr val="FF0000"/>
                </a:solidFill>
              </a:rPr>
              <a:t>Questão:</a:t>
            </a:r>
            <a:r>
              <a:rPr lang="pt-BR" sz="4000" dirty="0">
                <a:solidFill>
                  <a:srgbClr val="FF0000"/>
                </a:solidFill>
              </a:rPr>
              <a:t> </a:t>
            </a:r>
            <a:r>
              <a:rPr lang="pt-BR" sz="4000" dirty="0" smtClean="0">
                <a:solidFill>
                  <a:schemeClr val="dk1"/>
                </a:solidFill>
              </a:rPr>
              <a:t>85, </a:t>
            </a:r>
            <a:r>
              <a:rPr lang="pt-BR" sz="4000" dirty="0">
                <a:solidFill>
                  <a:schemeClr val="dk1"/>
                </a:solidFill>
              </a:rPr>
              <a:t>caderno </a:t>
            </a:r>
            <a:r>
              <a:rPr lang="pt-BR" sz="4000" dirty="0" smtClean="0">
                <a:solidFill>
                  <a:schemeClr val="dk1"/>
                </a:solidFill>
              </a:rPr>
              <a:t>branco| </a:t>
            </a:r>
            <a:endParaRPr lang="pt-BR" sz="4000" dirty="0" smtClean="0">
              <a:solidFill>
                <a:schemeClr val="dk1"/>
              </a:solidFill>
            </a:endParaRPr>
          </a:p>
          <a:p>
            <a:pPr algn="ctr">
              <a:buSzPct val="25000"/>
            </a:pPr>
            <a:r>
              <a:rPr lang="pt-BR" sz="4000" dirty="0" smtClean="0"/>
              <a:t>Para </a:t>
            </a:r>
            <a:r>
              <a:rPr lang="pt-BR" sz="4000" dirty="0"/>
              <a:t>entender os movimentos dos corpos, Galileu discutiu o movimento de uma esfera de metal em dois planos inclinados sem atritos e com a possibilidade de se alterarem os ângulos de inclinação, conforme mostra a determinado nível, ela sempre atinge, no plano ascendente, no máximo, um nível igual àquele em que foi abandonada</a:t>
            </a:r>
            <a:endParaRPr lang="pt-BR" sz="4000" b="1" dirty="0">
              <a:solidFill>
                <a:schemeClr val="dk1"/>
              </a:solidFill>
            </a:endParaRPr>
          </a:p>
          <a:p>
            <a:pPr algn="ctr">
              <a:buSzPct val="25000"/>
            </a:pPr>
            <a:endParaRPr lang="pt-BR" sz="4000" dirty="0">
              <a:solidFill>
                <a:schemeClr val="dk1"/>
              </a:solidFill>
            </a:endParaRPr>
          </a:p>
        </p:txBody>
      </p:sp>
      <p:sp>
        <p:nvSpPr>
          <p:cNvPr id="32" name="Retângulo 31"/>
          <p:cNvSpPr/>
          <p:nvPr/>
        </p:nvSpPr>
        <p:spPr>
          <a:xfrm>
            <a:off x="17829536" y="35303142"/>
            <a:ext cx="13682888" cy="707886"/>
          </a:xfrm>
          <a:prstGeom prst="rect">
            <a:avLst/>
          </a:prstGeom>
        </p:spPr>
        <p:txBody>
          <a:bodyPr wrap="square">
            <a:spAutoFit/>
          </a:bodyPr>
          <a:lstStyle/>
          <a:p>
            <a:pPr lvl="0" algn="just">
              <a:buSzPct val="25000"/>
            </a:pPr>
            <a:endParaRPr lang="pt-BR" sz="4000" dirty="0">
              <a:solidFill>
                <a:schemeClr val="dk1"/>
              </a:solidFill>
            </a:endParaRPr>
          </a:p>
        </p:txBody>
      </p:sp>
      <p:sp>
        <p:nvSpPr>
          <p:cNvPr id="8" name="Retângulo 7"/>
          <p:cNvSpPr/>
          <p:nvPr/>
        </p:nvSpPr>
        <p:spPr>
          <a:xfrm>
            <a:off x="228601" y="14108656"/>
            <a:ext cx="12050486" cy="1938992"/>
          </a:xfrm>
          <a:prstGeom prst="rect">
            <a:avLst/>
          </a:prstGeom>
        </p:spPr>
        <p:txBody>
          <a:bodyPr wrap="square">
            <a:spAutoFit/>
          </a:bodyPr>
          <a:lstStyle/>
          <a:p>
            <a:pPr lvl="0" indent="-177800" algn="just">
              <a:buClr>
                <a:srgbClr val="000000"/>
              </a:buClr>
              <a:buSzPct val="100000"/>
            </a:pPr>
            <a:r>
              <a:rPr lang="pt-BR" sz="4000" b="1" dirty="0" smtClean="0">
                <a:solidFill>
                  <a:schemeClr val="accent6"/>
                </a:solidFill>
              </a:rPr>
              <a:t>Sentença Descritora: </a:t>
            </a:r>
            <a:endParaRPr lang="pt-BR" sz="4000" b="1" dirty="0">
              <a:solidFill>
                <a:schemeClr val="accent6"/>
              </a:solidFill>
            </a:endParaRPr>
          </a:p>
          <a:p>
            <a:pPr lvl="0" indent="-177800" algn="just">
              <a:buClr>
                <a:srgbClr val="000000"/>
              </a:buClr>
              <a:buSzPct val="100000"/>
            </a:pPr>
            <a:r>
              <a:rPr lang="pt-BR" sz="4000" dirty="0"/>
              <a:t>Identificar registros de praticas de grupos sociais no tempo e no espaço.</a:t>
            </a:r>
            <a:endParaRPr lang="pt-BR" sz="4000" dirty="0">
              <a:solidFill>
                <a:srgbClr val="FF0000"/>
              </a:solidFill>
            </a:endParaRPr>
          </a:p>
        </p:txBody>
      </p:sp>
      <p:sp>
        <p:nvSpPr>
          <p:cNvPr id="42" name="CaixaDeTexto 41"/>
          <p:cNvSpPr txBox="1"/>
          <p:nvPr/>
        </p:nvSpPr>
        <p:spPr>
          <a:xfrm>
            <a:off x="0" y="8764149"/>
            <a:ext cx="11742821" cy="1323439"/>
          </a:xfrm>
          <a:prstGeom prst="rect">
            <a:avLst/>
          </a:prstGeom>
          <a:noFill/>
        </p:spPr>
        <p:txBody>
          <a:bodyPr wrap="square" rtlCol="0">
            <a:spAutoFit/>
          </a:bodyPr>
          <a:lstStyle/>
          <a:p>
            <a:r>
              <a:rPr lang="pt-BR" sz="4000" dirty="0" smtClean="0">
                <a:solidFill>
                  <a:schemeClr val="tx1">
                    <a:lumMod val="85000"/>
                    <a:lumOff val="15000"/>
                  </a:schemeClr>
                </a:solidFill>
              </a:rPr>
              <a:t>Conhecimento </a:t>
            </a:r>
            <a:r>
              <a:rPr lang="pt-BR" sz="4000" dirty="0" smtClean="0">
                <a:solidFill>
                  <a:schemeClr val="tx1">
                    <a:lumMod val="85000"/>
                    <a:lumOff val="15000"/>
                  </a:schemeClr>
                </a:solidFill>
              </a:rPr>
              <a:t>das Leis de Newton, especialmente a primeira lei.</a:t>
            </a:r>
            <a:endParaRPr lang="pt-BR" sz="4000" dirty="0">
              <a:solidFill>
                <a:schemeClr val="tx1">
                  <a:lumMod val="85000"/>
                  <a:lumOff val="15000"/>
                </a:schemeClr>
              </a:solidFill>
            </a:endParaRPr>
          </a:p>
        </p:txBody>
      </p:sp>
      <p:pic>
        <p:nvPicPr>
          <p:cNvPr id="4" name="Imagem 3"/>
          <p:cNvPicPr>
            <a:picLocks noChangeAspect="1"/>
          </p:cNvPicPr>
          <p:nvPr/>
        </p:nvPicPr>
        <p:blipFill rotWithShape="1">
          <a:blip r:embed="rId5"/>
          <a:srcRect l="18383" t="29547" r="48150" b="54477"/>
          <a:stretch/>
        </p:blipFill>
        <p:spPr>
          <a:xfrm>
            <a:off x="18549256" y="27170744"/>
            <a:ext cx="13850031" cy="39188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681</Words>
  <Application>Microsoft Office PowerPoint</Application>
  <PresentationFormat>Personalizar</PresentationFormat>
  <Paragraphs>55</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Wingdings</vt:lpstr>
      <vt:lpstr>Cambria</vt:lpstr>
      <vt:lpstr>Tahoma</vt:lpstr>
      <vt:lpstr>Calibri</vt:lpstr>
      <vt:lpstr>Times New Roman</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lucas xavier</cp:lastModifiedBy>
  <cp:revision>141</cp:revision>
  <dcterms:modified xsi:type="dcterms:W3CDTF">2019-08-05T17:55:35Z</dcterms:modified>
</cp:coreProperties>
</file>