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Cambria Math" pitchFamily="18" charset="0"/>
      <p:regular r:id="rId8"/>
    </p:embeddedFont>
    <p:embeddedFont>
      <p:font typeface="Cambria" pitchFamily="18" charset="0"/>
      <p:regular r:id="rId9"/>
      <p:bold r:id="rId10"/>
      <p:italic r:id="rId11"/>
      <p:boldItalic r:id="rId12"/>
    </p:embeddedFont>
    <p:embeddedFont>
      <p:font typeface="Tahoma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-996" y="41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8008" y="3932606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err="1" smtClean="0">
                <a:solidFill>
                  <a:schemeClr val="dk1"/>
                </a:solidFill>
                <a:latin typeface="+mj-lt"/>
              </a:rPr>
              <a:t>Laízza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pt-BR" sz="4000" dirty="0" err="1" smtClean="0">
                <a:solidFill>
                  <a:schemeClr val="dk1"/>
                </a:solidFill>
                <a:latin typeface="+mj-lt"/>
              </a:rPr>
              <a:t>Bourguigonon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3°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Perobas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34558" t="47569" r="41488" b="44163"/>
          <a:stretch/>
        </p:blipFill>
        <p:spPr>
          <a:xfrm>
            <a:off x="1833355" y="14374459"/>
            <a:ext cx="8432693" cy="139894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6571" y="23829608"/>
            <a:ext cx="1404257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socioemocionais: </a:t>
            </a:r>
            <a:r>
              <a:rPr lang="pt-BR" sz="4400" b="1" dirty="0">
                <a:solidFill>
                  <a:srgbClr val="FF0000"/>
                </a:solidFill>
              </a:rPr>
              <a:t>Aprender a conhecer:</a:t>
            </a:r>
            <a:r>
              <a:rPr lang="pt-BR" sz="4400" b="1" dirty="0"/>
              <a:t> </a:t>
            </a:r>
            <a:r>
              <a:rPr lang="pt-BR" sz="4400" dirty="0"/>
              <a:t>Pensamento criativo e Aprender a aprender (</a:t>
            </a:r>
            <a:r>
              <a:rPr lang="pt-BR" sz="4400" dirty="0" err="1"/>
              <a:t>Metacognição</a:t>
            </a:r>
            <a:r>
              <a:rPr lang="pt-BR" sz="4400" dirty="0"/>
              <a:t>). </a:t>
            </a:r>
            <a:r>
              <a:rPr lang="pt-BR" sz="4400" b="1" dirty="0">
                <a:solidFill>
                  <a:srgbClr val="FF0000"/>
                </a:solidFill>
              </a:rPr>
              <a:t>Aprender a fazer:</a:t>
            </a:r>
            <a:r>
              <a:rPr lang="pt-BR" sz="4400" dirty="0">
                <a:solidFill>
                  <a:srgbClr val="FF0000"/>
                </a:solidFill>
              </a:rPr>
              <a:t> </a:t>
            </a:r>
            <a:r>
              <a:rPr lang="pt-BR" sz="4400" dirty="0"/>
              <a:t>Protagonismo.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Aprender a ser: </a:t>
            </a:r>
            <a:r>
              <a:rPr lang="pt-BR" sz="4400" dirty="0"/>
              <a:t>Construção e </a:t>
            </a:r>
            <a:r>
              <a:rPr lang="pt-BR" sz="4400" dirty="0">
                <a:solidFill>
                  <a:schemeClr val="tx1"/>
                </a:solidFill>
              </a:rPr>
              <a:t>Execução do Projeto de Vida (</a:t>
            </a:r>
            <a:r>
              <a:rPr lang="pt-BR" sz="4400" dirty="0"/>
              <a:t>autodeterminação, perseverança,  autoconfiança, </a:t>
            </a:r>
            <a:r>
              <a:rPr lang="pt-BR" sz="4400" dirty="0" err="1"/>
              <a:t>autoproposição</a:t>
            </a:r>
            <a:r>
              <a:rPr lang="pt-BR" sz="4400" dirty="0"/>
              <a:t>).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8103" y="31928579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261711" y="27902000"/>
            <a:ext cx="144993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</a:t>
            </a:r>
            <a:r>
              <a:rPr lang="pt-BR" sz="4400" b="1" dirty="0" smtClean="0">
                <a:solidFill>
                  <a:schemeClr val="accent2"/>
                </a:solidFill>
              </a:rPr>
              <a:t>socioemocionais na BNCC</a:t>
            </a:r>
            <a:r>
              <a:rPr lang="pt-BR" sz="4400" b="1" dirty="0">
                <a:solidFill>
                  <a:schemeClr val="accent2"/>
                </a:solidFill>
              </a:rPr>
              <a:t>: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1. Valorizar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 utilizar os conhecimentos historicamente construídos sobre o mundo físico, social, cultural e digital para entender e explicar a realidade, continuar aprendendo e colaborar para a construção de uma sociedade justa, democrática e inclusiva.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946053" y="6936117"/>
            <a:ext cx="100906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 (Conclusão): </a:t>
            </a:r>
            <a:r>
              <a:rPr lang="pt-BR" sz="4000" dirty="0">
                <a:solidFill>
                  <a:schemeClr val="dk1"/>
                </a:solidFill>
              </a:rPr>
              <a:t>A atividade que realizamos trouxe  benefícios, pois ajuda na  aprendizagem da Física. Ficou mais fácil de entender todo o processo com o Diagrama Vê, ajuda e auxilia no estudo para o ENEM.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/>
              <p:cNvSpPr/>
              <p:nvPr/>
            </p:nvSpPr>
            <p:spPr>
              <a:xfrm>
                <a:off x="21292457" y="10989007"/>
                <a:ext cx="10678886" cy="15053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-177800" algn="just">
                  <a:buClr>
                    <a:schemeClr val="dk1"/>
                  </a:buClr>
                  <a:buSzPct val="100000"/>
                </a:pPr>
                <a:r>
                  <a:rPr lang="pt-BR" sz="4800" b="1" dirty="0" smtClean="0">
                    <a:solidFill>
                      <a:schemeClr val="dk1"/>
                    </a:solidFill>
                  </a:rPr>
                  <a:t>Asserções de </a:t>
                </a:r>
                <a:r>
                  <a:rPr lang="pt-BR" sz="4800" b="1" dirty="0" smtClean="0">
                    <a:solidFill>
                      <a:schemeClr val="dk1"/>
                    </a:solidFill>
                  </a:rPr>
                  <a:t>conhecimento:</a:t>
                </a:r>
                <a:endParaRPr lang="pt-BR" sz="4800" b="1" dirty="0">
                  <a:solidFill>
                    <a:schemeClr val="dk1"/>
                  </a:solidFill>
                </a:endParaRPr>
              </a:p>
              <a:p>
                <a:pPr algn="just"/>
                <a:r>
                  <a:rPr lang="pt-BR" sz="4000" dirty="0"/>
                  <a:t>A </a:t>
                </a:r>
                <a:r>
                  <a:rPr lang="pt-BR" sz="4000" b="1" dirty="0">
                    <a:solidFill>
                      <a:srgbClr val="FF0000"/>
                    </a:solidFill>
                  </a:rPr>
                  <a:t>letra </a:t>
                </a:r>
                <a:r>
                  <a:rPr lang="pt-BR" sz="4000" b="1" dirty="0" smtClean="0">
                    <a:solidFill>
                      <a:srgbClr val="FF0000"/>
                    </a:solidFill>
                  </a:rPr>
                  <a:t>B </a:t>
                </a:r>
                <a:r>
                  <a:rPr lang="pt-BR" sz="4000" dirty="0"/>
                  <a:t>está correta, </a:t>
                </a:r>
                <a:r>
                  <a:rPr lang="pt-BR" sz="4000" dirty="0" smtClean="0"/>
                  <a:t>pois para uma mesma força aplicada, a lei de </a:t>
                </a:r>
                <a:r>
                  <a:rPr lang="pt-BR" sz="4000" dirty="0" err="1" smtClean="0"/>
                  <a:t>hooke</a:t>
                </a:r>
                <a:r>
                  <a:rPr lang="pt-BR" sz="4000" dirty="0" smtClean="0"/>
                  <a:t> diz que: F=</a:t>
                </a:r>
                <a:r>
                  <a:rPr lang="pt-BR" sz="4000" dirty="0" err="1" smtClean="0"/>
                  <a:t>kd.xd</a:t>
                </a:r>
                <a:r>
                  <a:rPr lang="pt-BR" sz="4000" dirty="0" smtClean="0"/>
                  <a:t>= </a:t>
                </a:r>
                <a:r>
                  <a:rPr lang="pt-BR" sz="4000" dirty="0" err="1" smtClean="0"/>
                  <a:t>km.xm</a:t>
                </a:r>
                <a:r>
                  <a:rPr lang="pt-BR" sz="4000" dirty="0" smtClean="0"/>
                  <a:t>; como </a:t>
                </a:r>
                <a:r>
                  <a:rPr lang="pt-BR" sz="4000" dirty="0" err="1" smtClean="0"/>
                  <a:t>kd</a:t>
                </a:r>
                <a:r>
                  <a:rPr lang="pt-BR" sz="4000" dirty="0" smtClean="0"/>
                  <a:t>= 2.km; a velocidade de lançamento pode ser calculada através da conservação de energia mecânica: (k.x2)/2 = (m.v2)/2</a:t>
                </a:r>
              </a:p>
              <a:p>
                <a:pPr algn="just"/>
                <a:r>
                  <a:rPr lang="pt-BR" sz="4000" b="1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V= x.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4000" b="1" i="1" smtClean="0">
                            <a:solidFill>
                              <a:srgbClr val="333333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4000" b="1" i="1" smtClean="0">
                                <a:solidFill>
                                  <a:srgbClr val="333333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000" b="1" i="1" smtClean="0">
                                <a:solidFill>
                                  <a:srgbClr val="333333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𝒌</m:t>
                            </m:r>
                          </m:num>
                          <m:den>
                            <m:r>
                              <a:rPr lang="pt-BR" sz="4000" b="1" i="1" smtClean="0">
                                <a:solidFill>
                                  <a:srgbClr val="333333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𝒎</m:t>
                            </m:r>
                          </m:den>
                        </m:f>
                      </m:e>
                    </m:rad>
                    <m:r>
                      <a:rPr lang="pt-BR" sz="4000" b="1" i="0" smtClean="0">
                        <a:solidFill>
                          <a:srgbClr val="333333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4000" b="1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b="1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pt-B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Então: </a:t>
                </a:r>
                <a:r>
                  <a:rPr lang="pt-BR" sz="4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Vd</a:t>
                </a:r>
                <a:r>
                  <a:rPr lang="pt-B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4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xd</a:t>
                </a:r>
                <a:r>
                  <a:rPr lang="pt-B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4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sz="4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kd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4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m</m:t>
                            </m:r>
                          </m:den>
                        </m:f>
                      </m:e>
                    </m:rad>
                  </m:oMath>
                </a14:m>
                <a:endParaRPr lang="pt-BR" sz="4000" b="0" dirty="0" smtClean="0">
                  <a:solidFill>
                    <a:schemeClr val="tx1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pt-BR" sz="40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𝑣𝑚</m:t>
                    </m:r>
                    <m:r>
                      <a:rPr lang="pt-BR" sz="40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BR" sz="40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𝑥𝑚</m:t>
                    </m:r>
                    <m:r>
                      <a:rPr lang="pt-BR" sz="40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pt-BR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𝑘𝑚</m:t>
                            </m:r>
                          </m:num>
                          <m:den>
                            <m:r>
                              <a:rPr lang="pt-BR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lang="pt-BR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   </m:t>
                    </m:r>
                    <m:r>
                      <a:rPr lang="pt-BR" sz="4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pt-B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pt-BR" sz="4000" b="1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alcance horizontal é dado por:</a:t>
                </a:r>
              </a:p>
              <a:p>
                <a:pPr algn="just"/>
                <a:r>
                  <a:rPr lang="pt-BR" sz="4000" b="1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D= v2/</a:t>
                </a:r>
                <a:r>
                  <a:rPr lang="pt-BR" sz="4000" b="1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g.sen</a:t>
                </a:r>
                <a:r>
                  <a:rPr lang="pt-BR" sz="4000" b="1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(20)</a:t>
                </a:r>
              </a:p>
              <a:p>
                <a:pPr algn="just"/>
                <a:r>
                  <a:rPr lang="pt-BR" sz="4000" b="1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 mesmos </a:t>
                </a:r>
                <a:r>
                  <a:rPr lang="pt-BR" sz="4000" b="1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angulos</a:t>
                </a:r>
                <a:r>
                  <a:rPr lang="pt-BR" sz="4000" b="1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lançamento:</a:t>
                </a:r>
              </a:p>
              <a:p>
                <a:pPr algn="just"/>
                <a:r>
                  <a:rPr lang="pt-BR" sz="4000" b="1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</a:t>
                </a:r>
                <a:r>
                  <a:rPr lang="pt-BR" sz="4000" b="1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(vd2)/</a:t>
                </a:r>
                <a:r>
                  <a:rPr lang="pt-BR" sz="4000" b="1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g.sen</a:t>
                </a:r>
                <a:r>
                  <a:rPr lang="pt-BR" sz="4000" b="1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(20)</a:t>
                </a:r>
              </a:p>
              <a:p>
                <a:pPr algn="just"/>
                <a:r>
                  <a:rPr lang="pt-BR" sz="4000" b="1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Dm= (vm2)/</a:t>
                </a:r>
                <a:r>
                  <a:rPr lang="pt-BR" sz="4000" b="1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g.sen</a:t>
                </a:r>
                <a:r>
                  <a:rPr lang="pt-BR" sz="4000" b="1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(20)</a:t>
                </a:r>
              </a:p>
              <a:p>
                <a:pPr algn="just"/>
                <a:r>
                  <a:rPr lang="pt-BR" sz="4000" b="1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Então:</a:t>
                </a:r>
              </a:p>
              <a:p>
                <a:pPr algn="just"/>
                <a:r>
                  <a:rPr lang="pt-BR" sz="4000" b="1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</a:t>
                </a:r>
                <a:r>
                  <a:rPr lang="pt-BR" sz="4000" b="1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/dm=(vd2/vm2)=(</a:t>
                </a:r>
                <a:r>
                  <a:rPr lang="pt-BR" sz="4000" b="1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xd</a:t>
                </a:r>
                <a:r>
                  <a:rPr lang="pt-BR" sz="4000" b="1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pt-BR" sz="4000" b="1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xm</a:t>
                </a:r>
                <a:r>
                  <a:rPr lang="pt-BR" sz="4000" b="1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).2(</a:t>
                </a:r>
                <a:r>
                  <a:rPr lang="pt-BR" sz="4000" b="1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kd</a:t>
                </a:r>
                <a:r>
                  <a:rPr lang="pt-BR" sz="4000" b="1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/km)=(1/2)2.2= 1/2</a:t>
                </a:r>
                <a:endParaRPr lang="pt-BR" sz="4000" b="1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pt-BR" sz="4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Necessidade Didática: </a:t>
                </a:r>
                <a:endParaRPr lang="pt-BR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pt-BR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Noções de força elástica, conservação da energia mecânica e lançamentos.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2457" y="10989007"/>
                <a:ext cx="10678886" cy="15053352"/>
              </a:xfrm>
              <a:prstGeom prst="rect">
                <a:avLst/>
              </a:prstGeom>
              <a:blipFill rotWithShape="1">
                <a:blip r:embed="rId6"/>
                <a:stretch>
                  <a:fillRect l="-2626" t="-972" r="-1998" b="-8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/>
          <p:cNvSpPr/>
          <p:nvPr/>
        </p:nvSpPr>
        <p:spPr>
          <a:xfrm>
            <a:off x="20665095" y="26181031"/>
            <a:ext cx="11364686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>
                <a:solidFill>
                  <a:schemeClr val="dk1"/>
                </a:solidFill>
              </a:rPr>
              <a:t>, </a:t>
            </a:r>
            <a:r>
              <a:rPr lang="pt-BR" sz="4000" dirty="0" smtClean="0">
                <a:solidFill>
                  <a:schemeClr val="dk1"/>
                </a:solidFill>
              </a:rPr>
              <a:t>pois considera que, para o cálculo da razão </a:t>
            </a:r>
            <a:r>
              <a:rPr lang="pt-BR" sz="4000" dirty="0" err="1" smtClean="0">
                <a:solidFill>
                  <a:schemeClr val="dk1"/>
                </a:solidFill>
              </a:rPr>
              <a:t>dd</a:t>
            </a:r>
            <a:r>
              <a:rPr lang="pt-BR" sz="4000" dirty="0" smtClean="0">
                <a:solidFill>
                  <a:schemeClr val="dk1"/>
                </a:solidFill>
              </a:rPr>
              <a:t>/dm, a razão km/</a:t>
            </a:r>
            <a:r>
              <a:rPr lang="pt-BR" sz="4000" dirty="0" err="1" smtClean="0">
                <a:solidFill>
                  <a:schemeClr val="dk1"/>
                </a:solidFill>
              </a:rPr>
              <a:t>kd</a:t>
            </a:r>
            <a:r>
              <a:rPr lang="pt-BR" sz="4000" dirty="0" smtClean="0">
                <a:solidFill>
                  <a:schemeClr val="dk1"/>
                </a:solidFill>
              </a:rPr>
              <a:t> (dada no problema) deve ser elevada ao quadrado.</a:t>
            </a:r>
            <a:endParaRPr lang="pt-BR" sz="4000" dirty="0"/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r>
              <a:rPr lang="pt-BR" sz="4000" dirty="0" smtClean="0"/>
              <a:t>.</a:t>
            </a:r>
            <a:endParaRPr lang="pt-BR" sz="4000" b="1" dirty="0">
              <a:solidFill>
                <a:schemeClr val="dk1"/>
              </a:solidFill>
            </a:endParaRPr>
          </a:p>
          <a:p>
            <a:pPr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c)</a:t>
            </a:r>
            <a:r>
              <a:rPr lang="pt-BR" sz="4000" dirty="0"/>
              <a:t>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/>
              <a:t> </a:t>
            </a:r>
            <a:r>
              <a:rPr lang="pt-BR" sz="4000" dirty="0" smtClean="0"/>
              <a:t>pois, considera que a distância do alcance de estilingue é independente da constante elástica do el</a:t>
            </a:r>
            <a:r>
              <a:rPr lang="pt-BR" sz="4000" dirty="0" smtClean="0"/>
              <a:t>ástico.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 smtClean="0">
                <a:solidFill>
                  <a:schemeClr val="dk1"/>
                </a:solidFill>
              </a:rPr>
              <a:t>d</a:t>
            </a:r>
            <a:r>
              <a:rPr lang="pt-BR" sz="4000" dirty="0">
                <a:solidFill>
                  <a:schemeClr val="dk1"/>
                </a:solidFill>
              </a:rPr>
              <a:t>)</a:t>
            </a:r>
            <a:r>
              <a:rPr lang="pt-BR" sz="4000" dirty="0"/>
              <a:t>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/>
              <a:t>, </a:t>
            </a:r>
            <a:r>
              <a:rPr lang="pt-BR" sz="4000" dirty="0" smtClean="0"/>
              <a:t>pois calcula-se a razão inversa (dm/</a:t>
            </a:r>
            <a:r>
              <a:rPr lang="pt-BR" sz="4000" dirty="0" err="1" smtClean="0"/>
              <a:t>dd</a:t>
            </a:r>
            <a:r>
              <a:rPr lang="pt-BR" sz="4000" dirty="0" smtClean="0"/>
              <a:t>).</a:t>
            </a:r>
            <a:endParaRPr lang="pt-BR" sz="4000" b="1" dirty="0">
              <a:solidFill>
                <a:schemeClr val="dk1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e)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pois considera que para o cálculo da razão solicitado a razão km/</a:t>
            </a:r>
            <a:r>
              <a:rPr lang="pt-BR" sz="4000" dirty="0" err="1" smtClean="0">
                <a:solidFill>
                  <a:schemeClr val="tx1"/>
                </a:solidFill>
              </a:rPr>
              <a:t>kd</a:t>
            </a:r>
            <a:r>
              <a:rPr lang="pt-BR" sz="4000" dirty="0" smtClean="0">
                <a:solidFill>
                  <a:schemeClr val="tx1"/>
                </a:solidFill>
              </a:rPr>
              <a:t> (dada no problema) deve ser elevada ao quadrado, além disso, ao realizar o cálculo da razão dm/</a:t>
            </a:r>
            <a:r>
              <a:rPr lang="pt-BR" sz="4000" dirty="0" err="1" smtClean="0">
                <a:solidFill>
                  <a:schemeClr val="tx1"/>
                </a:solidFill>
              </a:rPr>
              <a:t>dd</a:t>
            </a:r>
            <a:r>
              <a:rPr lang="pt-BR" sz="4000" dirty="0" smtClean="0">
                <a:solidFill>
                  <a:schemeClr val="tx1"/>
                </a:solidFill>
              </a:rPr>
              <a:t> realiza-se uma inversão e aponta-se o valor dm/dm.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509724" y="36546937"/>
            <a:ext cx="135200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dirty="0">
                <a:solidFill>
                  <a:srgbClr val="FF0000"/>
                </a:solidFill>
              </a:rPr>
              <a:t>Opções:</a:t>
            </a:r>
          </a:p>
          <a:p>
            <a:r>
              <a:rPr lang="pt-BR" sz="4000" dirty="0" smtClean="0"/>
              <a:t>A- 1 </a:t>
            </a:r>
            <a:r>
              <a:rPr lang="pt-BR" sz="4000" dirty="0"/>
              <a:t>/ </a:t>
            </a:r>
            <a:r>
              <a:rPr lang="pt-BR" sz="4000" dirty="0" smtClean="0"/>
              <a:t>4.  B- 1 </a:t>
            </a:r>
            <a:r>
              <a:rPr lang="pt-BR" sz="4000" dirty="0"/>
              <a:t>/ </a:t>
            </a:r>
            <a:r>
              <a:rPr lang="pt-BR" sz="4000" dirty="0" smtClean="0"/>
              <a:t>2.  C- 1.  D- 2.  E- 4</a:t>
            </a:r>
            <a:r>
              <a:rPr lang="pt-BR" sz="4000" dirty="0"/>
              <a:t>.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61257" y="6564085"/>
            <a:ext cx="115279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 </a:t>
            </a:r>
            <a:r>
              <a:rPr lang="pt-BR" sz="4000" dirty="0">
                <a:solidFill>
                  <a:srgbClr val="FF0000"/>
                </a:solidFill>
                <a:latin typeface="+mn-lt"/>
                <a:ea typeface="Cambria"/>
                <a:cs typeface="Arial" panose="020B0604020202020204" pitchFamily="34" charset="0"/>
                <a:sym typeface="Cambria"/>
              </a:rPr>
              <a:t>Ondulatória. </a:t>
            </a:r>
            <a:r>
              <a:rPr lang="pt-BR" sz="4000" dirty="0">
                <a:latin typeface="+mn-lt"/>
                <a:ea typeface="Cambria"/>
              </a:rPr>
              <a:t>E</a:t>
            </a:r>
            <a:r>
              <a:rPr lang="pt-BR" sz="4000" dirty="0">
                <a:latin typeface="+mn-lt"/>
              </a:rPr>
              <a:t>ntender como ocorre a difração e conceitos de ondas.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26571" y="8392886"/>
            <a:ext cx="12083144" cy="1191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Princípios: </a:t>
            </a:r>
            <a:r>
              <a:rPr lang="pt-BR" sz="4000" dirty="0"/>
              <a:t> </a:t>
            </a:r>
          </a:p>
          <a:p>
            <a:pPr algn="just"/>
            <a:r>
              <a:rPr lang="pt-BR" sz="4000" dirty="0"/>
              <a:t>A </a:t>
            </a:r>
            <a:r>
              <a:rPr lang="pt-BR" sz="4000" dirty="0">
                <a:solidFill>
                  <a:schemeClr val="tx1"/>
                </a:solidFill>
              </a:rPr>
              <a:t>intensidade</a:t>
            </a:r>
            <a:r>
              <a:rPr lang="pt-BR" sz="4000" dirty="0"/>
              <a:t> de uma onda eletromagnética que passa por uma determinada área é definida como a potência pela unidade de área. </a:t>
            </a:r>
          </a:p>
          <a:p>
            <a:pPr algn="just"/>
            <a:r>
              <a:rPr lang="pt-BR" sz="4000" dirty="0"/>
              <a:t>A conservação da energia de uma onda determina que a sua intensidade deve diminuir com o quadrado da distância até à fonte. A intensidade da onda a uma distância </a:t>
            </a:r>
            <a:r>
              <a:rPr lang="pt-BR" sz="4000" i="1" dirty="0"/>
              <a:t>d</a:t>
            </a:r>
            <a:r>
              <a:rPr lang="pt-BR" sz="4000" dirty="0"/>
              <a:t> da fonte é a potência da fonte dividida pela área de uma superfície esférica de raio </a:t>
            </a:r>
            <a:r>
              <a:rPr lang="pt-BR" sz="4000" i="1" dirty="0"/>
              <a:t>d</a:t>
            </a:r>
            <a:r>
              <a:rPr lang="pt-BR" sz="4000" dirty="0"/>
              <a:t>.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r>
              <a:rPr lang="pt-BR" sz="4000" dirty="0"/>
              <a:t>Observando essa relação, podemos ver que a intensidade é proporcional a </a:t>
            </a:r>
            <a:r>
              <a:rPr lang="pt-BR" sz="4000" i="1" dirty="0"/>
              <a:t>d</a:t>
            </a:r>
            <a:r>
              <a:rPr lang="pt-BR" sz="4000" i="1" baseline="30000" dirty="0"/>
              <a:t>2</a:t>
            </a:r>
            <a:r>
              <a:rPr lang="pt-BR" sz="4000" dirty="0"/>
              <a:t>. Quanto mais distante da fonte estiver o observador, menor será a intensidade que ele vai perceber. Por essa razão, vemos o Sol com uma intensidade muito maior do que a das outras estrelas, que estão muito mais distantes de nós.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3062858" y="6772829"/>
            <a:ext cx="7543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A razão entre os alcances </a:t>
            </a:r>
            <a:r>
              <a:rPr lang="pt-BR" sz="4000" dirty="0" err="1"/>
              <a:t>Dd</a:t>
            </a:r>
            <a:r>
              <a:rPr lang="pt-BR" sz="4000" dirty="0"/>
              <a:t>  / Dm, referentes aos estilingues com borrachas “dura” e “mole”, respectivamente, é igual </a:t>
            </a:r>
            <a:r>
              <a:rPr lang="pt-BR" sz="4000" dirty="0" smtClean="0"/>
              <a:t>a: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294369" y="20429153"/>
            <a:ext cx="134869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Física, energia, trabalho e potência</a:t>
            </a:r>
            <a:endParaRPr lang="pt-BR" sz="4000" dirty="0"/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rgbClr val="FF0000"/>
                </a:solidFill>
              </a:rPr>
              <a:t>Sentença Descritora: </a:t>
            </a:r>
            <a:r>
              <a:rPr lang="pt-BR" sz="4000" dirty="0"/>
              <a:t>Identificar e discriminar características físicas das ondas sonoras.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59683" y="32692848"/>
            <a:ext cx="152177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6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Apropriar-se de conhecimentos da física para, em situações problema, interpretar, avaliar ou planejar intervenções científico-tecnológicas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.</a:t>
            </a:r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H20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Caracterizar causas ou efeitos dos movimentos de partículas, substâncias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, objetos ou corpos celestes. 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445216"/>
            <a:ext cx="3193868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 smtClean="0"/>
              <a:t>        </a:t>
            </a:r>
          </a:p>
          <a:p>
            <a:pPr lvl="0" algn="ctr">
              <a:buSzPct val="25000"/>
            </a:pP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>
                <a:solidFill>
                  <a:schemeClr val="dk1"/>
                </a:solidFill>
              </a:rPr>
              <a:t>2009 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60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Um garoto foi à loja comprar um estilingue e encontrou dois modelos: um com borracha mais “dura” e outro com borracha mais “mole”. O garoto concluiu que o mais adequado seria o que proporcionasse maior alcance horizontal, D, para as mesmas condições de arremesso, quando submetidos à mesma força aplicada. Sabe-se que a constante elástica </a:t>
            </a:r>
            <a:r>
              <a:rPr lang="pt-BR" sz="4000" dirty="0" err="1"/>
              <a:t>kd</a:t>
            </a:r>
            <a:r>
              <a:rPr lang="pt-BR" sz="4000" dirty="0"/>
              <a:t> (do estilingue mais “duro”) é o dobro da constante elástica Km (do estilingue mais “mole”).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691</Words>
  <Application>Microsoft Office PowerPoint</Application>
  <PresentationFormat>Personalizar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Cambria Math</vt:lpstr>
      <vt:lpstr>Cambria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Evanir</cp:lastModifiedBy>
  <cp:revision>93</cp:revision>
  <dcterms:modified xsi:type="dcterms:W3CDTF">2019-08-01T16:52:02Z</dcterms:modified>
</cp:coreProperties>
</file>