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72" y="-184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-97878" y="0"/>
            <a:ext cx="32036656" cy="1356811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</a:t>
            </a:r>
            <a:r>
              <a:rPr lang="pt-BR" sz="5400" b="1" dirty="0" err="1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Quitiba</a:t>
            </a: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2º bimestre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 de 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429884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093" y="2878138"/>
            <a:ext cx="28869790" cy="3046703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2053150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400" b="1" dirty="0" smtClean="0">
                <a:solidFill>
                  <a:schemeClr val="dk1"/>
                </a:solidFill>
                <a:latin typeface="+mj-lt"/>
              </a:rPr>
              <a:t>Aluna:  </a:t>
            </a:r>
            <a:r>
              <a:rPr lang="pt-BR" sz="4400" dirty="0" err="1" smtClean="0">
                <a:solidFill>
                  <a:schemeClr val="dk1"/>
                </a:solidFill>
                <a:latin typeface="+mj-lt"/>
              </a:rPr>
              <a:t>Kallinda</a:t>
            </a:r>
            <a:r>
              <a:rPr lang="pt-BR" sz="4400" b="1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4400" dirty="0" err="1" smtClean="0">
                <a:solidFill>
                  <a:schemeClr val="dk1"/>
                </a:solidFill>
                <a:latin typeface="+mj-lt"/>
              </a:rPr>
              <a:t>Kethelin</a:t>
            </a:r>
            <a:r>
              <a:rPr lang="pt-BR" sz="4400" dirty="0" smtClean="0">
                <a:solidFill>
                  <a:schemeClr val="dk1"/>
                </a:solidFill>
                <a:latin typeface="+mj-lt"/>
              </a:rPr>
              <a:t> dos reis </a:t>
            </a:r>
            <a:r>
              <a:rPr lang="pt-BR" sz="4400" dirty="0" err="1" smtClean="0">
                <a:solidFill>
                  <a:schemeClr val="dk1"/>
                </a:solidFill>
                <a:latin typeface="+mj-lt"/>
              </a:rPr>
              <a:t>Avila</a:t>
            </a:r>
            <a:endParaRPr lang="pt-BR" sz="44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4400" b="1" dirty="0" smtClean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4400" dirty="0" smtClean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4400" b="1" dirty="0" smtClean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4400" dirty="0" smtClean="0">
                <a:solidFill>
                  <a:schemeClr val="dk1"/>
                </a:solidFill>
                <a:latin typeface="+mj-lt"/>
              </a:rPr>
              <a:t>: M02 | </a:t>
            </a:r>
            <a:r>
              <a:rPr lang="pt-BR" sz="44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4400" dirty="0" smtClean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4400" b="1" dirty="0" smtClean="0">
                <a:solidFill>
                  <a:schemeClr val="dk1"/>
                </a:solidFill>
              </a:rPr>
              <a:t>Valor: </a:t>
            </a:r>
            <a:r>
              <a:rPr lang="pt-BR" sz="4400" dirty="0" smtClean="0">
                <a:solidFill>
                  <a:schemeClr val="dk1"/>
                </a:solidFill>
              </a:rPr>
              <a:t>3,0 pontos</a:t>
            </a:r>
          </a:p>
          <a:p>
            <a:pPr lvl="0" algn="ctr">
              <a:buSzPct val="25000"/>
            </a:pPr>
            <a:r>
              <a:rPr lang="pt-BR" sz="44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44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Xavier  </a:t>
            </a:r>
            <a:r>
              <a:rPr lang="pt-BR" sz="44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44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414987" y="12263895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5171" y="13813225"/>
            <a:ext cx="10059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6000" b="1" dirty="0" smtClean="0"/>
              <a:t>: </a:t>
            </a:r>
            <a:endParaRPr lang="pt-BR" sz="6000" b="1" dirty="0"/>
          </a:p>
        </p:txBody>
      </p:sp>
      <p:sp>
        <p:nvSpPr>
          <p:cNvPr id="2" name="Retângulo 1"/>
          <p:cNvSpPr/>
          <p:nvPr/>
        </p:nvSpPr>
        <p:spPr>
          <a:xfrm>
            <a:off x="1" y="26685276"/>
            <a:ext cx="136678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6000" b="1" dirty="0">
                <a:solidFill>
                  <a:schemeClr val="dk1"/>
                </a:solidFill>
              </a:rPr>
              <a:t>Asserções de </a:t>
            </a:r>
            <a:r>
              <a:rPr lang="pt-BR" sz="6000" b="1" dirty="0" smtClean="0">
                <a:solidFill>
                  <a:schemeClr val="dk1"/>
                </a:solidFill>
              </a:rPr>
              <a:t>valor: </a:t>
            </a:r>
            <a:r>
              <a:rPr lang="pt-BR" sz="6000" b="1" dirty="0">
                <a:solidFill>
                  <a:schemeClr val="dk1"/>
                </a:solidFill>
              </a:rPr>
              <a:t> </a:t>
            </a:r>
            <a:endParaRPr lang="pt-BR" sz="6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6000" dirty="0" smtClean="0">
                <a:solidFill>
                  <a:schemeClr val="dk1"/>
                </a:solidFill>
              </a:rPr>
              <a:t>Foi </a:t>
            </a:r>
            <a:r>
              <a:rPr lang="pt-BR" sz="6000" dirty="0">
                <a:solidFill>
                  <a:schemeClr val="dk1"/>
                </a:solidFill>
              </a:rPr>
              <a:t>consenso que os desafios são grandes na preparação para o Enem, pois requer dedicação e resiliência</a:t>
            </a:r>
            <a:r>
              <a:rPr lang="pt-BR" sz="6000" dirty="0" smtClean="0">
                <a:solidFill>
                  <a:schemeClr val="dk1"/>
                </a:solidFill>
              </a:rPr>
              <a:t>.</a:t>
            </a:r>
          </a:p>
          <a:p>
            <a:pPr algn="just">
              <a:buSzPct val="25000"/>
            </a:pPr>
            <a:r>
              <a:rPr lang="pt-BR" sz="6000" dirty="0" smtClean="0">
                <a:solidFill>
                  <a:schemeClr val="dk1"/>
                </a:solidFill>
              </a:rPr>
              <a:t>Noções de </a:t>
            </a:r>
            <a:r>
              <a:rPr lang="pt-BR" sz="6000" dirty="0" err="1" smtClean="0">
                <a:solidFill>
                  <a:schemeClr val="dk1"/>
                </a:solidFill>
              </a:rPr>
              <a:t>optica</a:t>
            </a:r>
            <a:r>
              <a:rPr lang="pt-BR" sz="6000" dirty="0" smtClean="0">
                <a:solidFill>
                  <a:schemeClr val="dk1"/>
                </a:solidFill>
              </a:rPr>
              <a:t> da visão.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70963" y="5681002"/>
            <a:ext cx="102678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Asserções de 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letra </a:t>
            </a:r>
            <a:r>
              <a:rPr lang="pt-BR" sz="4800" b="1" dirty="0" smtClean="0">
                <a:solidFill>
                  <a:srgbClr val="FF0000"/>
                </a:solidFill>
              </a:rPr>
              <a:t>´B </a:t>
            </a:r>
            <a:r>
              <a:rPr lang="pt-BR" sz="4800" dirty="0"/>
              <a:t>está </a:t>
            </a:r>
            <a:r>
              <a:rPr lang="pt-BR" sz="4800" dirty="0" smtClean="0"/>
              <a:t>correta, pois ,na figura , o tecido tem função de anteparo no qual se formará a imagem. No olho humano a imagem se forma na retina 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91929" y="10496983"/>
            <a:ext cx="108714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4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400" dirty="0">
                <a:solidFill>
                  <a:schemeClr val="dk1"/>
                </a:solidFill>
              </a:rPr>
              <a:t>a) </a:t>
            </a:r>
            <a:r>
              <a:rPr lang="pt-BR" sz="4400" b="1" dirty="0" smtClean="0">
                <a:solidFill>
                  <a:srgbClr val="FF0000"/>
                </a:solidFill>
              </a:rPr>
              <a:t>Errada, </a:t>
            </a:r>
            <a:r>
              <a:rPr lang="pt-BR" sz="4400" dirty="0" smtClean="0">
                <a:solidFill>
                  <a:schemeClr val="tx1"/>
                </a:solidFill>
              </a:rPr>
              <a:t>pois no olho humano, a imagem não se forma na íris, e sim na retina. A íris é a região colorida dos olhos .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495627" y="24538903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400" b="1" dirty="0">
                <a:solidFill>
                  <a:schemeClr val="dk1"/>
                </a:solidFill>
              </a:rPr>
              <a:t>Transformações</a:t>
            </a:r>
            <a:r>
              <a:rPr lang="pt-BR" sz="44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400" dirty="0" err="1" smtClean="0">
                <a:solidFill>
                  <a:schemeClr val="dk1"/>
                </a:solidFill>
              </a:rPr>
              <a:t>Oscilações,ondas</a:t>
            </a:r>
            <a:r>
              <a:rPr lang="pt-BR" sz="4400" dirty="0" smtClean="0">
                <a:solidFill>
                  <a:schemeClr val="dk1"/>
                </a:solidFill>
              </a:rPr>
              <a:t>, óptica e radiação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053054" y="26504486"/>
            <a:ext cx="131247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400" b="1" dirty="0">
                <a:solidFill>
                  <a:schemeClr val="dk1"/>
                </a:solidFill>
              </a:rPr>
              <a:t>Registros / Dados: </a:t>
            </a:r>
            <a:r>
              <a:rPr lang="pt-BR" sz="4400" b="1" dirty="0">
                <a:solidFill>
                  <a:srgbClr val="FF0000"/>
                </a:solidFill>
              </a:rPr>
              <a:t>Opções</a:t>
            </a:r>
            <a:r>
              <a:rPr lang="pt-BR" sz="4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pt-BR" sz="4400" dirty="0"/>
              <a:t>Se fizermos uma analogia entre a ilustração e o olho humano, o tecido corresponde ao(à</a:t>
            </a:r>
            <a:r>
              <a:rPr lang="pt-BR" sz="4400" dirty="0" smtClean="0"/>
              <a:t>)</a:t>
            </a:r>
          </a:p>
          <a:p>
            <a:endParaRPr lang="pt-BR" sz="4400" dirty="0"/>
          </a:p>
          <a:p>
            <a:r>
              <a:rPr lang="pt-BR" sz="4400" dirty="0" smtClean="0"/>
              <a:t>a) Íris</a:t>
            </a:r>
            <a:r>
              <a:rPr lang="pt-BR" sz="4400" dirty="0"/>
              <a:t>.</a:t>
            </a:r>
          </a:p>
          <a:p>
            <a:pPr lvl="0" algn="just">
              <a:buSzPct val="25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203620" y="4511857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848183" y="4432586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60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60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60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 contemporânea</a:t>
            </a:r>
            <a:endParaRPr lang="pt-BR" sz="6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431160"/>
            <a:ext cx="12083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 smtClean="0">
                <a:solidFill>
                  <a:schemeClr val="dk1"/>
                </a:solidFill>
              </a:rPr>
              <a:t>Princípios/necessidade didática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800" dirty="0"/>
              <a:t>Se fizermos uma analogia entre a ilustração e o olho humano, o tecido corresponde ao(à</a:t>
            </a:r>
            <a:r>
              <a:rPr lang="pt-BR" sz="4800" dirty="0" smtClean="0"/>
              <a:t>)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20" name="Retângulo 19"/>
          <p:cNvSpPr/>
          <p:nvPr/>
        </p:nvSpPr>
        <p:spPr>
          <a:xfrm>
            <a:off x="95712" y="15190576"/>
            <a:ext cx="12957175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6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6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6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6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60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6000" dirty="0" smtClean="0">
                <a:solidFill>
                  <a:srgbClr val="333333"/>
                </a:solidFill>
                <a:latin typeface="+mj-lt"/>
              </a:rPr>
              <a:t>-</a:t>
            </a:r>
            <a:r>
              <a:rPr lang="pt-BR" sz="6000" dirty="0"/>
              <a:t>Apropriar-se de conhecimentos da Física para, em situações problema, interpretar, avaliar ou planejar intervenções científico-tecnológicas.</a:t>
            </a:r>
            <a:endParaRPr lang="pt-BR" sz="6000" dirty="0" smtClean="0"/>
          </a:p>
          <a:p>
            <a:pPr algn="just" fontAlgn="base"/>
            <a:r>
              <a:rPr lang="pt-BR" sz="6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6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6000" b="1" dirty="0" smtClean="0">
                <a:solidFill>
                  <a:srgbClr val="FF0000"/>
                </a:solidFill>
                <a:latin typeface="+mj-lt"/>
              </a:rPr>
              <a:t>22</a:t>
            </a:r>
            <a:r>
              <a:rPr lang="pt-BR" sz="6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6000" dirty="0" smtClean="0">
                <a:solidFill>
                  <a:srgbClr val="333333"/>
                </a:solidFill>
                <a:latin typeface="+mj-lt"/>
              </a:rPr>
              <a:t>-</a:t>
            </a:r>
            <a:r>
              <a:rPr lang="pt-BR" sz="6000" dirty="0"/>
              <a:t>Compreender fenômenos decorrentes da interação entre a radiação e a matéria em suas manifestações em processos naturais ou tecnológicos, ou em suas implicações biológicas, sociais, econômicas ou ambientais.</a:t>
            </a:r>
            <a:endParaRPr lang="pt-BR" sz="6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4207" y="33139710"/>
            <a:ext cx="3193868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800" b="1" dirty="0"/>
              <a:t> </a:t>
            </a:r>
            <a:r>
              <a:rPr lang="pt-BR" sz="4800" b="1" dirty="0" smtClean="0"/>
              <a:t>        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800" b="1" dirty="0" smtClean="0">
                <a:solidFill>
                  <a:srgbClr val="FF0000"/>
                </a:solidFill>
              </a:rPr>
              <a:t>ENEM</a:t>
            </a:r>
            <a:r>
              <a:rPr lang="pt-BR" sz="4800" b="1" dirty="0">
                <a:solidFill>
                  <a:srgbClr val="FF0000"/>
                </a:solidFill>
              </a:rPr>
              <a:t>: </a:t>
            </a:r>
            <a:r>
              <a:rPr lang="pt-BR" sz="4800" dirty="0" smtClean="0">
                <a:solidFill>
                  <a:schemeClr val="dk1"/>
                </a:solidFill>
              </a:rPr>
              <a:t>2015| </a:t>
            </a:r>
            <a:r>
              <a:rPr lang="pt-BR" sz="4800" b="1" dirty="0">
                <a:solidFill>
                  <a:srgbClr val="FF0000"/>
                </a:solidFill>
              </a:rPr>
              <a:t>Questão:</a:t>
            </a:r>
            <a:r>
              <a:rPr lang="pt-BR" sz="4800" dirty="0">
                <a:solidFill>
                  <a:srgbClr val="FF0000"/>
                </a:solidFill>
              </a:rPr>
              <a:t> </a:t>
            </a:r>
            <a:r>
              <a:rPr lang="pt-BR" sz="4800" dirty="0" smtClean="0">
                <a:solidFill>
                  <a:schemeClr val="dk1"/>
                </a:solidFill>
              </a:rPr>
              <a:t>52, </a:t>
            </a:r>
            <a:r>
              <a:rPr lang="pt-BR" sz="4800" dirty="0">
                <a:solidFill>
                  <a:schemeClr val="dk1"/>
                </a:solidFill>
              </a:rPr>
              <a:t>caderno branco</a:t>
            </a:r>
            <a:r>
              <a:rPr lang="pt-BR" sz="4800" dirty="0" smtClean="0">
                <a:solidFill>
                  <a:schemeClr val="dk1"/>
                </a:solidFill>
              </a:rPr>
              <a:t>| Fisiologia humana </a:t>
            </a:r>
          </a:p>
          <a:p>
            <a:pPr>
              <a:buSzPct val="25000"/>
            </a:pPr>
            <a:r>
              <a:rPr lang="pt-BR" sz="4800" dirty="0" smtClean="0"/>
              <a:t>Entre </a:t>
            </a:r>
            <a:r>
              <a:rPr lang="pt-BR" sz="4800" dirty="0"/>
              <a:t>os anos de 1028 e 1038, </a:t>
            </a:r>
            <a:r>
              <a:rPr lang="pt-BR" sz="4800" dirty="0" err="1"/>
              <a:t>Alhazen</a:t>
            </a:r>
            <a:r>
              <a:rPr lang="pt-BR" sz="4800" dirty="0"/>
              <a:t> (</a:t>
            </a:r>
            <a:r>
              <a:rPr lang="pt-BR" sz="4800" dirty="0" err="1"/>
              <a:t>Ibn</a:t>
            </a:r>
            <a:r>
              <a:rPr lang="pt-BR" sz="4800" dirty="0"/>
              <a:t> al-</a:t>
            </a:r>
            <a:r>
              <a:rPr lang="pt-BR" sz="4800" dirty="0" err="1"/>
              <a:t>Haytham</a:t>
            </a:r>
            <a:r>
              <a:rPr lang="pt-BR" sz="4800" dirty="0"/>
              <a:t>; 965-1040 d.C.) escreveu sua principal obra, o </a:t>
            </a:r>
            <a:r>
              <a:rPr lang="pt-BR" sz="4800" i="1" dirty="0"/>
              <a:t>Livro da Óptica</a:t>
            </a:r>
            <a:r>
              <a:rPr lang="pt-BR" sz="4800" dirty="0"/>
              <a:t>, que, com base em experimentos, explicava o funcionamento da visão e outros aspectos da ótica, por exemplo, o funcionamento da câmara escura. O livro foi traduzido e incorporado aos conhecimentos científicos ocidentais pelos europeus. Na figura, retirada dessa obra, é representada a imagem invertida de edificações em um tecido utilizado como anteparo</a:t>
            </a:r>
            <a:r>
              <a:rPr lang="pt-BR" sz="4800" dirty="0" smtClean="0"/>
              <a:t>.</a:t>
            </a:r>
            <a:endParaRPr lang="pt-BR" sz="4800" dirty="0"/>
          </a:p>
          <a:p>
            <a:pPr>
              <a:buSzPct val="25000"/>
            </a:pPr>
            <a:endParaRPr lang="pt-BR" sz="4800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923533" y="14936133"/>
            <a:ext cx="120152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400" b="1" dirty="0" smtClean="0">
                <a:solidFill>
                  <a:srgbClr val="FF0000"/>
                </a:solidFill>
              </a:rPr>
              <a:t>Errada</a:t>
            </a:r>
            <a:r>
              <a:rPr lang="pt-BR" sz="4400" dirty="0" smtClean="0">
                <a:solidFill>
                  <a:schemeClr val="dk1"/>
                </a:solidFill>
              </a:rPr>
              <a:t>, </a:t>
            </a:r>
            <a:r>
              <a:rPr lang="pt-BR" sz="4400" dirty="0" smtClean="0"/>
              <a:t>pois no olho humano, a imagem não se forma na pupila, e sim na retina, a pupila é a abertura central do olho pelo qual passa a luz.</a:t>
            </a:r>
            <a:endParaRPr lang="pt-BR" sz="4400" dirty="0"/>
          </a:p>
        </p:txBody>
      </p:sp>
      <p:sp>
        <p:nvSpPr>
          <p:cNvPr id="23" name="Retângulo 22"/>
          <p:cNvSpPr/>
          <p:nvPr/>
        </p:nvSpPr>
        <p:spPr>
          <a:xfrm>
            <a:off x="20284406" y="13691772"/>
            <a:ext cx="12209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Correta.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923533" y="17576391"/>
            <a:ext cx="12013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</a:t>
            </a:r>
            <a:r>
              <a:rPr lang="pt-BR" sz="4400" dirty="0" smtClean="0">
                <a:solidFill>
                  <a:schemeClr val="dk1"/>
                </a:solidFill>
              </a:rPr>
              <a:t>. Pois no olho humano, a imagem não se forma na córnea e sim na retina </a:t>
            </a:r>
            <a:r>
              <a:rPr lang="pt-BR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córnea  é um tecido localizado na parte anterior do olho, responsável por focalizar os raios de luz na retina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203405" y="21527122"/>
            <a:ext cx="123083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no olho humano, a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imagem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 forma no cristalino, e sim na retina. O cristalino é a lente convergente do olho que focaliza os raios de luz na retina.</a:t>
            </a:r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/>
          </a:p>
        </p:txBody>
      </p:sp>
      <p:sp>
        <p:nvSpPr>
          <p:cNvPr id="30" name="Retângulo 29"/>
          <p:cNvSpPr/>
          <p:nvPr/>
        </p:nvSpPr>
        <p:spPr>
          <a:xfrm>
            <a:off x="17677291" y="30090672"/>
            <a:ext cx="1312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b)Retina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73995" y="30860113"/>
            <a:ext cx="13062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c)Pupila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637357" y="31518288"/>
            <a:ext cx="1368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400" dirty="0" smtClean="0"/>
              <a:t>d)Córnea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577013" y="32287729"/>
            <a:ext cx="14076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e)Cristalino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171" y="11322049"/>
            <a:ext cx="12357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6000" b="1" dirty="0" smtClean="0">
                <a:solidFill>
                  <a:schemeClr val="accent6"/>
                </a:solidFill>
              </a:rPr>
              <a:t>Sentença Descritora: </a:t>
            </a:r>
            <a:r>
              <a:rPr lang="pt-BR" sz="6000" b="1" dirty="0">
                <a:solidFill>
                  <a:schemeClr val="accent6"/>
                </a:solidFill>
              </a:rPr>
              <a:t> </a:t>
            </a:r>
            <a:r>
              <a:rPr lang="pt-BR" sz="6000" dirty="0" smtClean="0">
                <a:solidFill>
                  <a:schemeClr val="tx1"/>
                </a:solidFill>
              </a:rPr>
              <a:t>noções de </a:t>
            </a:r>
            <a:r>
              <a:rPr lang="pt-BR" sz="6000" dirty="0" err="1" smtClean="0">
                <a:solidFill>
                  <a:schemeClr val="tx1"/>
                </a:solidFill>
              </a:rPr>
              <a:t>optica</a:t>
            </a:r>
            <a:r>
              <a:rPr lang="pt-BR" sz="6000" dirty="0" smtClean="0">
                <a:solidFill>
                  <a:schemeClr val="tx1"/>
                </a:solidFill>
              </a:rPr>
              <a:t> da visão</a:t>
            </a:r>
            <a:r>
              <a:rPr lang="pt-BR" sz="4000" dirty="0" smtClean="0">
                <a:solidFill>
                  <a:schemeClr val="tx1"/>
                </a:solidFill>
              </a:rPr>
              <a:t>.</a:t>
            </a:r>
            <a:endParaRPr lang="pt-BR" sz="4000" b="1" dirty="0" smtClean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447" y="37490400"/>
            <a:ext cx="11480553" cy="556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" y="8834932"/>
            <a:ext cx="12245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6000" dirty="0" err="1"/>
              <a:t>Oscilações,ondas</a:t>
            </a:r>
            <a:r>
              <a:rPr lang="pt-BR" sz="6000" dirty="0"/>
              <a:t>, óptica e radiação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429</Words>
  <Application>Microsoft Office PowerPoint</Application>
  <PresentationFormat>Personalizar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139</cp:revision>
  <dcterms:modified xsi:type="dcterms:W3CDTF">2019-08-11T00:37:12Z</dcterms:modified>
</cp:coreProperties>
</file>