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-1056" y="-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Eloisio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 smtClean="0">
                <a:solidFill>
                  <a:schemeClr val="dk1"/>
                </a:solidFill>
                <a:latin typeface="+mj-lt"/>
              </a:rPr>
              <a:t>Paganini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M02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 smtClean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</a:t>
            </a: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6497" y="20544686"/>
            <a:ext cx="140425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aprender (</a:t>
            </a:r>
            <a:r>
              <a:rPr lang="pt-BR" sz="4400" dirty="0" err="1"/>
              <a:t>Metacognição</a:t>
            </a:r>
            <a:r>
              <a:rPr lang="pt-BR" sz="4400" dirty="0"/>
              <a:t>).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 (</a:t>
            </a:r>
            <a:r>
              <a:rPr lang="pt-BR" sz="4400" dirty="0"/>
              <a:t>autodeterminação, perseverança,  autoconfiança, </a:t>
            </a:r>
            <a:r>
              <a:rPr lang="pt-BR" sz="4400" dirty="0" err="1"/>
              <a:t>autoproposição</a:t>
            </a:r>
            <a:r>
              <a:rPr lang="pt-BR" sz="4400" dirty="0"/>
              <a:t>).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6497" y="30635006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1257" y="25697860"/>
            <a:ext cx="14499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1. Valorizar 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292457" y="10989007"/>
            <a:ext cx="1042534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C  </a:t>
            </a:r>
            <a:r>
              <a:rPr lang="pt-BR" sz="4000" dirty="0">
                <a:solidFill>
                  <a:schemeClr val="tx1"/>
                </a:solidFill>
              </a:rPr>
              <a:t>está certa, </a:t>
            </a:r>
            <a:r>
              <a:rPr lang="pt-BR" sz="4000" dirty="0" smtClean="0">
                <a:solidFill>
                  <a:schemeClr val="tx1"/>
                </a:solidFill>
              </a:rPr>
              <a:t>pois, </a:t>
            </a:r>
            <a:r>
              <a:rPr lang="pt-BR" sz="4000" dirty="0">
                <a:solidFill>
                  <a:schemeClr val="tx1"/>
                </a:solidFill>
              </a:rPr>
              <a:t>p</a:t>
            </a:r>
            <a:r>
              <a:rPr lang="pt-BR" sz="4000" dirty="0" smtClean="0">
                <a:solidFill>
                  <a:schemeClr val="tx1"/>
                </a:solidFill>
              </a:rPr>
              <a:t>elo gráfico, observa-se que na faixa das frequências graves (63 </a:t>
            </a:r>
            <a:r>
              <a:rPr lang="pt-BR" sz="4000" dirty="0" err="1" smtClean="0">
                <a:solidFill>
                  <a:schemeClr val="tx1"/>
                </a:solidFill>
              </a:rPr>
              <a:t>hz</a:t>
            </a:r>
            <a:r>
              <a:rPr lang="pt-BR" sz="4000" dirty="0" smtClean="0">
                <a:solidFill>
                  <a:schemeClr val="tx1"/>
                </a:solidFill>
              </a:rPr>
              <a:t> a 250 </a:t>
            </a:r>
            <a:r>
              <a:rPr lang="pt-BR" sz="4000" dirty="0" err="1" smtClean="0">
                <a:solidFill>
                  <a:schemeClr val="tx1"/>
                </a:solidFill>
              </a:rPr>
              <a:t>hz</a:t>
            </a:r>
            <a:r>
              <a:rPr lang="pt-BR" sz="4000" dirty="0" smtClean="0">
                <a:solidFill>
                  <a:schemeClr val="tx1"/>
                </a:solidFill>
              </a:rPr>
              <a:t>) a intensidade sonora percebida é maior para distâncias menores e menor para distâncias maiores, Dessa forma, o aumento da distâ</a:t>
            </a:r>
            <a:r>
              <a:rPr lang="pt-BR" sz="4000" dirty="0" smtClean="0">
                <a:solidFill>
                  <a:schemeClr val="tx1"/>
                </a:solidFill>
              </a:rPr>
              <a:t>ncias ao alto-falante faz com que a intensidade sonora percebida diminua</a:t>
            </a:r>
            <a:r>
              <a:rPr lang="pt-BR" sz="4000" dirty="0" smtClean="0">
                <a:solidFill>
                  <a:schemeClr val="tx1"/>
                </a:solidFill>
              </a:rPr>
              <a:t> .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</a:p>
          <a:p>
            <a:pPr algn="just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Noções de representação gráfica, em especial sobre representações de múltiplas  funções em um mesmo gráfico.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353112" y="21203606"/>
            <a:ext cx="11364686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565150" lvl="0" indent="-742950" algn="just">
              <a:buClr>
                <a:schemeClr val="dk1"/>
              </a:buClr>
              <a:buSzPct val="100000"/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pois a intensidade sonora percebida diminui na faixa das frequências médias com o aumento da distância.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565150" lvl="0" indent="-742950" algn="just">
              <a:buClr>
                <a:schemeClr val="dk1"/>
              </a:buClr>
              <a:buSzPct val="100000"/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b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pois a intensidade sonora percebida é igual na faixa das frequências agudas para as diferentes distâncias apresentadas.</a:t>
            </a:r>
            <a:endParaRPr lang="pt-BR" sz="4000" dirty="0">
              <a:solidFill>
                <a:schemeClr val="tx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c</a:t>
            </a:r>
            <a:r>
              <a:rPr lang="pt-BR" sz="4000" dirty="0" smtClean="0">
                <a:solidFill>
                  <a:schemeClr val="dk1"/>
                </a:solidFill>
              </a:rPr>
              <a:t>)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d</a:t>
            </a:r>
            <a:r>
              <a:rPr lang="pt-BR" sz="4000" dirty="0">
                <a:solidFill>
                  <a:schemeClr val="dk1"/>
                </a:solidFill>
              </a:rPr>
              <a:t>)</a:t>
            </a:r>
            <a:r>
              <a:rPr lang="pt-BR" sz="4000" dirty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tx1"/>
                </a:solidFill>
              </a:rPr>
              <a:t>, pois a intensidade sonora </a:t>
            </a:r>
            <a:r>
              <a:rPr lang="pt-BR" sz="4000" dirty="0" smtClean="0">
                <a:solidFill>
                  <a:schemeClr val="tx1"/>
                </a:solidFill>
              </a:rPr>
              <a:t>percebida é igual na faixa </a:t>
            </a:r>
            <a:r>
              <a:rPr lang="pt-BR" sz="4000" dirty="0">
                <a:solidFill>
                  <a:schemeClr val="tx1"/>
                </a:solidFill>
              </a:rPr>
              <a:t>das frequências </a:t>
            </a:r>
            <a:r>
              <a:rPr lang="pt-BR" sz="4000" dirty="0" smtClean="0">
                <a:solidFill>
                  <a:schemeClr val="tx1"/>
                </a:solidFill>
              </a:rPr>
              <a:t>médias altas para as diferentes distâncias apresentadas </a:t>
            </a:r>
            <a:r>
              <a:rPr lang="pt-BR" sz="4000" dirty="0" smtClean="0">
                <a:solidFill>
                  <a:schemeClr val="tx1"/>
                </a:solidFill>
              </a:rPr>
              <a:t>. </a:t>
            </a:r>
            <a:endParaRPr lang="pt-BR" sz="4000" dirty="0">
              <a:solidFill>
                <a:schemeClr val="tx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tx1"/>
                </a:solidFill>
              </a:rPr>
              <a:t>e)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tx1"/>
                </a:solidFill>
              </a:rPr>
              <a:t>, pois a intensidade sonora </a:t>
            </a:r>
            <a:r>
              <a:rPr lang="pt-BR" sz="4000" dirty="0" smtClean="0">
                <a:solidFill>
                  <a:schemeClr val="tx1"/>
                </a:solidFill>
              </a:rPr>
              <a:t>percebida diminui </a:t>
            </a:r>
            <a:r>
              <a:rPr lang="pt-BR" sz="4000" dirty="0">
                <a:solidFill>
                  <a:schemeClr val="tx1"/>
                </a:solidFill>
              </a:rPr>
              <a:t>na faixa das frequências </a:t>
            </a:r>
            <a:r>
              <a:rPr lang="pt-BR" sz="4000" dirty="0" smtClean="0">
                <a:solidFill>
                  <a:schemeClr val="tx1"/>
                </a:solidFill>
              </a:rPr>
              <a:t>médias baixas com o aumento da distância 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462521" y="30976393"/>
            <a:ext cx="135200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b="1" dirty="0"/>
              <a:t>A</a:t>
            </a:r>
            <a:r>
              <a:rPr lang="pt-BR" sz="4000" dirty="0"/>
              <a:t> Aumenta na faixa das frequências médias</a:t>
            </a:r>
            <a:r>
              <a:rPr lang="pt-BR" sz="4000" dirty="0" smtClean="0"/>
              <a:t>. </a:t>
            </a:r>
          </a:p>
          <a:p>
            <a:pPr lvl="0" algn="just">
              <a:buSzPct val="25000"/>
            </a:pPr>
            <a:r>
              <a:rPr lang="pt-BR" sz="4000" b="1" dirty="0" smtClean="0"/>
              <a:t>B</a:t>
            </a:r>
            <a:r>
              <a:rPr lang="pt-BR" sz="4000" dirty="0" smtClean="0"/>
              <a:t> </a:t>
            </a:r>
            <a:r>
              <a:rPr lang="pt-BR" sz="4000" dirty="0"/>
              <a:t>Diminui na faixa das frequências agudas</a:t>
            </a:r>
            <a:r>
              <a:rPr lang="pt-BR" sz="4000" dirty="0" smtClean="0"/>
              <a:t>.</a:t>
            </a:r>
          </a:p>
          <a:p>
            <a:pPr lvl="0" algn="just">
              <a:buSzPct val="25000"/>
            </a:pPr>
            <a:r>
              <a:rPr lang="pt-BR" sz="4000" b="1" dirty="0" smtClean="0"/>
              <a:t>C</a:t>
            </a:r>
            <a:r>
              <a:rPr lang="pt-BR" sz="4000" dirty="0" smtClean="0"/>
              <a:t> </a:t>
            </a:r>
            <a:r>
              <a:rPr lang="pt-BR" sz="4000" dirty="0"/>
              <a:t>Diminui na faixa das frequências </a:t>
            </a:r>
            <a:r>
              <a:rPr lang="pt-BR" sz="4000" dirty="0" smtClean="0"/>
              <a:t>graves.</a:t>
            </a:r>
          </a:p>
          <a:p>
            <a:pPr lvl="0" algn="just">
              <a:buSzPct val="25000"/>
            </a:pPr>
            <a:r>
              <a:rPr lang="pt-BR" sz="4000" b="1" dirty="0" smtClean="0"/>
              <a:t>D</a:t>
            </a:r>
            <a:r>
              <a:rPr lang="pt-BR" sz="4000" dirty="0" smtClean="0"/>
              <a:t> </a:t>
            </a:r>
            <a:r>
              <a:rPr lang="pt-BR" sz="4000" dirty="0"/>
              <a:t>Aumenta na faixa das frequências médias </a:t>
            </a:r>
            <a:r>
              <a:rPr lang="pt-BR" sz="4000" dirty="0" smtClean="0"/>
              <a:t>altas.</a:t>
            </a:r>
          </a:p>
          <a:p>
            <a:pPr lvl="0" algn="just">
              <a:buSzPct val="25000"/>
            </a:pPr>
            <a:r>
              <a:rPr lang="pt-BR" sz="4000" b="1" dirty="0" smtClean="0"/>
              <a:t>E</a:t>
            </a:r>
            <a:r>
              <a:rPr lang="pt-BR" sz="4000" dirty="0" smtClean="0"/>
              <a:t> </a:t>
            </a:r>
            <a:r>
              <a:rPr lang="pt-BR" sz="4000" dirty="0"/>
              <a:t>Aumenta na faixa das frequências médias baixas.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rgbClr val="FF0000"/>
                </a:solidFill>
                <a:latin typeface="+mn-lt"/>
                <a:ea typeface="Cambria"/>
                <a:cs typeface="Cambria"/>
                <a:sym typeface="Cambria"/>
              </a:rPr>
              <a:t>Potência mecânica.</a:t>
            </a:r>
            <a:r>
              <a:rPr lang="pt-BR" sz="4000" dirty="0">
                <a:solidFill>
                  <a:srgbClr val="FF0000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+mn-lt"/>
                <a:ea typeface="Cambria"/>
                <a:cs typeface="Cambria"/>
                <a:sym typeface="Cambria"/>
              </a:rPr>
              <a:t>Entender como funciona a pot</a:t>
            </a:r>
            <a:r>
              <a:rPr lang="pt-BR" sz="4000" dirty="0"/>
              <a:t>ê</a:t>
            </a:r>
            <a:r>
              <a:rPr lang="pt-BR" sz="4000" dirty="0">
                <a:solidFill>
                  <a:schemeClr val="tx1"/>
                </a:solidFill>
                <a:latin typeface="+mn-lt"/>
                <a:ea typeface="Cambria"/>
                <a:cs typeface="Cambria"/>
                <a:sym typeface="Cambria"/>
              </a:rPr>
              <a:t>ncia mecânica 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61257" y="7919446"/>
            <a:ext cx="120831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>
                <a:solidFill>
                  <a:schemeClr val="dk1"/>
                </a:solidFill>
              </a:rPr>
              <a:t>a pot</a:t>
            </a:r>
            <a:r>
              <a:rPr lang="pt-BR" sz="4000" dirty="0"/>
              <a:t>ê</a:t>
            </a:r>
            <a:r>
              <a:rPr lang="pt-BR" sz="4000" dirty="0">
                <a:solidFill>
                  <a:schemeClr val="dk1"/>
                </a:solidFill>
              </a:rPr>
              <a:t>ncia mecânica </a:t>
            </a:r>
            <a:r>
              <a:rPr lang="pt-BR" sz="4000" dirty="0"/>
              <a:t> é definida como a taxa de variação das formas de energia relacionadas ao estado de movimento de um corpo. Podemos calcular a potência mecânica de um corpo em movimento por meio das variações de sua energia cinética e de sua energia potencial(gravitacional ou elástica, por exemplo). A potência associada à transformação da energia mecânica, entretanto, só se aplica a sistemas dissipativos</a:t>
            </a:r>
            <a:r>
              <a:rPr lang="pt-BR" sz="4000" b="1" dirty="0"/>
              <a:t> </a:t>
            </a:r>
            <a:r>
              <a:rPr lang="pt-BR" sz="4000" dirty="0"/>
              <a:t>(que apresentam atrito)</a:t>
            </a:r>
            <a:r>
              <a:rPr lang="pt-BR" sz="4000" b="1" dirty="0"/>
              <a:t>,</a:t>
            </a:r>
            <a:r>
              <a:rPr lang="pt-BR" sz="4000" dirty="0"/>
              <a:t> uma vez que, na ausência de atrito e de outras forças dissipativas, a energia mecânica dos corpos mantém-se constante</a:t>
            </a:r>
            <a:r>
              <a:rPr lang="pt-BR" sz="4000" dirty="0">
                <a:solidFill>
                  <a:schemeClr val="dk1"/>
                </a:solidFill>
              </a:rPr>
              <a:t>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000" dirty="0"/>
              <a:t>Relacionando  as informações presente nas figuras 1 e 2, como a intensidade sonora percebida é afetada pelo aumento da distância do microfone ao alto-falante?</a:t>
            </a:r>
            <a:endParaRPr lang="pt-BR" sz="40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26571" y="16826670"/>
            <a:ext cx="134869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Intensidade, potência, mecânica, força.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rgbClr val="FF0000"/>
                </a:solidFill>
              </a:rPr>
              <a:t>Sentença Descritora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bg2"/>
                </a:solidFill>
              </a:rPr>
              <a:t>Entender o funcionamento de uma centrífuga na separação de substância  de diferentes densidades.</a:t>
            </a:r>
            <a:endParaRPr lang="pt-BR" sz="4000" dirty="0">
              <a:solidFill>
                <a:schemeClr val="bg2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683" y="32692848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5- 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Entender métodos e procedimentos próprios das ciências naturais e aplicá-los em diferentes contextos. </a:t>
            </a:r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H17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Relacionar informações apresentadas em diferentes formas de linguagens e representação usadas nas ciências físicas, química ou biológicas, como texto discursivo, gráficos, tabelas, relações matemáticas ou linguagens simbólicas . 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2016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83</a:t>
            </a:r>
            <a:r>
              <a:rPr lang="pt-BR" sz="4000" dirty="0" smtClean="0">
                <a:solidFill>
                  <a:schemeClr val="dk1"/>
                </a:solidFill>
              </a:rPr>
              <a:t>, caderno branco.</a:t>
            </a:r>
            <a:endParaRPr lang="pt-BR" sz="4000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pt-BR" sz="4000" dirty="0" smtClean="0"/>
              <a:t>A figura 1 apresenta o gráfico da intensidade </a:t>
            </a:r>
            <a:r>
              <a:rPr lang="pt-BR" sz="4000" dirty="0"/>
              <a:t>em decibéis (dB), da onda sonora emitida por um alto-falante, que está em repouso, e medida por um microfone em função da frequência da onda para diferentes distâncias: 3 mm, 25 mm, 51 mm e 60 </a:t>
            </a:r>
            <a:r>
              <a:rPr lang="pt-BR" sz="4000" dirty="0" err="1"/>
              <a:t>mm.</a:t>
            </a:r>
            <a:r>
              <a:rPr lang="pt-BR" sz="4000" dirty="0"/>
              <a:t> A Figura 2 apresenta um diagrama com a indicação das diversas faixas do espectro de frequência sonora para o modelo de alto-falante utilizado neste experimento</a:t>
            </a:r>
            <a:r>
              <a:rPr lang="pt-BR" sz="4000" dirty="0" smtClean="0"/>
              <a:t>.</a:t>
            </a:r>
          </a:p>
          <a:p>
            <a:pPr>
              <a:buSzPct val="25000"/>
            </a:pPr>
            <a:r>
              <a:rPr lang="pt-BR" sz="4000" dirty="0" smtClean="0"/>
              <a:t>Relacionando  as informações presente nas figuras 1 e 2, como </a:t>
            </a:r>
            <a:r>
              <a:rPr lang="pt-BR" sz="4000" dirty="0"/>
              <a:t>a intensidade sonora percebida é afetada pelo aumento da distância do microfone ao alto-falante?</a:t>
            </a:r>
            <a:endParaRPr lang="pt-BR" sz="4000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667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Calibri</vt:lpstr>
      <vt:lpstr>Tahoma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Guilherme Costa Leite</cp:lastModifiedBy>
  <cp:revision>107</cp:revision>
  <dcterms:modified xsi:type="dcterms:W3CDTF">2019-08-06T02:24:00Z</dcterms:modified>
</cp:coreProperties>
</file>