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420" y="-4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0287" y="335229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b="1" dirty="0" err="1">
                <a:solidFill>
                  <a:schemeClr val="dk1"/>
                </a:solidFill>
                <a:latin typeface="+mj-lt"/>
              </a:rPr>
              <a:t>laiane</a:t>
            </a:r>
            <a:r>
              <a:rPr lang="pt-BR" sz="40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4000" dirty="0">
                <a:solidFill>
                  <a:schemeClr val="dk1"/>
                </a:solidFill>
                <a:latin typeface="+mj-lt"/>
              </a:rPr>
              <a:t> </a:t>
            </a: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2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2v01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vespertino. </a:t>
            </a:r>
            <a:r>
              <a:rPr lang="pt-BR" sz="3600" b="1" dirty="0">
                <a:solidFill>
                  <a:schemeClr val="dk1"/>
                </a:solidFill>
              </a:rPr>
              <a:t>Valor: 8</a:t>
            </a:r>
            <a:r>
              <a:rPr lang="pt-BR" sz="3600" dirty="0">
                <a:solidFill>
                  <a:schemeClr val="dk1"/>
                </a:solidFill>
              </a:rPr>
              <a:t>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Lúcia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588256" y="1270175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´C </a:t>
            </a:r>
            <a:r>
              <a:rPr lang="pt-BR" sz="4000" dirty="0"/>
              <a:t>está correta.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 A potência é definida como a razão entre a energia transferida e o tempo gasto, isto é, é a rapidez com que a energia é transferida. A potência será máxima quando transmitirmos a maior quantidade de energia em menos tempo.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234820" y="14120728"/>
            <a:ext cx="10871427" cy="10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400" b="1" dirty="0">
                <a:solidFill>
                  <a:srgbClr val="FF0000"/>
                </a:solidFill>
              </a:rPr>
              <a:t>a) Errada, </a:t>
            </a:r>
            <a:r>
              <a:rPr lang="pt-BR" sz="4400" b="1" dirty="0">
                <a:solidFill>
                  <a:schemeClr val="tx1"/>
                </a:solidFill>
              </a:rPr>
              <a:t>o candidato despreza a importância do fator tempo, ao analisar o processo.</a:t>
            </a:r>
            <a:r>
              <a:rPr lang="pt-BR" sz="4400" dirty="0">
                <a:solidFill>
                  <a:schemeClr val="tx1"/>
                </a:solidFill>
              </a:rPr>
              <a:t> </a:t>
            </a:r>
          </a:p>
          <a:p>
            <a:pPr algn="just" fontAlgn="base"/>
            <a:r>
              <a:rPr lang="pt-BR" sz="4400" dirty="0"/>
              <a:t>b) </a:t>
            </a:r>
            <a:r>
              <a:rPr lang="pt-BR" sz="4400" b="1" dirty="0">
                <a:solidFill>
                  <a:srgbClr val="FF0000"/>
                </a:solidFill>
              </a:rPr>
              <a:t>Errada</a:t>
            </a:r>
            <a:r>
              <a:rPr lang="pt-BR" sz="4400" b="1" dirty="0">
                <a:solidFill>
                  <a:schemeClr val="tx1"/>
                </a:solidFill>
              </a:rPr>
              <a:t>, É provável que o candidato não tenha observado que a energia não foi mensurada.</a:t>
            </a:r>
            <a:endParaRPr lang="pt-BR" sz="4400" dirty="0">
              <a:solidFill>
                <a:schemeClr val="tx1"/>
              </a:solidFill>
            </a:endParaRPr>
          </a:p>
          <a:p>
            <a:pPr algn="just" fontAlgn="base"/>
            <a:r>
              <a:rPr lang="pt-BR" sz="4400" dirty="0">
                <a:solidFill>
                  <a:schemeClr val="tx1"/>
                </a:solidFill>
              </a:rPr>
              <a:t> c) </a:t>
            </a:r>
            <a:r>
              <a:rPr lang="pt-BR" sz="4400" b="1" dirty="0">
                <a:solidFill>
                  <a:srgbClr val="FF0000"/>
                </a:solidFill>
              </a:rPr>
              <a:t>Correta. </a:t>
            </a:r>
          </a:p>
          <a:p>
            <a:pPr algn="just" fontAlgn="base"/>
            <a:r>
              <a:rPr lang="pt-BR" sz="4400" dirty="0"/>
              <a:t>d) </a:t>
            </a:r>
            <a:r>
              <a:rPr lang="pt-BR" sz="4400" b="1" dirty="0">
                <a:solidFill>
                  <a:srgbClr val="FF0000"/>
                </a:solidFill>
              </a:rPr>
              <a:t>Errada</a:t>
            </a:r>
            <a:r>
              <a:rPr lang="pt-BR" sz="4400" b="1" dirty="0">
                <a:solidFill>
                  <a:schemeClr val="tx1"/>
                </a:solidFill>
              </a:rPr>
              <a:t>, O candidato talvez considere que o aparelho de micro-onda cede energia lentamente. Sua ideia de eficiência esta associado a velocidade de cessão de calor especifico.</a:t>
            </a:r>
            <a:endParaRPr lang="pt-BR" sz="4400" dirty="0">
              <a:solidFill>
                <a:schemeClr val="tx1"/>
              </a:solidFill>
            </a:endParaRPr>
          </a:p>
          <a:p>
            <a:pPr algn="just" fontAlgn="base"/>
            <a:r>
              <a:rPr lang="pt-BR" sz="4400" dirty="0"/>
              <a:t>e) </a:t>
            </a:r>
            <a:r>
              <a:rPr lang="pt-BR" sz="4400" b="1" dirty="0">
                <a:solidFill>
                  <a:srgbClr val="FF0000"/>
                </a:solidFill>
              </a:rPr>
              <a:t>Errada, </a:t>
            </a:r>
            <a:r>
              <a:rPr lang="pt-BR" sz="4400" b="1" dirty="0">
                <a:solidFill>
                  <a:schemeClr val="tx1"/>
                </a:solidFill>
              </a:rPr>
              <a:t>O candidato talvez tenha confundido menor com maior.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536651" y="26437317"/>
            <a:ext cx="13124767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</a:p>
          <a:p>
            <a:pPr lvl="0" algn="just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 </a:t>
            </a:r>
            <a:r>
              <a:rPr lang="pt-BR" sz="4400" b="1" dirty="0">
                <a:solidFill>
                  <a:schemeClr val="tx1"/>
                </a:solidFill>
              </a:rPr>
              <a:t>a) forneceu a maior quantidade de energia às amostras.</a:t>
            </a:r>
          </a:p>
          <a:p>
            <a:pPr lvl="0" algn="just">
              <a:buSzPct val="25000"/>
            </a:pPr>
            <a:r>
              <a:rPr lang="pt-BR" sz="4400" b="1" dirty="0">
                <a:solidFill>
                  <a:schemeClr val="tx1"/>
                </a:solidFill>
              </a:rPr>
              <a:t> b) cedeu energia à amostra de maior massa em mais tempo.</a:t>
            </a:r>
          </a:p>
          <a:p>
            <a:pPr lvl="0" algn="just">
              <a:buSzPct val="25000"/>
            </a:pPr>
            <a:r>
              <a:rPr lang="pt-BR" sz="4400" b="1" dirty="0">
                <a:solidFill>
                  <a:schemeClr val="tx1"/>
                </a:solidFill>
              </a:rPr>
              <a:t> c) forneceu a maior quantidade de energia em menos tempo.</a:t>
            </a:r>
          </a:p>
          <a:p>
            <a:pPr lvl="0" algn="just">
              <a:buSzPct val="25000"/>
            </a:pPr>
            <a:r>
              <a:rPr lang="pt-BR" sz="4400" b="1" dirty="0">
                <a:solidFill>
                  <a:schemeClr val="tx1"/>
                </a:solidFill>
              </a:rPr>
              <a:t> d) cedeu energia à amostra de menor calor específico mais lentamente.</a:t>
            </a:r>
          </a:p>
          <a:p>
            <a:pPr lvl="0" algn="just">
              <a:buSzPct val="25000"/>
            </a:pPr>
            <a:r>
              <a:rPr lang="pt-BR" sz="4400" b="1" dirty="0">
                <a:solidFill>
                  <a:schemeClr val="tx1"/>
                </a:solidFill>
              </a:rPr>
              <a:t> e) forneceu a menor quantidade de energia às amostras em menos tempo.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32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Processos de transferência de calor</a:t>
            </a:r>
            <a:endParaRPr lang="pt-BR" sz="32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O forno mais eficiente foi aquele que?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49743" y="10179547"/>
            <a:ext cx="128338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</a:t>
            </a:r>
            <a:r>
              <a:rPr lang="pt-BR" sz="4800" dirty="0"/>
              <a:t> Em física, </a:t>
            </a:r>
            <a:r>
              <a:rPr lang="pt-BR" sz="4800" b="1" dirty="0"/>
              <a:t>potência</a:t>
            </a:r>
            <a:r>
              <a:rPr lang="pt-BR" sz="4800" dirty="0"/>
              <a:t> é a grandeza que determina a quantidade de </a:t>
            </a:r>
            <a:r>
              <a:rPr lang="pt-BR" sz="4800" b="1" dirty="0"/>
              <a:t>energia</a:t>
            </a:r>
            <a:r>
              <a:rPr lang="pt-BR" sz="4800" dirty="0"/>
              <a:t> concedida por uma fonte a cada unidade de tempo. Em outros termos, </a:t>
            </a:r>
            <a:r>
              <a:rPr lang="pt-BR" sz="4800" b="1" dirty="0"/>
              <a:t>potência</a:t>
            </a:r>
            <a:r>
              <a:rPr lang="pt-BR" sz="4800" dirty="0"/>
              <a:t> é a rapidez com a qual uma certa quantidade de </a:t>
            </a:r>
            <a:r>
              <a:rPr lang="pt-BR" sz="4800" b="1" dirty="0"/>
              <a:t>energia</a:t>
            </a:r>
            <a:r>
              <a:rPr lang="pt-BR" sz="4800" dirty="0"/>
              <a:t> é transformada ou é a rapidez com que o trabalho é realizado.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6 – </a:t>
            </a:r>
            <a:r>
              <a:rPr lang="pt-BR" sz="4000" b="1" dirty="0">
                <a:solidFill>
                  <a:schemeClr val="tx1"/>
                </a:solidFill>
                <a:latin typeface="+mn-lt"/>
              </a:rPr>
              <a:t>Apropriar-se de conhecimentos da física para, em situações  problema, interpretar, avaliar ou planejar intervenções cientifico-tecnológicas.</a:t>
            </a:r>
            <a:endParaRPr lang="pt-BR" sz="4000" dirty="0">
              <a:solidFill>
                <a:schemeClr val="tx1"/>
              </a:solidFill>
              <a:latin typeface="+mn-lt"/>
            </a:endParaRPr>
          </a:p>
          <a:p>
            <a:pPr algn="just" fontAlgn="base"/>
            <a:endParaRPr lang="pt-BR" sz="4000" dirty="0"/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22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Compreender fenômenos decorrentes da interação entre a radiação e a matéria em suas </a:t>
            </a:r>
            <a:r>
              <a:rPr lang="pt-BR" sz="4000" dirty="0" err="1">
                <a:solidFill>
                  <a:srgbClr val="333333"/>
                </a:solidFill>
                <a:latin typeface="+mj-lt"/>
              </a:rPr>
              <a:t>manisfestações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em processos naturais ou tecnológicos, ou em suas implicações biológicas, sociais, econômicas ou ambientais.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2010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52, caderno branco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9376274" y="23254822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Com o objetivo de se testar a eficiência de fornos de micro-ondas, planejou-se o aquecimento em 10°C de amostras de diferentes substâncias, cada uma com determinada massa, em cinco fornos de marcas distintas. Nesse teste, cada forno operou à potência máxima. O forno mais eficiente foi aquele que?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59229" y="7587970"/>
            <a:ext cx="1143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Conhecer e relacionar conceitos de energia e potencia com as tecnologias do cotidiano.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743" y="15652462"/>
            <a:ext cx="13095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>
                <a:solidFill>
                  <a:schemeClr val="tx1"/>
                </a:solidFill>
              </a:rPr>
              <a:t>Reconhecer os processos de transferência de calor: condução, convecção e radiação e aplica-los em situações do cotidiano.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652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Tahoma</vt:lpstr>
      <vt:lpstr>Arial</vt:lpstr>
      <vt:lpstr>Open Sans</vt:lpstr>
      <vt:lpstr>Cambria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Thiago Mozer</cp:lastModifiedBy>
  <cp:revision>139</cp:revision>
  <dcterms:modified xsi:type="dcterms:W3CDTF">2019-08-02T16:07:07Z</dcterms:modified>
</cp:coreProperties>
</file>