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itchFamily="34" charset="0"/>
      <p:regular r:id="rId4"/>
      <p:bold r:id="rId5"/>
    </p:embeddedFont>
    <p:embeddedFont>
      <p:font typeface="Cambria" pitchFamily="18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Open Sans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" d="100"/>
          <a:sy n="10" d="100"/>
        </p:scale>
        <p:origin x="-1512" y="-108"/>
      </p:cViewPr>
      <p:guideLst>
        <p:guide orient="horz" pos="13606"/>
        <p:guide pos="102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ahoma"/>
              <a:buNone/>
            </a:pPr>
            <a:fld id="{00000000-1234-1234-1234-123412341234}" type="slidenum">
              <a:rPr lang="cy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Tahoma"/>
                <a:buNone/>
              </a:pPr>
              <a:t>‹nº›</a:t>
            </a:fld>
            <a:endParaRPr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"/>
              <a:buFont typeface="Calibri"/>
              <a:buNone/>
            </a:pPr>
            <a:r>
              <a:rPr lang="cy" sz="1200" b="1">
                <a:solidFill>
                  <a:srgbClr val="FF0000"/>
                </a:solidFill>
              </a:rPr>
              <a:t>Suporte:</a:t>
            </a:r>
            <a:r>
              <a:rPr lang="cy" sz="1200">
                <a:solidFill>
                  <a:srgbClr val="FF0000"/>
                </a:solidFill>
              </a:rPr>
              <a:t> www.wikifisica.com; https://curriculointerativo.sedu.es.gov.br/</a:t>
            </a:r>
            <a:r>
              <a:rPr lang="cy" sz="1200" b="1">
                <a:solidFill>
                  <a:srgbClr val="FF0000"/>
                </a:solidFill>
              </a:rPr>
              <a:t>  e </a:t>
            </a:r>
            <a:r>
              <a:rPr lang="cy" sz="120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:notes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Tahoma"/>
              <a:buNone/>
            </a:pPr>
            <a:fld id="{00000000-1234-1234-1234-123412341234}" type="slidenum">
              <a:rPr lang="cy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00"/>
                <a:buFont typeface="Tahoma"/>
                <a:buNone/>
              </a:pPr>
              <a:t>1</a:t>
            </a:fld>
            <a:endParaRPr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00"/>
              <a:buFont typeface="Times New Roman"/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189"/>
              <a:buFont typeface="Times New Roman"/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1352550" algn="l" rtl="0">
              <a:lnSpc>
                <a:spcPct val="100000"/>
              </a:lnSpc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ts val="177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1206500" algn="l" rtl="0">
              <a:lnSpc>
                <a:spcPct val="100000"/>
              </a:lnSpc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ts val="154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1066800" algn="l" rtl="0">
              <a:lnSpc>
                <a:spcPct val="100000"/>
              </a:lnSpc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ts val="132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9271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9271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11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927742" algn="l" rtl="0">
              <a:lnSpc>
                <a:spcPct val="100000"/>
              </a:lnSpc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ts val="11010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54"/>
              <a:buFont typeface="Times New Roman"/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ahoma"/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5200" tIns="267600" rIns="535200" bIns="2676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None/>
              <a:defRPr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y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"/>
              <a:buFont typeface="Tahoma"/>
              <a:buNone/>
            </a:pPr>
            <a:r>
              <a:rPr lang="cy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Google Shape;25;p3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50" tIns="43425" rIns="86850" bIns="43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350"/>
              <a:buFont typeface="Arial"/>
              <a:buNone/>
            </a:pPr>
            <a:r>
              <a:rPr lang="cy" sz="54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EEEFM Prof.ª Filomena Quitiba  </a:t>
            </a:r>
            <a:endParaRPr sz="5400" b="1" i="0" u="none" strike="noStrike" cap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100"/>
              <a:buFont typeface="Arial"/>
              <a:buNone/>
            </a:pPr>
            <a:r>
              <a:rPr lang="cy" sz="4400" b="1" i="0" u="none" strike="noStrike" cap="non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Piúma/ES, 1º semestre de 2019</a:t>
            </a:r>
            <a:endParaRPr sz="4400" b="1" i="0" u="none" strike="noStrike" cap="non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68"/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" name="Google Shape;27;p3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3"/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63576" y="2057399"/>
            <a:ext cx="24280709" cy="2318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cy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DIAGRAMA VÊ: </a:t>
            </a:r>
            <a:r>
              <a:rPr lang="cy" sz="48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ESTUDANDO PARA O ENEM DE FORMA INVERTIDA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200"/>
              <a:buFont typeface="Tahoma"/>
              <a:buNone/>
            </a:pPr>
            <a:r>
              <a:rPr lang="cy" sz="4800" b="1" i="0" u="none" strike="noStrike" cap="none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sz="4800" b="1" i="0" u="none" strike="noStrike" cap="none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5079" y="279471"/>
            <a:ext cx="28869791" cy="3291840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y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y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227320" y="-229262"/>
            <a:ext cx="20170200" cy="27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y" sz="4000" b="1" dirty="0">
                <a:solidFill>
                  <a:schemeClr val="dk1"/>
                </a:solidFill>
              </a:rPr>
              <a:t> </a:t>
            </a:r>
            <a:endParaRPr sz="4000" b="1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y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Aluno( s</a:t>
            </a:r>
            <a:r>
              <a:rPr lang="cy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):Stefanny Donatelli</a:t>
            </a:r>
            <a:endParaRPr sz="4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y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cy" sz="3600" dirty="0">
                <a:solidFill>
                  <a:schemeClr val="dk1"/>
                </a:solidFill>
              </a:rPr>
              <a:t>2</a:t>
            </a:r>
            <a:r>
              <a:rPr lang="cy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° ano | </a:t>
            </a:r>
            <a:r>
              <a:rPr lang="cy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cy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M03 | </a:t>
            </a:r>
            <a:r>
              <a:rPr lang="cy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cy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Matutino. </a:t>
            </a:r>
            <a:r>
              <a:rPr lang="cy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Valor: </a:t>
            </a:r>
            <a:r>
              <a:rPr lang="cy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3,0 pontos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cy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Professora: </a:t>
            </a:r>
            <a:r>
              <a:rPr lang="cy" sz="3600" dirty="0">
                <a:solidFill>
                  <a:schemeClr val="dk1"/>
                </a:solidFill>
              </a:rPr>
              <a:t>Ana Cristina</a:t>
            </a:r>
            <a:r>
              <a:rPr lang="cy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 </a:t>
            </a:r>
            <a:r>
              <a:rPr lang="cy" sz="3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lucas.perobas@gmail.com</a:t>
            </a:r>
            <a:endParaRPr sz="3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mbria"/>
              <a:buNone/>
            </a:pPr>
            <a:r>
              <a:rPr lang="cy" sz="20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  <a:endParaRPr sz="36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cy"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4" name="Google Shape;34;p3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3636" y="1054099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/>
          <p:nvPr/>
        </p:nvSpPr>
        <p:spPr>
          <a:xfrm>
            <a:off x="416710" y="30303144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4000" b="1" i="0" u="none" strike="noStrike" cap="none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cy"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socioemocionais: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cy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conhecer: </a:t>
            </a:r>
            <a:r>
              <a:rPr lang="cy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Raciocínio e Aprender a aprender.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cy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fazer:</a:t>
            </a:r>
            <a:r>
              <a:rPr lang="cy" sz="4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y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Protagonismo.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lang="cy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Aprender a ser: </a:t>
            </a:r>
            <a:r>
              <a:rPr lang="cy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Construção e </a:t>
            </a:r>
            <a:r>
              <a:rPr lang="cy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Execução do Projeto de Vida.</a:t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0" y="30459013"/>
            <a:ext cx="743023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cy"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Cognitivas</a:t>
            </a:r>
            <a:r>
              <a:rPr lang="cy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cy" sz="4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Competências socioemocionais na BNCC: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cy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cy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cy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cy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1978709" y="6054374"/>
            <a:ext cx="10090604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cy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y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que os desafios são grandes na preparação para o Enem, pois requer dedicação e resiliência.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20949875" y="8570537"/>
            <a:ext cx="10711500" cy="5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y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conhecimento: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y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cy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letra </a:t>
            </a:r>
            <a:r>
              <a:rPr lang="cy" sz="3600" b="1">
                <a:solidFill>
                  <a:srgbClr val="FF0000"/>
                </a:solidFill>
              </a:rPr>
              <a:t>D</a:t>
            </a:r>
            <a:r>
              <a:rPr lang="cy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y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está correta.</a:t>
            </a:r>
            <a:r>
              <a:rPr lang="cy" sz="3600">
                <a:solidFill>
                  <a:srgbClr val="33474C"/>
                </a:solidFill>
                <a:highlight>
                  <a:srgbClr val="FFFFFF"/>
                </a:highlight>
              </a:rPr>
              <a:t>Os sais de amônio são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600">
                <a:solidFill>
                  <a:srgbClr val="33474C"/>
                </a:solidFill>
                <a:highlight>
                  <a:srgbClr val="FFFFFF"/>
                </a:highlight>
              </a:rPr>
              <a:t>espécies de caráter iônico, que se separam no cátion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600">
                <a:solidFill>
                  <a:srgbClr val="33474C"/>
                </a:solidFill>
                <a:highlight>
                  <a:srgbClr val="FFFFFF"/>
                </a:highlight>
              </a:rPr>
              <a:t>NH4+ e no ânion X-. Esses íons interagem com a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600">
                <a:solidFill>
                  <a:srgbClr val="33474C"/>
                </a:solidFill>
                <a:highlight>
                  <a:srgbClr val="FFFFFF"/>
                </a:highlight>
              </a:rPr>
              <a:t>água, por ser polar, com interações do tipo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600">
                <a:solidFill>
                  <a:srgbClr val="33474C"/>
                </a:solidFill>
                <a:highlight>
                  <a:srgbClr val="FFFFFF"/>
                </a:highlight>
              </a:rPr>
              <a:t>íon-dipolo.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600">
                <a:solidFill>
                  <a:srgbClr val="33474C"/>
                </a:solidFill>
                <a:highlight>
                  <a:srgbClr val="FFFFFF"/>
                </a:highlight>
              </a:rPr>
              <a:t>Neste caso, o ânion X- será solvatado pelos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600">
                <a:solidFill>
                  <a:srgbClr val="33474C"/>
                </a:solidFill>
                <a:highlight>
                  <a:srgbClr val="FFFFFF"/>
                </a:highlight>
              </a:rPr>
              <a:t>hidrogênios e o cátion NH4+ será solvatado pelos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600">
                <a:solidFill>
                  <a:srgbClr val="33474C"/>
                </a:solidFill>
                <a:highlight>
                  <a:srgbClr val="FFFFFF"/>
                </a:highlight>
              </a:rPr>
              <a:t>oxigênios das moléculas de água.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20472850" y="15015163"/>
            <a:ext cx="10711500" cy="2020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y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y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</a:t>
            </a:r>
            <a:r>
              <a:rPr lang="cy" sz="3000" b="1">
                <a:solidFill>
                  <a:srgbClr val="FF0000"/>
                </a:solidFill>
              </a:rPr>
              <a:t>Errada,</a:t>
            </a:r>
            <a:r>
              <a:rPr lang="cy" sz="3000" b="1"/>
              <a:t>a alternativa esta errada,pois considera que a</a:t>
            </a:r>
            <a:endParaRPr sz="3000" b="1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000" b="1"/>
              <a:t>agua e um ion e que,portanto,fara ligação com outro ion.</a:t>
            </a:r>
            <a:endParaRPr sz="3000" b="1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3000" b="1"/>
          </a:p>
        </p:txBody>
      </p:sp>
      <p:sp>
        <p:nvSpPr>
          <p:cNvPr id="42" name="Google Shape;42;p3"/>
          <p:cNvSpPr/>
          <p:nvPr/>
        </p:nvSpPr>
        <p:spPr>
          <a:xfrm>
            <a:off x="18752005" y="26158372"/>
            <a:ext cx="1223962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y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Regimes totalitários: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8360120" y="27569088"/>
            <a:ext cx="13124767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" sz="4800" b="1">
                <a:solidFill>
                  <a:schemeClr val="dk1"/>
                </a:solidFill>
              </a:rPr>
              <a:t>   </a:t>
            </a:r>
            <a:r>
              <a:rPr lang="cy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 / Dados:</a:t>
            </a:r>
            <a:r>
              <a:rPr lang="cy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y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Opções: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y"/>
              <a:t>     </a:t>
            </a:r>
            <a:endParaRPr sz="360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y" sz="3000"/>
              <a:t> </a:t>
            </a:r>
            <a:endParaRPr sz="3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600">
                <a:highlight>
                  <a:srgbClr val="FFFFFF"/>
                </a:highlight>
              </a:rPr>
              <a:t>A fixação de moléculas de vapor de água pelos núcleos de condensação ocorre por</a:t>
            </a:r>
            <a:endParaRPr sz="3600"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y" sz="3600">
                <a:highlight>
                  <a:srgbClr val="FFFFFF"/>
                </a:highlight>
              </a:rPr>
              <a:t>A)</a:t>
            </a:r>
            <a:r>
              <a:rPr lang="cy" sz="1800">
                <a:solidFill>
                  <a:srgbClr val="33474C"/>
                </a:solidFill>
                <a:highlight>
                  <a:srgbClr val="FFFFFF"/>
                </a:highlight>
              </a:rPr>
              <a:t>l</a:t>
            </a:r>
            <a:r>
              <a:rPr lang="cy" sz="3600">
                <a:highlight>
                  <a:srgbClr val="FFFFFF"/>
                </a:highlight>
              </a:rPr>
              <a:t>igações iônicas.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y" sz="3600">
                <a:highlight>
                  <a:srgbClr val="FFFFFF"/>
                </a:highlight>
              </a:rPr>
              <a:t>B)</a:t>
            </a:r>
            <a:r>
              <a:rPr lang="cy" sz="3600">
                <a:solidFill>
                  <a:srgbClr val="33474C"/>
                </a:solidFill>
                <a:highlight>
                  <a:srgbClr val="FFFFFF"/>
                </a:highlight>
              </a:rPr>
              <a:t>interações dipolo-dipolo.</a:t>
            </a:r>
            <a:endParaRPr sz="3600"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y" sz="3600"/>
              <a:t>C)</a:t>
            </a:r>
            <a:r>
              <a:rPr lang="cy" sz="3600">
                <a:solidFill>
                  <a:srgbClr val="33474C"/>
                </a:solidFill>
                <a:highlight>
                  <a:srgbClr val="FFFFFF"/>
                </a:highlight>
              </a:rPr>
              <a:t>interações dipolo-dipolo induzido.</a:t>
            </a:r>
            <a:endParaRPr sz="3600"/>
          </a:p>
        </p:txBody>
      </p:sp>
      <p:sp>
        <p:nvSpPr>
          <p:cNvPr id="44" name="Google Shape;44;p3"/>
          <p:cNvSpPr/>
          <p:nvPr/>
        </p:nvSpPr>
        <p:spPr>
          <a:xfrm>
            <a:off x="23089091" y="4665120"/>
            <a:ext cx="6827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y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Domínio Metodológico</a:t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y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Domínio Conceitual</a:t>
            </a:r>
            <a:endParaRPr sz="4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y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Teoria:</a:t>
            </a:r>
            <a:r>
              <a:rPr lang="cy" sz="4800" b="1">
                <a:solidFill>
                  <a:schemeClr val="dk1"/>
                </a:solidFill>
              </a:rPr>
              <a:t>Esquiometria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/>
          <p:nvPr/>
        </p:nvSpPr>
        <p:spPr>
          <a:xfrm>
            <a:off x="65325" y="7197384"/>
            <a:ext cx="120831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y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Princípios/necessidade didática:</a:t>
            </a:r>
            <a:endParaRPr sz="4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13098529" y="3829966"/>
            <a:ext cx="7902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básica </a:t>
            </a:r>
            <a:endParaRPr sz="30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" sz="3000">
                <a:solidFill>
                  <a:schemeClr val="dk1"/>
                </a:solidFill>
                <a:highlight>
                  <a:srgbClr val="FFFFFF"/>
                </a:highlight>
              </a:rPr>
              <a:t>A reação da base NH3 (g) com ácidos HX (g) forma compostos iônicos de fórmula NH4X (s) HX (g) + NH3 (g) → NH+ 4X– (s) Ocorrerá a fixação de moléculas de água (polares) com íons NH+ 4 e X– por forças de interação íon-dipolo. </a:t>
            </a:r>
            <a:endParaRPr sz="3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0" y="13244583"/>
            <a:ext cx="1283380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cy"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  <a:r>
              <a:rPr lang="cy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Formas de organização social, movimentos sociais, pensamento político e ação do Estado: Os sistemas totalitários na Europa do século XX: nazi-fascista, franquismo, salazarismo e stalinismo.</a:t>
            </a:r>
            <a:endParaRPr sz="4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0" y="31353903"/>
            <a:ext cx="15217774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cy"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Competência</a:t>
            </a:r>
            <a:r>
              <a:rPr lang="cy" sz="40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y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 ÁREA </a:t>
            </a:r>
            <a:r>
              <a:rPr lang="cy" sz="4000" b="1">
                <a:solidFill>
                  <a:srgbClr val="FF0000"/>
                </a:solidFill>
              </a:rPr>
              <a:t>3</a:t>
            </a:r>
            <a:r>
              <a:rPr lang="cy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y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y" sz="4000"/>
              <a:t>Associar intervenções que resultam em degradação ou conservação ambiental a processo produtivos e sociais e a instrumentos ou ações cientifico-tecnologicos.</a:t>
            </a:r>
            <a:endParaRPr sz="40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lang="cy" sz="4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Habilidade</a:t>
            </a:r>
            <a:r>
              <a:rPr lang="cy" sz="4000">
                <a:solidFill>
                  <a:srgbClr val="333333"/>
                </a:solidFill>
              </a:rPr>
              <a:t> </a:t>
            </a:r>
            <a:r>
              <a:rPr lang="cy" sz="4000">
                <a:solidFill>
                  <a:srgbClr val="FF0000"/>
                </a:solidFill>
              </a:rPr>
              <a:t>H</a:t>
            </a:r>
            <a:r>
              <a:rPr lang="cy" sz="4000" b="1">
                <a:solidFill>
                  <a:srgbClr val="FF0000"/>
                </a:solidFill>
              </a:rPr>
              <a:t>8</a:t>
            </a:r>
            <a:r>
              <a:rPr lang="cy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y" sz="4000">
                <a:solidFill>
                  <a:srgbClr val="333333"/>
                </a:solidFill>
              </a:rPr>
              <a:t>Identificar etapas em processos de obtenção,transformação,utilização ou reciclagem de recursos naturais,energéticos ou matérias-primas,considerando processos biologicos,quimicos ou fisicos neles envolvidos.</a:t>
            </a:r>
            <a:endParaRPr sz="40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y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cy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</a:t>
            </a:r>
            <a:r>
              <a:rPr lang="cy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"/>
              <a:buFont typeface="Arial"/>
              <a:buNone/>
            </a:pPr>
            <a:r>
              <a:rPr lang="cy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ENEM: </a:t>
            </a:r>
            <a:r>
              <a:rPr lang="cy" sz="4000">
                <a:solidFill>
                  <a:schemeClr val="dk1"/>
                </a:solidFill>
              </a:rPr>
              <a:t>2017</a:t>
            </a:r>
            <a:r>
              <a:rPr lang="cy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cy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Questão:</a:t>
            </a:r>
            <a:r>
              <a:rPr lang="cy" sz="4000">
                <a:solidFill>
                  <a:srgbClr val="FF0000"/>
                </a:solidFill>
              </a:rPr>
              <a:t>126</a:t>
            </a:r>
            <a:r>
              <a:rPr lang="cy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y" sz="4000">
                <a:solidFill>
                  <a:schemeClr val="dk1"/>
                </a:solidFill>
              </a:rPr>
              <a:t>C</a:t>
            </a:r>
            <a:r>
              <a:rPr lang="cy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aderno</a:t>
            </a:r>
            <a:r>
              <a:rPr lang="cy" sz="4000">
                <a:solidFill>
                  <a:schemeClr val="dk1"/>
                </a:solidFill>
              </a:rPr>
              <a:t> Cinza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"/>
          <p:cNvSpPr/>
          <p:nvPr/>
        </p:nvSpPr>
        <p:spPr>
          <a:xfrm>
            <a:off x="19888775" y="19375988"/>
            <a:ext cx="128337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cy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c) </a:t>
            </a:r>
            <a:r>
              <a:rPr lang="cy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</a:t>
            </a:r>
            <a:r>
              <a:rPr lang="cy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cy" sz="3000">
                <a:solidFill>
                  <a:schemeClr val="dk1"/>
                </a:solidFill>
              </a:rPr>
              <a:t>a alternativa está errada,pois,a ligação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000">
                <a:solidFill>
                  <a:schemeClr val="dk1"/>
                </a:solidFill>
              </a:rPr>
              <a:t>dipolo-dipolo induzido ocorre entre moléculas e o sal de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000">
                <a:solidFill>
                  <a:schemeClr val="dk1"/>
                </a:solidFill>
              </a:rPr>
              <a:t>amônio não e uma molécula.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53" name="Google Shape;53;p3"/>
          <p:cNvSpPr/>
          <p:nvPr/>
        </p:nvSpPr>
        <p:spPr>
          <a:xfrm>
            <a:off x="20397850" y="17800989"/>
            <a:ext cx="12210000" cy="1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cy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cy" sz="4000" b="1">
                <a:solidFill>
                  <a:srgbClr val="FF0000"/>
                </a:solidFill>
              </a:rPr>
              <a:t>Errada, </a:t>
            </a:r>
            <a:r>
              <a:rPr lang="cy" sz="3000" b="1"/>
              <a:t>a alternativa está errada,pois a ligação dipolo-dipolo</a:t>
            </a:r>
            <a:endParaRPr sz="30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000" b="1"/>
              <a:t>ocorre entre moléculas e o sal de amônio não é uma molécula.</a:t>
            </a:r>
            <a:endParaRPr sz="30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endParaRPr sz="4000" b="1">
              <a:solidFill>
                <a:srgbClr val="FF0000"/>
              </a:solidFill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19821706" y="21774694"/>
            <a:ext cx="12013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cy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d) </a:t>
            </a:r>
            <a:r>
              <a:rPr lang="cy" sz="4000" b="1">
                <a:solidFill>
                  <a:srgbClr val="FF0000"/>
                </a:solidFill>
              </a:rPr>
              <a:t>Correta.</a:t>
            </a:r>
            <a:endParaRPr sz="3000" b="0" i="0" u="none" strike="noStrike" cap="none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19821700" y="23658752"/>
            <a:ext cx="11528100" cy="23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r>
              <a:rPr lang="cy" sz="4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e) </a:t>
            </a:r>
            <a:r>
              <a:rPr lang="cy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Errada, </a:t>
            </a:r>
            <a:r>
              <a:rPr lang="cy" sz="3000">
                <a:solidFill>
                  <a:schemeClr val="dk1"/>
                </a:solidFill>
              </a:rPr>
              <a:t>a letra está errada,pois ligações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000">
                <a:solidFill>
                  <a:schemeClr val="dk1"/>
                </a:solidFill>
              </a:rPr>
              <a:t>covalentes acontecem entre átomos e agua e sais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3000">
                <a:solidFill>
                  <a:schemeClr val="dk1"/>
                </a:solidFill>
              </a:rPr>
              <a:t>de amônio não são atomos.</a:t>
            </a:r>
            <a:endParaRPr sz="3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000"/>
              <a:buFont typeface="Arial"/>
              <a:buNone/>
            </a:pPr>
            <a:endParaRPr sz="3000">
              <a:solidFill>
                <a:schemeClr val="dk1"/>
              </a:solidFill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17801875" y="31901668"/>
            <a:ext cx="136830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y" sz="3600"/>
              <a:t>     D)</a:t>
            </a:r>
            <a:r>
              <a:rPr lang="cy" sz="3600">
                <a:solidFill>
                  <a:srgbClr val="33474C"/>
                </a:solidFill>
                <a:highlight>
                  <a:srgbClr val="FFFFFF"/>
                </a:highlight>
              </a:rPr>
              <a:t>interações íon-dipolo.</a:t>
            </a: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3600">
              <a:solidFill>
                <a:srgbClr val="33474C"/>
              </a:solidFill>
              <a:highlight>
                <a:srgbClr val="FFFFFF"/>
              </a:highlight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17604925" y="32600346"/>
            <a:ext cx="140769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y" sz="4000">
                <a:solidFill>
                  <a:schemeClr val="dk1"/>
                </a:solidFill>
              </a:rPr>
              <a:t>       E)</a:t>
            </a:r>
            <a:r>
              <a:rPr lang="cy" sz="3600">
                <a:solidFill>
                  <a:srgbClr val="33474C"/>
                </a:solidFill>
                <a:highlight>
                  <a:srgbClr val="FFFFFF"/>
                </a:highlight>
              </a:rPr>
              <a:t>ligações covalentes.</a:t>
            </a:r>
            <a:endParaRPr sz="4000">
              <a:solidFill>
                <a:schemeClr val="dk1"/>
              </a:solidFill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359225" y="37591127"/>
            <a:ext cx="31742700" cy="5609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cy" sz="4800">
                <a:solidFill>
                  <a:schemeClr val="dk1"/>
                </a:solidFill>
              </a:rPr>
              <a:t> </a:t>
            </a:r>
            <a:r>
              <a:rPr lang="cy" sz="4800">
                <a:solidFill>
                  <a:srgbClr val="707E81"/>
                </a:solidFill>
                <a:highlight>
                  <a:srgbClr val="F1F2F2"/>
                </a:highlight>
              </a:rPr>
              <a:t>Partículas microscópicas existentes na atmosfera funcionam como núcleos de condensação de vapor de água que, sob condições adequadas de temperatura e pressão, propiciam a formação das nuvens e consequentemente das chuvas. No ar atmosférico, tais partículas são formadas pela reação de ácidos (H X</a:t>
            </a:r>
            <a:endParaRPr sz="4800">
              <a:solidFill>
                <a:srgbClr val="707E81"/>
              </a:solidFill>
              <a:highlight>
                <a:srgbClr val="F1F2F2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4800">
                <a:solidFill>
                  <a:srgbClr val="707E81"/>
                </a:solidFill>
                <a:highlight>
                  <a:srgbClr val="F1F2F2"/>
                </a:highlight>
              </a:rPr>
              <a:t>com a base NH3, de forma natural ou antropogênica, dando origem a sais de amônio (NH4X , de acordo com a</a:t>
            </a:r>
            <a:endParaRPr sz="4800">
              <a:solidFill>
                <a:srgbClr val="707E81"/>
              </a:solidFill>
              <a:highlight>
                <a:srgbClr val="F1F2F2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4800">
                <a:solidFill>
                  <a:srgbClr val="707E81"/>
                </a:solidFill>
                <a:highlight>
                  <a:srgbClr val="F1F2F2"/>
                </a:highlight>
              </a:rPr>
              <a:t>equação química genérica:</a:t>
            </a:r>
            <a:endParaRPr sz="4800">
              <a:solidFill>
                <a:srgbClr val="707E81"/>
              </a:solidFill>
              <a:highlight>
                <a:srgbClr val="F1F2F2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4800">
                <a:solidFill>
                  <a:srgbClr val="707E81"/>
                </a:solidFill>
                <a:highlight>
                  <a:srgbClr val="F1F2F2"/>
                </a:highlight>
              </a:rPr>
              <a:t>HX (g) + NH3 (g) –&gt; NH4X (s)</a:t>
            </a:r>
            <a:endParaRPr sz="4800">
              <a:solidFill>
                <a:srgbClr val="707E81"/>
              </a:solidFill>
              <a:highlight>
                <a:srgbClr val="F1F2F2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4800">
              <a:solidFill>
                <a:schemeClr val="dk1"/>
              </a:solidFill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48975" y="7840851"/>
            <a:ext cx="114300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4800">
                <a:solidFill>
                  <a:schemeClr val="dk1"/>
                </a:solidFill>
              </a:rPr>
              <a:t>Conhecimento sobre integrações</a:t>
            </a:r>
            <a:endParaRPr sz="4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y" sz="4800">
                <a:solidFill>
                  <a:schemeClr val="dk1"/>
                </a:solidFill>
              </a:rPr>
              <a:t>intermoleculares.</a:t>
            </a:r>
            <a:endParaRPr sz="4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endParaRPr sz="48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/>
          </a:p>
        </p:txBody>
      </p:sp>
      <p:sp>
        <p:nvSpPr>
          <p:cNvPr id="60" name="Google Shape;60;p3"/>
          <p:cNvSpPr/>
          <p:nvPr/>
        </p:nvSpPr>
        <p:spPr>
          <a:xfrm>
            <a:off x="309938" y="9437088"/>
            <a:ext cx="12213900" cy="3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y" sz="4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Sentença Descritora: </a:t>
            </a:r>
            <a:endParaRPr sz="4000" b="1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cy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 registros de praticas de grupos sociais no tempo e no espaço.</a:t>
            </a:r>
            <a:endParaRPr sz="4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"/>
          <p:cNvSpPr/>
          <p:nvPr/>
        </p:nvSpPr>
        <p:spPr>
          <a:xfrm>
            <a:off x="17600575" y="29981975"/>
            <a:ext cx="13062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/>
          </a:p>
        </p:txBody>
      </p:sp>
      <p:sp>
        <p:nvSpPr>
          <p:cNvPr id="63" name="Google Shape;63;p3"/>
          <p:cNvSpPr txBox="1"/>
          <p:nvPr/>
        </p:nvSpPr>
        <p:spPr>
          <a:xfrm>
            <a:off x="18360125" y="33668150"/>
            <a:ext cx="12239700" cy="24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64" name="Google Shape;64;p3"/>
          <p:cNvSpPr txBox="1"/>
          <p:nvPr/>
        </p:nvSpPr>
        <p:spPr>
          <a:xfrm>
            <a:off x="18512525" y="33820550"/>
            <a:ext cx="12239700" cy="24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704</Words>
  <PresentationFormat>Personalizar</PresentationFormat>
  <Paragraphs>77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Tahoma</vt:lpstr>
      <vt:lpstr>Times New Roman</vt:lpstr>
      <vt:lpstr>Cambria</vt:lpstr>
      <vt:lpstr>Calibri</vt:lpstr>
      <vt:lpstr>Open Sans</vt:lpstr>
      <vt:lpstr>Estrutura padrão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Windows</cp:lastModifiedBy>
  <cp:revision>2</cp:revision>
  <dcterms:modified xsi:type="dcterms:W3CDTF">2019-08-06T01:17:59Z</dcterms:modified>
</cp:coreProperties>
</file>