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32399288" cy="43200638"/>
  <p:notesSz cx="6858000" cy="9028113"/>
  <p:embeddedFontLst>
    <p:embeddedFont>
      <p:font typeface="Cambria" panose="02040503050406030204" pitchFamily="18" charset="0"/>
      <p:regular r:id="rId4"/>
      <p:bold r:id="rId5"/>
      <p:italic r:id="rId6"/>
      <p:boldItalic r:id="rId7"/>
    </p:embeddedFont>
    <p:embeddedFont>
      <p:font typeface="Tahoma" panose="020B0604030504040204" pitchFamily="34" charset="0"/>
      <p:regular r:id="rId8"/>
      <p:bold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606">
          <p15:clr>
            <a:srgbClr val="A4A3A4"/>
          </p15:clr>
        </p15:guide>
        <p15:guide id="2" pos="102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AB172B-123D-4359-81A1-3278819959C6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0" d="100"/>
          <a:sy n="20" d="100"/>
        </p:scale>
        <p:origin x="892" y="8"/>
      </p:cViewPr>
      <p:guideLst>
        <p:guide orient="horz" pos="13606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‹nº›</a:t>
            </a:fld>
            <a:endParaRPr lang="pt-BR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74232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200" b="1" dirty="0" smtClean="0">
                <a:solidFill>
                  <a:srgbClr val="FF0000"/>
                </a:solidFill>
              </a:rPr>
              <a:t>Suporte:</a:t>
            </a:r>
            <a:r>
              <a:rPr lang="pt-BR" sz="1200" dirty="0" smtClean="0">
                <a:solidFill>
                  <a:srgbClr val="FF0000"/>
                </a:solidFill>
              </a:rPr>
              <a:t> www.wikifisica.com;</a:t>
            </a:r>
            <a:r>
              <a:rPr lang="pt-BR" sz="1200" baseline="0" dirty="0" smtClean="0">
                <a:solidFill>
                  <a:srgbClr val="FF0000"/>
                </a:solidFill>
              </a:rPr>
              <a:t> </a:t>
            </a:r>
            <a:r>
              <a:rPr lang="pt-BR" sz="1200" dirty="0" smtClean="0">
                <a:solidFill>
                  <a:srgbClr val="FF0000"/>
                </a:solidFill>
              </a:rPr>
              <a:t>https://curriculointerativo.sedu.es.gov.br/</a:t>
            </a:r>
            <a:r>
              <a:rPr lang="pt-BR" sz="1200" b="1" dirty="0" smtClean="0">
                <a:solidFill>
                  <a:srgbClr val="FF0000"/>
                </a:solidFill>
                <a:ea typeface="Cambria"/>
                <a:cs typeface="Cambria"/>
                <a:sym typeface="Cambria"/>
              </a:rPr>
              <a:t>  e </a:t>
            </a:r>
            <a:r>
              <a:rPr lang="pt-BR" sz="1200" dirty="0" smtClean="0">
                <a:solidFill>
                  <a:srgbClr val="FF0000"/>
                </a:solidFill>
              </a:rPr>
              <a:t>https://sedudigital.wixsite.com/preenemdigital</a:t>
            </a:r>
            <a:endParaRPr sz="12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1</a:t>
            </a:fld>
            <a:endParaRPr lang="pt-BR" sz="12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8745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32007" marR="0" lvl="5" indent="-20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64017" marR="0" lvl="6" indent="-41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96025" marR="0" lvl="7" indent="-624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728033" marR="0" lvl="8" indent="-833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93888" marR="0" lvl="0" indent="-769938" algn="l" rtl="0"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108450" marR="0" lvl="1" indent="-60325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319838" marR="0" lvl="2" indent="-427037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8847138" marR="0" lvl="3" indent="-5667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377613" marR="0" lvl="4" indent="-569913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1809727" marR="0" lvl="5" indent="-566734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241735" marR="0" lvl="6" indent="-566942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673743" marR="0" lvl="7" indent="-56714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105752" marR="0" lvl="8" indent="-56735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wrap="square" lIns="82050" tIns="41025" rIns="82050" bIns="410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1" y="279484"/>
            <a:ext cx="32036656" cy="2020186"/>
          </a:xfrm>
          <a:prstGeom prst="rect">
            <a:avLst/>
          </a:prstGeom>
          <a:noFill/>
          <a:ln>
            <a:noFill/>
          </a:ln>
        </p:spPr>
        <p:txBody>
          <a:bodyPr wrap="square" lIns="86850" tIns="43425" rIns="86850" bIns="43425" anchor="t" anchorCtr="0">
            <a:noAutofit/>
          </a:bodyPr>
          <a:lstStyle/>
          <a:p>
            <a:pPr lvl="0" algn="ctr">
              <a:buSzPct val="25000"/>
            </a:pPr>
            <a:r>
              <a:rPr lang="pt-BR" sz="5400" b="1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EEEFM Prof.ª Filomena Quitiba </a:t>
            </a:r>
            <a:r>
              <a:rPr lang="pt-BR" sz="5400" b="1" dirty="0" smtClean="0">
                <a:solidFill>
                  <a:srgbClr val="000099"/>
                </a:solidFill>
                <a:ea typeface="Cambria"/>
                <a:cs typeface="Cambria"/>
                <a:sym typeface="Cambria"/>
              </a:rPr>
              <a:t> </a:t>
            </a:r>
            <a:endParaRPr lang="pt-BR" sz="5400" b="1" dirty="0">
              <a:solidFill>
                <a:srgbClr val="000099"/>
              </a:solidFill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Piúma/ES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, </a:t>
            </a:r>
            <a:r>
              <a:rPr lang="pt-BR" sz="4400" b="1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2º trimestre </a:t>
            </a: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 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de </a:t>
            </a: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2019</a:t>
            </a:r>
            <a:endParaRPr lang="pt-BR" sz="4400" b="1" i="0" u="none" strike="noStrike" cap="none" dirty="0">
              <a:solidFill>
                <a:srgbClr val="000099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27" name="Shape 27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4401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268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4063576" y="2057399"/>
            <a:ext cx="24280708" cy="231865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pt-BR" sz="4800" b="1" dirty="0" smtClean="0">
                <a:solidFill>
                  <a:schemeClr val="bg1"/>
                </a:solidFill>
                <a:latin typeface="+mn-lt"/>
                <a:ea typeface="Tahoma"/>
                <a:cs typeface="Tahoma"/>
                <a:sym typeface="Tahoma"/>
              </a:rPr>
              <a:t>DIAGRAMA VÊ: </a:t>
            </a:r>
            <a:r>
              <a:rPr lang="pt-BR" sz="4800" b="1" dirty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ESTUDANDO </a:t>
            </a:r>
            <a:r>
              <a:rPr lang="pt-BR" sz="4800" b="1" i="0" u="none" strike="noStrike" cap="none" dirty="0" smtClean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PARA O ENEM DE FORMA INVERTIDA</a:t>
            </a:r>
          </a:p>
          <a:p>
            <a:pPr lvl="0" algn="ctr">
              <a:buSzPct val="25000"/>
            </a:pPr>
            <a:r>
              <a:rPr lang="pt-BR" sz="4800" b="1" i="0" u="none" strike="noStrike" cap="none" dirty="0" smtClean="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lang="pt-BR" sz="4800" b="1" i="0" u="none" strike="noStrike" cap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80666" y="3346497"/>
            <a:ext cx="28869790" cy="3291840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27316963" y="3680956"/>
            <a:ext cx="4792135" cy="38557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pt-BR"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6439932" y="3098638"/>
            <a:ext cx="20170094" cy="27949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pt-BR" sz="4000" b="1" dirty="0" smtClean="0">
                <a:solidFill>
                  <a:schemeClr val="dk1"/>
                </a:solidFill>
                <a:latin typeface="+mj-lt"/>
              </a:rPr>
              <a:t>Aluno( s): </a:t>
            </a:r>
            <a:r>
              <a:rPr lang="pt-BR" sz="4000" dirty="0" err="1" smtClean="0">
                <a:solidFill>
                  <a:schemeClr val="dk1"/>
                </a:solidFill>
                <a:latin typeface="+mj-lt"/>
              </a:rPr>
              <a:t>Nícolas</a:t>
            </a:r>
            <a:r>
              <a:rPr lang="pt-BR" sz="4000" dirty="0" smtClean="0">
                <a:solidFill>
                  <a:schemeClr val="dk1"/>
                </a:solidFill>
                <a:latin typeface="+mj-lt"/>
              </a:rPr>
              <a:t> </a:t>
            </a:r>
            <a:r>
              <a:rPr lang="pt-BR" sz="4000" dirty="0" err="1" smtClean="0">
                <a:solidFill>
                  <a:schemeClr val="dk1"/>
                </a:solidFill>
                <a:latin typeface="+mj-lt"/>
              </a:rPr>
              <a:t>Scherrer</a:t>
            </a:r>
            <a:r>
              <a:rPr lang="pt-BR" sz="4000" dirty="0" smtClean="0">
                <a:solidFill>
                  <a:schemeClr val="dk1"/>
                </a:solidFill>
                <a:latin typeface="+mj-lt"/>
              </a:rPr>
              <a:t> Cola Pereira   </a:t>
            </a:r>
          </a:p>
          <a:p>
            <a:pPr algn="ctr"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+mj-lt"/>
              </a:rPr>
              <a:t>Série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2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°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ano 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Turma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M02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Turno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Matutino. </a:t>
            </a:r>
            <a:r>
              <a:rPr lang="pt-BR" sz="3600" b="1" dirty="0">
                <a:solidFill>
                  <a:schemeClr val="dk1"/>
                </a:solidFill>
              </a:rPr>
              <a:t>Valor: </a:t>
            </a:r>
            <a:r>
              <a:rPr lang="pt-BR" sz="3600" dirty="0">
                <a:solidFill>
                  <a:schemeClr val="dk1"/>
                </a:solidFill>
              </a:rPr>
              <a:t>5</a:t>
            </a:r>
            <a:r>
              <a:rPr lang="pt-BR" sz="3600" dirty="0" smtClean="0">
                <a:solidFill>
                  <a:schemeClr val="dk1"/>
                </a:solidFill>
              </a:rPr>
              <a:t>,0 </a:t>
            </a:r>
            <a:r>
              <a:rPr lang="pt-BR" sz="3600" dirty="0">
                <a:solidFill>
                  <a:schemeClr val="dk1"/>
                </a:solidFill>
              </a:rPr>
              <a:t>pontos</a:t>
            </a:r>
          </a:p>
          <a:p>
            <a:pPr lvl="0" algn="ctr"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Professora: </a:t>
            </a:r>
            <a:r>
              <a:rPr lang="pt-BR" sz="3600" dirty="0" smtClean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Maria </a:t>
            </a:r>
            <a:r>
              <a:rPr lang="pt-BR" sz="3600" dirty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Lúcia  </a:t>
            </a:r>
            <a:r>
              <a:rPr lang="pt-BR" sz="3600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-  </a:t>
            </a:r>
            <a:r>
              <a:rPr lang="pt-BR" sz="3600" dirty="0">
                <a:solidFill>
                  <a:srgbClr val="FF0000"/>
                </a:solidFill>
                <a:latin typeface="+mj-lt"/>
                <a:ea typeface="Cambria"/>
                <a:cs typeface="Cambria"/>
                <a:sym typeface="Cambria"/>
              </a:rPr>
              <a:t>lucas.perobas@gmail.com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0636964" y="39972350"/>
            <a:ext cx="31290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4">
            <a:alphaModFix/>
          </a:blip>
          <a:srcRect l="47566" t="30425" r="46550" b="60655"/>
          <a:stretch/>
        </p:blipFill>
        <p:spPr>
          <a:xfrm>
            <a:off x="14787374" y="12557821"/>
            <a:ext cx="4937512" cy="35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/>
          <p:nvPr/>
        </p:nvSpPr>
        <p:spPr>
          <a:xfrm>
            <a:off x="416710" y="30303145"/>
            <a:ext cx="7832636" cy="7492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4000" b="1" dirty="0">
              <a:solidFill>
                <a:srgbClr val="2020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18506495"/>
            <a:ext cx="1355271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Competências socioemocionais: 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conhecer: </a:t>
            </a:r>
            <a:r>
              <a:rPr lang="pt-BR" sz="4000" dirty="0"/>
              <a:t>Raciocínio e Aprender a aprender.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fazer:</a:t>
            </a:r>
            <a:r>
              <a:rPr lang="pt-BR" sz="4000" dirty="0">
                <a:solidFill>
                  <a:srgbClr val="FF0000"/>
                </a:solidFill>
              </a:rPr>
              <a:t> </a:t>
            </a:r>
            <a:r>
              <a:rPr lang="pt-BR" sz="4000" dirty="0"/>
              <a:t>Protagonismo.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ser: </a:t>
            </a:r>
            <a:r>
              <a:rPr lang="pt-BR" sz="4000" dirty="0"/>
              <a:t>Construção e </a:t>
            </a:r>
            <a:r>
              <a:rPr lang="pt-BR" sz="4000" dirty="0">
                <a:solidFill>
                  <a:schemeClr val="tx1"/>
                </a:solidFill>
              </a:rPr>
              <a:t>Execução do Projeto de Vida.</a:t>
            </a:r>
          </a:p>
        </p:txBody>
      </p:sp>
      <p:sp>
        <p:nvSpPr>
          <p:cNvPr id="7" name="Retângulo 6"/>
          <p:cNvSpPr/>
          <p:nvPr/>
        </p:nvSpPr>
        <p:spPr>
          <a:xfrm>
            <a:off x="0" y="30459011"/>
            <a:ext cx="74302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Competências Cognitivas</a:t>
            </a:r>
            <a:r>
              <a:rPr lang="pt-BR" sz="4400" b="1" dirty="0" smtClean="0"/>
              <a:t>: </a:t>
            </a:r>
            <a:endParaRPr lang="pt-BR" sz="4400" b="1" dirty="0"/>
          </a:p>
        </p:txBody>
      </p:sp>
      <p:sp>
        <p:nvSpPr>
          <p:cNvPr id="3" name="Retângulo 2"/>
          <p:cNvSpPr/>
          <p:nvPr/>
        </p:nvSpPr>
        <p:spPr>
          <a:xfrm>
            <a:off x="0" y="21893086"/>
            <a:ext cx="14499318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400" b="1" dirty="0">
                <a:solidFill>
                  <a:schemeClr val="accent2"/>
                </a:solidFill>
              </a:rPr>
              <a:t>Competências socioemocionais na BNCC: </a:t>
            </a:r>
          </a:p>
          <a:p>
            <a:pPr algn="just"/>
            <a:r>
              <a:rPr lang="pt-BR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Valorizar e utilizar os conhecimentos historicamente construídos sobre o mundo físico, social, cultural e digital para entender e explicar a realidade, continuar aprendendo e colaborar para a construção de uma sociedade justa, democrática e inclusiva. </a:t>
            </a:r>
          </a:p>
          <a:p>
            <a:pPr algn="just"/>
            <a:r>
              <a:rPr lang="pt-BR" sz="4400" b="1" dirty="0">
                <a:solidFill>
                  <a:srgbClr val="FF0000"/>
                </a:solidFill>
              </a:rPr>
              <a:t>b) </a:t>
            </a:r>
            <a:r>
              <a:rPr lang="pt-BR" sz="4400" dirty="0"/>
              <a:t>Utilizar tecnologias digitais de comunicação e informação de forma crítica, significativa, reflexiva e ética nas diversas práticas do cotidiano (incluindo as escolares) ao se comunicar, acessar e disseminar informações, produzir conhecimentos e resolver problemas. 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1978710" y="6054374"/>
            <a:ext cx="1009060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Asserções de </a:t>
            </a:r>
            <a:r>
              <a:rPr lang="pt-BR" sz="4800" b="1" dirty="0" smtClean="0">
                <a:solidFill>
                  <a:schemeClr val="dk1"/>
                </a:solidFill>
              </a:rPr>
              <a:t>valor: </a:t>
            </a:r>
            <a:r>
              <a:rPr lang="pt-BR" sz="4000" b="1" dirty="0">
                <a:solidFill>
                  <a:schemeClr val="dk1"/>
                </a:solidFill>
              </a:rPr>
              <a:t> </a:t>
            </a:r>
            <a:endParaRPr lang="pt-BR" sz="4000" b="1" dirty="0" smtClean="0">
              <a:solidFill>
                <a:schemeClr val="dk1"/>
              </a:solidFill>
            </a:endParaRPr>
          </a:p>
          <a:p>
            <a:pPr algn="just">
              <a:buSzPct val="25000"/>
            </a:pPr>
            <a:r>
              <a:rPr lang="pt-BR" sz="4000" dirty="0" smtClean="0">
                <a:solidFill>
                  <a:schemeClr val="dk1"/>
                </a:solidFill>
              </a:rPr>
              <a:t>Foi </a:t>
            </a:r>
            <a:r>
              <a:rPr lang="pt-BR" sz="4000" dirty="0">
                <a:solidFill>
                  <a:schemeClr val="dk1"/>
                </a:solidFill>
              </a:rPr>
              <a:t>consenso que os desafios são grandes na preparação para o Enem, pois requer dedicação e resiliência.</a:t>
            </a:r>
          </a:p>
          <a:p>
            <a:pPr lvl="0" algn="just">
              <a:buSzPct val="25000"/>
            </a:pP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1455742" y="8735664"/>
            <a:ext cx="10711544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Asserções de </a:t>
            </a:r>
            <a:r>
              <a:rPr lang="pt-BR" sz="4800" b="1" dirty="0" smtClean="0">
                <a:solidFill>
                  <a:schemeClr val="dk1"/>
                </a:solidFill>
              </a:rPr>
              <a:t>conhecimento:</a:t>
            </a:r>
            <a:endParaRPr lang="pt-BR" sz="4800" b="1" dirty="0">
              <a:solidFill>
                <a:schemeClr val="dk1"/>
              </a:solidFill>
            </a:endParaRPr>
          </a:p>
          <a:p>
            <a:pPr lvl="0" algn="just">
              <a:buClr>
                <a:schemeClr val="dk1"/>
              </a:buClr>
              <a:buSzPct val="100000"/>
            </a:pPr>
            <a:r>
              <a:rPr lang="pt-BR" sz="4000" dirty="0"/>
              <a:t>A </a:t>
            </a:r>
            <a:r>
              <a:rPr lang="pt-BR" sz="4000" b="1" dirty="0">
                <a:solidFill>
                  <a:srgbClr val="FF0000"/>
                </a:solidFill>
              </a:rPr>
              <a:t>letra </a:t>
            </a:r>
            <a:r>
              <a:rPr lang="pt-BR" sz="4000" b="1" dirty="0" smtClean="0">
                <a:solidFill>
                  <a:srgbClr val="FF0000"/>
                </a:solidFill>
              </a:rPr>
              <a:t>´B </a:t>
            </a:r>
            <a:r>
              <a:rPr lang="pt-BR" sz="4000" dirty="0"/>
              <a:t>está </a:t>
            </a:r>
            <a:r>
              <a:rPr lang="pt-BR" sz="4000" dirty="0" smtClean="0"/>
              <a:t>correta. Os problemas da saúde causados por microorganismos podem ser resolvidos pela adição de substâncias bactericidas. Entre as opções, a cloração da água produz íon hipoclorito que mata os micro-organismos por oxidação. Os problemas da saúde causados por microorganismos podem ser resolvidos pela adição de substâncias bactericidas. Entre as opções, a cloração da água produz íon hipoclorito que mata os microorganismos por oxidação.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0185517" y="17380057"/>
            <a:ext cx="1087142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Interpretações: </a:t>
            </a:r>
          </a:p>
          <a:p>
            <a:pPr algn="just" fontAlgn="base"/>
            <a:r>
              <a:rPr lang="pt-BR" sz="4000" dirty="0">
                <a:solidFill>
                  <a:schemeClr val="dk1"/>
                </a:solidFill>
              </a:rPr>
              <a:t>a) </a:t>
            </a:r>
            <a:r>
              <a:rPr lang="pt-BR" sz="4000" b="1" dirty="0" smtClean="0">
                <a:solidFill>
                  <a:srgbClr val="FF0000"/>
                </a:solidFill>
              </a:rPr>
              <a:t>Errada , </a:t>
            </a:r>
            <a:r>
              <a:rPr lang="pt-BR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 procedimento não é capaz  de eliminar os microorganismo  da água </a:t>
            </a:r>
            <a:endParaRPr lang="pt-BR" sz="4000" dirty="0"/>
          </a:p>
        </p:txBody>
      </p:sp>
      <p:sp>
        <p:nvSpPr>
          <p:cNvPr id="11" name="Retângulo 10"/>
          <p:cNvSpPr/>
          <p:nvPr/>
        </p:nvSpPr>
        <p:spPr>
          <a:xfrm>
            <a:off x="18752005" y="26158372"/>
            <a:ext cx="1223962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Transformações</a:t>
            </a:r>
            <a:r>
              <a:rPr lang="pt-BR" sz="4800" b="1" dirty="0" smtClean="0">
                <a:solidFill>
                  <a:schemeClr val="dk1"/>
                </a:solidFill>
              </a:rPr>
              <a:t>:</a:t>
            </a:r>
          </a:p>
          <a:p>
            <a:pPr lvl="0">
              <a:buSzPct val="25000"/>
            </a:pPr>
            <a:r>
              <a:rPr lang="pt-BR" sz="4000" dirty="0" smtClean="0">
                <a:solidFill>
                  <a:schemeClr val="dk1"/>
                </a:solidFill>
              </a:rPr>
              <a:t>Regimes totalitários: nazismo e </a:t>
            </a:r>
            <a:r>
              <a:rPr lang="pt-BR" sz="4000" dirty="0" err="1" smtClean="0">
                <a:solidFill>
                  <a:schemeClr val="dk1"/>
                </a:solidFill>
              </a:rPr>
              <a:t>facismo</a:t>
            </a:r>
            <a:endParaRPr lang="pt-BR" sz="4000" dirty="0" smtClean="0">
              <a:solidFill>
                <a:schemeClr val="dk1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8360121" y="27569086"/>
            <a:ext cx="13124767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Registros / Dados:</a:t>
            </a:r>
            <a:r>
              <a:rPr lang="pt-BR" sz="4000" b="1" dirty="0">
                <a:solidFill>
                  <a:schemeClr val="dk1"/>
                </a:solidFill>
              </a:rPr>
              <a:t> </a:t>
            </a:r>
            <a:r>
              <a:rPr lang="pt-BR" sz="4000" b="1" dirty="0">
                <a:solidFill>
                  <a:srgbClr val="FF0000"/>
                </a:solidFill>
              </a:rPr>
              <a:t>Opções</a:t>
            </a:r>
            <a:r>
              <a:rPr lang="pt-BR" sz="4000" b="1" dirty="0" smtClean="0">
                <a:solidFill>
                  <a:srgbClr val="FF0000"/>
                </a:solidFill>
              </a:rPr>
              <a:t>:</a:t>
            </a:r>
          </a:p>
          <a:p>
            <a:pPr marL="742950" lvl="0" indent="-742950" algn="just">
              <a:lnSpc>
                <a:spcPct val="200000"/>
              </a:lnSpc>
              <a:buSzPct val="25000"/>
              <a:buAutoNum type="alphaLcParenR"/>
            </a:pPr>
            <a:r>
              <a:rPr lang="pt-BR" sz="4000" dirty="0" smtClean="0"/>
              <a:t>A)filtração. </a:t>
            </a:r>
          </a:p>
          <a:p>
            <a:pPr marL="742950" lvl="0" indent="-742950" algn="just">
              <a:lnSpc>
                <a:spcPct val="200000"/>
              </a:lnSpc>
              <a:buSzPct val="25000"/>
              <a:buAutoNum type="alphaLcParenR"/>
            </a:pPr>
            <a:r>
              <a:rPr lang="pt-BR" sz="4000" dirty="0" smtClean="0"/>
              <a:t> b)cloração. </a:t>
            </a:r>
          </a:p>
          <a:p>
            <a:pPr marL="742950" lvl="0" indent="-742950" algn="just">
              <a:lnSpc>
                <a:spcPct val="200000"/>
              </a:lnSpc>
              <a:buSzPct val="25000"/>
              <a:buAutoNum type="alphaLcParenR"/>
            </a:pPr>
            <a:r>
              <a:rPr lang="pt-BR" sz="4000" dirty="0" smtClean="0"/>
              <a:t>c) coagulação. </a:t>
            </a:r>
          </a:p>
          <a:p>
            <a:pPr marL="742950" lvl="0" indent="-742950" algn="just">
              <a:lnSpc>
                <a:spcPct val="200000"/>
              </a:lnSpc>
              <a:buSzPct val="25000"/>
              <a:buAutoNum type="alphaLcParenR"/>
            </a:pPr>
            <a:r>
              <a:rPr lang="pt-BR" sz="4000" dirty="0" smtClean="0"/>
              <a:t>d) fluoretação. </a:t>
            </a:r>
          </a:p>
          <a:p>
            <a:pPr marL="742950" lvl="0" indent="-742950" algn="just">
              <a:lnSpc>
                <a:spcPct val="200000"/>
              </a:lnSpc>
              <a:buSzPct val="25000"/>
              <a:buAutoNum type="alphaLcParenR"/>
            </a:pPr>
            <a:r>
              <a:rPr lang="pt-BR" sz="4000" dirty="0" smtClean="0"/>
              <a:t>e) decantação.</a:t>
            </a:r>
            <a:endParaRPr lang="pt-BR" sz="4000" b="1" dirty="0" smtClean="0">
              <a:solidFill>
                <a:srgbClr val="FF0000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23137903" y="5084408"/>
            <a:ext cx="68275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Metodológico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3608933" y="4953779"/>
            <a:ext cx="59715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Conceitual</a:t>
            </a:r>
            <a:endParaRPr lang="pt-BR" sz="4800" b="1" dirty="0">
              <a:solidFill>
                <a:schemeClr val="dk1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0" y="5943599"/>
            <a:ext cx="115279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032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Teoria</a:t>
            </a:r>
            <a:r>
              <a:rPr lang="pt-BR" sz="4800" b="1" dirty="0" smtClean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: </a:t>
            </a:r>
            <a:r>
              <a:rPr lang="pt-BR" sz="4800" dirty="0" smtClean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filtração simples</a:t>
            </a:r>
            <a:endParaRPr lang="pt-BR" sz="4000" dirty="0">
              <a:latin typeface="+mn-lt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0" y="6727371"/>
            <a:ext cx="120831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dirty="0" smtClean="0">
                <a:solidFill>
                  <a:schemeClr val="dk1"/>
                </a:solidFill>
              </a:rPr>
              <a:t>Princípios/necessidade didática:</a:t>
            </a:r>
            <a:endParaRPr lang="pt-BR" sz="4000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2932229" y="6772829"/>
            <a:ext cx="7903028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Questão básica </a:t>
            </a:r>
          </a:p>
          <a:p>
            <a:pPr algn="ctr"/>
            <a:r>
              <a:rPr lang="pt-BR" sz="4000" dirty="0" smtClean="0"/>
              <a:t>O procedimento adequado para tratar a água dos rios, a fim de atenuar os problemas de saúde causados por microrganismos a essas populações ribeirinhas é a?</a:t>
            </a:r>
            <a:endParaRPr lang="pt-BR" sz="4000" dirty="0"/>
          </a:p>
        </p:txBody>
      </p:sp>
      <p:sp>
        <p:nvSpPr>
          <p:cNvPr id="18" name="Retângulo 17"/>
          <p:cNvSpPr/>
          <p:nvPr/>
        </p:nvSpPr>
        <p:spPr>
          <a:xfrm>
            <a:off x="0" y="11993299"/>
            <a:ext cx="12833802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Conceitos: </a:t>
            </a:r>
            <a:r>
              <a:rPr lang="pt-BR" sz="4000" b="1" dirty="0" smtClean="0"/>
              <a:t>Separação de misturas</a:t>
            </a:r>
            <a:r>
              <a:rPr lang="pt-BR" sz="4000" dirty="0" smtClean="0"/>
              <a:t> é o processo utilizado para </a:t>
            </a:r>
            <a:r>
              <a:rPr lang="pt-BR" sz="4000" b="1" dirty="0" smtClean="0"/>
              <a:t>separar</a:t>
            </a:r>
            <a:r>
              <a:rPr lang="pt-BR" sz="4000" dirty="0" smtClean="0"/>
              <a:t> duas ou mais substâncias diferentes. Lembre-se que </a:t>
            </a:r>
            <a:r>
              <a:rPr lang="pt-BR" sz="4000" b="1" dirty="0" smtClean="0"/>
              <a:t>mistura</a:t>
            </a:r>
            <a:r>
              <a:rPr lang="pt-BR" sz="4000" dirty="0" smtClean="0"/>
              <a:t> é a combinação de duas ou mais substâncias, e ela pode ser homogênea ou heterogênea. A necessidade de </a:t>
            </a:r>
            <a:r>
              <a:rPr lang="pt-BR" sz="4000" b="1" dirty="0" smtClean="0"/>
              <a:t>separar</a:t>
            </a:r>
            <a:r>
              <a:rPr lang="pt-BR" sz="4000" dirty="0" smtClean="0"/>
              <a:t> essas substâncias surge por diversos motivos..</a:t>
            </a:r>
            <a:endParaRPr lang="pt-BR" sz="4000" b="1" dirty="0" smtClean="0">
              <a:solidFill>
                <a:srgbClr val="FF0000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0" y="31353904"/>
            <a:ext cx="1521777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sz="4000" b="1" dirty="0" smtClean="0">
                <a:solidFill>
                  <a:schemeClr val="accent2"/>
                </a:solidFill>
                <a:latin typeface="+mj-lt"/>
              </a:rPr>
              <a:t>Competência</a:t>
            </a:r>
            <a:r>
              <a:rPr lang="pt-BR" sz="4000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de </a:t>
            </a:r>
            <a:r>
              <a:rPr lang="pt-BR" sz="4000" b="1" dirty="0">
                <a:solidFill>
                  <a:srgbClr val="FF0000"/>
                </a:solidFill>
                <a:latin typeface="+mj-lt"/>
              </a:rPr>
              <a:t>ÁREA 2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pt-BR" sz="4000" dirty="0">
                <a:solidFill>
                  <a:srgbClr val="333333"/>
                </a:solidFill>
                <a:latin typeface="+mj-lt"/>
              </a:rPr>
              <a:t>- </a:t>
            </a:r>
            <a:r>
              <a:rPr lang="pt-BR" sz="4000" dirty="0"/>
              <a:t>Compreender as transformações dos espaços geográficos como produto das relações socioeconômicas e culturais de poder.</a:t>
            </a:r>
            <a:r>
              <a:rPr lang="pt-BR" sz="4000" dirty="0" smtClean="0"/>
              <a:t>.</a:t>
            </a:r>
          </a:p>
          <a:p>
            <a:pPr algn="just" fontAlgn="base"/>
            <a:endParaRPr lang="pt-BR" sz="4000" dirty="0" smtClean="0"/>
          </a:p>
          <a:p>
            <a:pPr algn="just" fontAlgn="base"/>
            <a:r>
              <a:rPr lang="pt-BR" sz="4000" b="1" dirty="0" smtClean="0">
                <a:solidFill>
                  <a:schemeClr val="accent2"/>
                </a:solidFill>
                <a:latin typeface="+mj-lt"/>
              </a:rPr>
              <a:t>Habilidade</a:t>
            </a:r>
            <a:r>
              <a:rPr lang="pt-BR" sz="4000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pt-BR" sz="4000" b="1" dirty="0">
                <a:solidFill>
                  <a:srgbClr val="FF0000"/>
                </a:solidFill>
                <a:latin typeface="+mj-lt"/>
              </a:rPr>
              <a:t>8</a:t>
            </a:r>
            <a:r>
              <a:rPr lang="pt-BR" sz="40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pt-BR" sz="4000" dirty="0">
                <a:solidFill>
                  <a:srgbClr val="333333"/>
                </a:solidFill>
                <a:latin typeface="+mj-lt"/>
              </a:rPr>
              <a:t>- </a:t>
            </a:r>
            <a:r>
              <a:rPr lang="pt-BR" sz="4000" dirty="0"/>
              <a:t>Analisar a ação dos estados nacionais no que se refere à dinâmica dos fluxos populacionais e no enfrentamento de problemas de ordem econômico-social.</a:t>
            </a:r>
            <a:endParaRPr lang="pt-BR" sz="4000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460602" y="36458627"/>
            <a:ext cx="3193868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ct val="25000"/>
            </a:pPr>
            <a:r>
              <a:rPr lang="pt-BR" sz="4000" b="1" dirty="0"/>
              <a:t> </a:t>
            </a:r>
            <a:r>
              <a:rPr lang="pt-BR" sz="4000" b="1" dirty="0" smtClean="0"/>
              <a:t>        </a:t>
            </a:r>
            <a:r>
              <a:rPr lang="pt-BR" sz="4800" b="1" dirty="0" smtClean="0"/>
              <a:t>Evento</a:t>
            </a:r>
            <a:r>
              <a:rPr lang="pt-BR" sz="4800" dirty="0" smtClean="0"/>
              <a:t> </a:t>
            </a:r>
          </a:p>
          <a:p>
            <a:pPr algn="ctr">
              <a:buSzPct val="25000"/>
            </a:pPr>
            <a:r>
              <a:rPr lang="pt-BR" sz="4000" b="1" dirty="0" smtClean="0">
                <a:solidFill>
                  <a:srgbClr val="FF0000"/>
                </a:solidFill>
              </a:rPr>
              <a:t>ENEM</a:t>
            </a:r>
            <a:r>
              <a:rPr lang="pt-BR" sz="4000" b="1" dirty="0">
                <a:solidFill>
                  <a:srgbClr val="FF0000"/>
                </a:solidFill>
              </a:rPr>
              <a:t>: </a:t>
            </a:r>
            <a:r>
              <a:rPr lang="pt-BR" sz="4000" dirty="0" smtClean="0">
                <a:solidFill>
                  <a:schemeClr val="dk1"/>
                </a:solidFill>
              </a:rPr>
              <a:t>2011/1° dia  </a:t>
            </a:r>
            <a:r>
              <a:rPr lang="pt-BR" sz="4000" dirty="0">
                <a:solidFill>
                  <a:schemeClr val="dk1"/>
                </a:solidFill>
              </a:rPr>
              <a:t>| </a:t>
            </a:r>
            <a:r>
              <a:rPr lang="pt-BR" sz="4000" b="1" dirty="0">
                <a:solidFill>
                  <a:srgbClr val="FF0000"/>
                </a:solidFill>
              </a:rPr>
              <a:t>Questão:</a:t>
            </a:r>
            <a:r>
              <a:rPr lang="pt-BR" sz="4000" dirty="0">
                <a:solidFill>
                  <a:srgbClr val="FF0000"/>
                </a:solidFill>
              </a:rPr>
              <a:t> </a:t>
            </a:r>
            <a:r>
              <a:rPr lang="pt-BR" sz="4000" dirty="0" smtClean="0">
                <a:solidFill>
                  <a:schemeClr val="dk1"/>
                </a:solidFill>
              </a:rPr>
              <a:t>53, </a:t>
            </a:r>
            <a:r>
              <a:rPr lang="pt-BR" sz="4000" dirty="0">
                <a:solidFill>
                  <a:schemeClr val="dk1"/>
                </a:solidFill>
              </a:rPr>
              <a:t>caderno branco</a:t>
            </a:r>
            <a:r>
              <a:rPr lang="pt-BR" sz="4000" dirty="0" smtClean="0">
                <a:solidFill>
                  <a:schemeClr val="dk1"/>
                </a:solidFill>
              </a:rPr>
              <a:t>|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676044" y="20651554"/>
            <a:ext cx="108841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sz="4000" b="1" dirty="0" smtClean="0">
                <a:solidFill>
                  <a:srgbClr val="FF0000"/>
                </a:solidFill>
              </a:rPr>
              <a:t>Errada</a:t>
            </a:r>
            <a:r>
              <a:rPr lang="pt-BR" sz="4000" dirty="0" smtClean="0">
                <a:solidFill>
                  <a:schemeClr val="dk1"/>
                </a:solidFill>
              </a:rPr>
              <a:t>, </a:t>
            </a:r>
            <a:r>
              <a:rPr lang="pt-BR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 procedimento não se aplica para tal questão  </a:t>
            </a:r>
            <a:endParaRPr lang="pt-BR" sz="4000" dirty="0"/>
          </a:p>
        </p:txBody>
      </p:sp>
      <p:sp>
        <p:nvSpPr>
          <p:cNvPr id="23" name="Retângulo 22"/>
          <p:cNvSpPr/>
          <p:nvPr/>
        </p:nvSpPr>
        <p:spPr>
          <a:xfrm>
            <a:off x="20189372" y="19529740"/>
            <a:ext cx="122099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sz="4000" b="1" dirty="0" smtClean="0">
                <a:solidFill>
                  <a:srgbClr val="FF0000"/>
                </a:solidFill>
              </a:rPr>
              <a:t>Correta , </a:t>
            </a:r>
            <a:endParaRPr lang="pt-BR" sz="4000" dirty="0"/>
          </a:p>
        </p:txBody>
      </p:sp>
      <p:sp>
        <p:nvSpPr>
          <p:cNvPr id="26" name="Retângulo 25"/>
          <p:cNvSpPr/>
          <p:nvPr/>
        </p:nvSpPr>
        <p:spPr>
          <a:xfrm>
            <a:off x="19337056" y="22686607"/>
            <a:ext cx="120138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pt-BR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Errada, </a:t>
            </a:r>
            <a:r>
              <a:rPr lang="pt-BR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 procedimento não é capaz  de eliminar os microorganismo  da água </a:t>
            </a:r>
            <a:endParaRPr lang="pt-BR" sz="4000" dirty="0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19042518" y="24123523"/>
            <a:ext cx="123083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e) </a:t>
            </a:r>
            <a:r>
              <a:rPr lang="pt-B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Errada, </a:t>
            </a:r>
            <a:r>
              <a:rPr lang="pt-BR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 procedimento não é capaz  de eliminar os microorganismo  da água </a:t>
            </a:r>
            <a:endParaRPr lang="pt-BR" sz="4000" dirty="0">
              <a:solidFill>
                <a:schemeClr val="tx1"/>
              </a:solidFill>
            </a:endParaRPr>
          </a:p>
        </p:txBody>
      </p:sp>
      <p:sp>
        <p:nvSpPr>
          <p:cNvPr id="35" name="Retângulo 34"/>
          <p:cNvSpPr/>
          <p:nvPr/>
        </p:nvSpPr>
        <p:spPr>
          <a:xfrm>
            <a:off x="0" y="38698023"/>
            <a:ext cx="3239928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25000"/>
            </a:pPr>
            <a:r>
              <a:rPr lang="pt-BR" sz="4000" dirty="0" smtClean="0"/>
              <a:t>Belém é cercada por 39 ilhas, e suas populações convivem com ameaças de doenças. O motivo, apontado por especialistas, é a poluição da água do rio, principal fonte de sobrevivência dos ribeirinhos. A diarréia é freqüente nas crianças e ocorre como conseqüência da falta de saneamento básico, já que a população não tem acesso à água de boa qualidade. Como não há água potável, a alternativa é consumir a do rio. O procedimento adequado para tratar a água dos rios, a fim de atenuar os problemas de saúde causados por microrganismos a essas populações ribeirinhas é a 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0" y="7491288"/>
            <a:ext cx="11430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/>
              <a:t>separação de misturas heterogêneas constituídas de uma fase sólida e uma fase fluída, em geral, um líquido. É amplamente utilizada tanto para se eliminar partículas sólidas da fase fluída quanto para se isolar um sólido disperso ou suspenso num líquido.</a:t>
            </a:r>
            <a:endParaRPr lang="pt-BR" sz="3600" b="1" dirty="0">
              <a:solidFill>
                <a:schemeClr val="dk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16243402"/>
            <a:ext cx="1309506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000" b="1" dirty="0" smtClean="0">
                <a:solidFill>
                  <a:schemeClr val="accent6"/>
                </a:solidFill>
              </a:rPr>
              <a:t>Sentença Descritora: </a:t>
            </a:r>
            <a:endParaRPr lang="pt-BR" sz="4000" b="1" dirty="0">
              <a:solidFill>
                <a:schemeClr val="accent6"/>
              </a:solidFill>
            </a:endParaRPr>
          </a:p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000" dirty="0"/>
              <a:t>Identificar registros de praticas de grupos sociais no tempo e no espaço.</a:t>
            </a:r>
            <a:endParaRPr lang="pt-BR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1549</TotalTime>
  <Words>664</Words>
  <Application>Microsoft Office PowerPoint</Application>
  <PresentationFormat>Personalizar</PresentationFormat>
  <Paragraphs>57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9" baseType="lpstr">
      <vt:lpstr>Times New Roman</vt:lpstr>
      <vt:lpstr>Open Sans</vt:lpstr>
      <vt:lpstr>Arial</vt:lpstr>
      <vt:lpstr>Wingdings</vt:lpstr>
      <vt:lpstr>Cambria</vt:lpstr>
      <vt:lpstr>Tahoma</vt:lpstr>
      <vt:lpstr>Calibri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</dc:creator>
  <cp:lastModifiedBy>lucas xavier</cp:lastModifiedBy>
  <cp:revision>133</cp:revision>
  <dcterms:modified xsi:type="dcterms:W3CDTF">2019-08-05T13:07:18Z</dcterms:modified>
</cp:coreProperties>
</file>