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892" y="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4466" y="3565071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s):Maria clara Soares</a:t>
            </a:r>
            <a:endParaRPr lang="pt-BR" sz="4000" dirty="0" smtClean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2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M02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3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Professor: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 smtClean="0"/>
              <a:t>Raciocínio físico, conhecer propriedades de refração.</a:t>
            </a:r>
            <a:endParaRPr lang="pt-BR" sz="4000" dirty="0"/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tx1"/>
                </a:solidFill>
              </a:rPr>
              <a:t>Interpretar e resolver o comportamento atípico envolvendo o conceito da refração da luz.</a:t>
            </a:r>
            <a:endParaRPr lang="pt-BR" sz="4000" dirty="0"/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</a:t>
            </a:r>
            <a:r>
              <a:rPr lang="pt-BR" sz="4000" b="1" dirty="0" smtClean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tx1"/>
                </a:solidFill>
              </a:rPr>
              <a:t>Dominante dessa propriedade 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3050500"/>
            <a:ext cx="1449931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sobre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o mundo físico,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entender e explicar a realidade, continuar aprendendo e colaborar para a construção de uma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sociedade intelectual..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 smtClean="0"/>
              <a:t>Utilizar Métodos inovadores e </a:t>
            </a:r>
            <a:r>
              <a:rPr lang="pt-BR" sz="4400" dirty="0"/>
              <a:t>informação de forma </a:t>
            </a:r>
            <a:r>
              <a:rPr lang="pt-BR" sz="4400" dirty="0" smtClean="0"/>
              <a:t>reflexiva nas </a:t>
            </a:r>
            <a:r>
              <a:rPr lang="pt-BR" sz="4400" dirty="0"/>
              <a:t>diversas práticas do cotidiano (incluindo as escolares) </a:t>
            </a:r>
            <a:r>
              <a:rPr lang="pt-BR" sz="4400" dirty="0" smtClean="0"/>
              <a:t>ao acessar </a:t>
            </a:r>
            <a:r>
              <a:rPr lang="pt-BR" sz="4400" dirty="0"/>
              <a:t>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788210" y="67401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687744" y="9116664"/>
            <a:ext cx="10711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 smtClean="0">
                <a:solidFill>
                  <a:srgbClr val="FF0000"/>
                </a:solidFill>
              </a:rPr>
              <a:t>letra D. </a:t>
            </a:r>
            <a:r>
              <a:rPr lang="pt-BR" sz="4000" b="1" dirty="0" smtClean="0">
                <a:solidFill>
                  <a:schemeClr val="tx1"/>
                </a:solidFill>
              </a:rPr>
              <a:t>Nos </a:t>
            </a:r>
            <a:r>
              <a:rPr lang="pt-BR" sz="4000" b="1" dirty="0" err="1" smtClean="0">
                <a:solidFill>
                  <a:schemeClr val="tx1"/>
                </a:solidFill>
              </a:rPr>
              <a:t>metamateriais</a:t>
            </a:r>
            <a:r>
              <a:rPr lang="pt-BR" sz="4000" b="1" dirty="0" smtClean="0">
                <a:solidFill>
                  <a:schemeClr val="tx1"/>
                </a:solidFill>
              </a:rPr>
              <a:t>, com valor negativo de índice de refração, a refração de um raio luminoso implica que os raios incidente e refratado </a:t>
            </a:r>
            <a:r>
              <a:rPr lang="pt-BR" sz="4000" b="1" dirty="0" err="1" smtClean="0">
                <a:solidFill>
                  <a:schemeClr val="tx1"/>
                </a:solidFill>
              </a:rPr>
              <a:t>apresenten-se</a:t>
            </a:r>
            <a:r>
              <a:rPr lang="pt-BR" sz="4000" b="1" dirty="0" smtClean="0">
                <a:solidFill>
                  <a:schemeClr val="tx1"/>
                </a:solidFill>
              </a:rPr>
              <a:t> do mesmo lado da reta normal à interface que separa os dois meios.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680817" y="13570057"/>
            <a:ext cx="108714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</a:t>
            </a:r>
            <a:r>
              <a:rPr lang="pt-BR" sz="4000" dirty="0" smtClean="0">
                <a:solidFill>
                  <a:schemeClr val="dk1"/>
                </a:solidFill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9435765" y="22234072"/>
            <a:ext cx="122396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800" dirty="0" smtClean="0">
                <a:solidFill>
                  <a:schemeClr val="dk1"/>
                </a:solidFill>
              </a:rPr>
              <a:t> a refração de um raio luminoso que implica os raios incidente e refratado do mesmo lado da reta normal.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9274521" y="26045086"/>
            <a:ext cx="1312476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lvl="0" algn="just">
              <a:buSzPct val="25000"/>
            </a:pPr>
            <a:r>
              <a:rPr lang="pt-BR" sz="4000" b="1" dirty="0" smtClean="0">
                <a:solidFill>
                  <a:schemeClr val="tx1"/>
                </a:solidFill>
              </a:rPr>
              <a:t>Considerando o comportamento atípico desse </a:t>
            </a:r>
            <a:r>
              <a:rPr lang="pt-BR" sz="4000" b="1" dirty="0" err="1" smtClean="0">
                <a:solidFill>
                  <a:schemeClr val="tx1"/>
                </a:solidFill>
              </a:rPr>
              <a:t>metamaterial</a:t>
            </a:r>
            <a:r>
              <a:rPr lang="pt-BR" sz="4000" b="1" dirty="0" smtClean="0">
                <a:solidFill>
                  <a:schemeClr val="tx1"/>
                </a:solidFill>
              </a:rPr>
              <a:t>, qual é a figura que representa a refração da luz ao passar do ar para esse meio?</a:t>
            </a:r>
          </a:p>
          <a:p>
            <a:pPr lvl="0" algn="just">
              <a:buSzPct val="25000"/>
            </a:pP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Refração 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727371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 smtClean="0"/>
              <a:t>Considerando o comportamento atípico desse </a:t>
            </a:r>
            <a:r>
              <a:rPr lang="pt-BR" sz="4000" dirty="0" err="1" smtClean="0"/>
              <a:t>metamaterial</a:t>
            </a:r>
            <a:r>
              <a:rPr lang="pt-BR" sz="4000" dirty="0" smtClean="0"/>
              <a:t> qual é o canhoto?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0" y="12930258"/>
            <a:ext cx="128338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</a:t>
            </a:r>
            <a:r>
              <a:rPr lang="pt-BR" sz="4800" b="1" dirty="0" smtClean="0">
                <a:solidFill>
                  <a:schemeClr val="dk1"/>
                </a:solidFill>
              </a:rPr>
              <a:t>:  o primeiro </a:t>
            </a:r>
            <a:r>
              <a:rPr lang="pt-BR" sz="4800" b="1" dirty="0" err="1" smtClean="0">
                <a:solidFill>
                  <a:schemeClr val="dk1"/>
                </a:solidFill>
              </a:rPr>
              <a:t>metamaterial</a:t>
            </a:r>
            <a:r>
              <a:rPr lang="pt-BR" sz="4800" b="1" dirty="0" smtClean="0">
                <a:solidFill>
                  <a:schemeClr val="dk1"/>
                </a:solidFill>
              </a:rPr>
              <a:t> que apresenta valor negativo do índice de refração relativo para a luz visível. 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 M4 – </a:t>
            </a:r>
            <a:r>
              <a:rPr lang="pt-BR" sz="4000" b="1" dirty="0" smtClean="0">
                <a:solidFill>
                  <a:schemeClr val="tx1"/>
                </a:solidFill>
                <a:latin typeface="+mj-lt"/>
              </a:rPr>
              <a:t>Entender as transformações técnicas e tecnológicas e seu impacto nos processos de produção, no desenvolvimento do conhecimento e na vida social. </a:t>
            </a:r>
            <a:endParaRPr lang="pt-BR" sz="4000" dirty="0" smtClean="0">
              <a:solidFill>
                <a:schemeClr val="tx1"/>
              </a:solidFill>
            </a:endParaRP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 H16 </a:t>
            </a:r>
            <a:r>
              <a:rPr lang="pt-BR" sz="4000" b="1" dirty="0" smtClean="0">
                <a:solidFill>
                  <a:schemeClr val="tx1"/>
                </a:solidFill>
                <a:latin typeface="+mj-lt"/>
              </a:rPr>
              <a:t>– Identificar registros sobre o </a:t>
            </a:r>
          </a:p>
          <a:p>
            <a:pPr algn="just" fontAlgn="base"/>
            <a:r>
              <a:rPr lang="pt-BR" sz="4000" b="1" dirty="0" smtClean="0">
                <a:solidFill>
                  <a:schemeClr val="tx1"/>
                </a:solidFill>
                <a:latin typeface="+mj-lt"/>
              </a:rPr>
              <a:t>papel das técnicas e tecnologias </a:t>
            </a:r>
          </a:p>
          <a:p>
            <a:pPr algn="just" fontAlgn="base"/>
            <a:r>
              <a:rPr lang="pt-BR" sz="4000" b="1" dirty="0" smtClean="0">
                <a:solidFill>
                  <a:schemeClr val="tx1"/>
                </a:solidFill>
                <a:latin typeface="+mj-lt"/>
              </a:rPr>
              <a:t>na organização do trabalho e da </a:t>
            </a:r>
          </a:p>
          <a:p>
            <a:pPr algn="just" fontAlgn="base"/>
            <a:r>
              <a:rPr lang="pt-BR" sz="4000" b="1" dirty="0" smtClean="0">
                <a:solidFill>
                  <a:schemeClr val="tx1"/>
                </a:solidFill>
                <a:latin typeface="+mj-lt"/>
              </a:rPr>
              <a:t>vida social. </a:t>
            </a:r>
            <a:endParaRPr lang="pt-BR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84358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2010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80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0247543" y="16149738"/>
            <a:ext cx="13372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20673786" y="15198371"/>
            <a:ext cx="12209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20385485" y="17047807"/>
            <a:ext cx="1201380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Certa, </a:t>
            </a:r>
            <a:r>
              <a:rPr lang="pt-BR" sz="4000" dirty="0">
                <a:solidFill>
                  <a:schemeClr val="dk1"/>
                </a:solidFill>
              </a:rPr>
              <a:t>A letra D esta </a:t>
            </a:r>
            <a:r>
              <a:rPr lang="pt-BR" sz="4000" dirty="0" smtClean="0">
                <a:solidFill>
                  <a:schemeClr val="dk1"/>
                </a:solidFill>
              </a:rPr>
              <a:t>correta porque  a refração de um raio luminoso implica que os raios incidente e refratado apresente do mesmo lado da reta normal à interface que separa os dois meios, conforme representa a figura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0090948" y="20389723"/>
            <a:ext cx="12308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endParaRPr lang="pt-BR" sz="4000" dirty="0"/>
          </a:p>
        </p:txBody>
      </p:sp>
      <p:sp>
        <p:nvSpPr>
          <p:cNvPr id="31" name="Retângulo 30"/>
          <p:cNvSpPr/>
          <p:nvPr/>
        </p:nvSpPr>
        <p:spPr>
          <a:xfrm>
            <a:off x="18152384" y="30378500"/>
            <a:ext cx="13062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chemeClr val="dk1"/>
                </a:solidFill>
              </a:rPr>
              <a:t>.</a:t>
            </a:r>
            <a:endParaRPr lang="pt-BR" sz="4000" dirty="0"/>
          </a:p>
        </p:txBody>
      </p:sp>
      <p:sp>
        <p:nvSpPr>
          <p:cNvPr id="35" name="Retângulo 34"/>
          <p:cNvSpPr/>
          <p:nvPr/>
        </p:nvSpPr>
        <p:spPr>
          <a:xfrm>
            <a:off x="0" y="40105718"/>
            <a:ext cx="317427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Um grupo de cientistas liderado por pesquisadores do Instituto de Tecnologia da Califórnia (</a:t>
            </a:r>
            <a:r>
              <a:rPr lang="pt-BR" sz="4000" dirty="0" err="1" smtClean="0">
                <a:solidFill>
                  <a:schemeClr val="dk1"/>
                </a:solidFill>
              </a:rPr>
              <a:t>Caltech</a:t>
            </a:r>
            <a:r>
              <a:rPr lang="pt-BR" sz="4000" dirty="0" smtClean="0">
                <a:solidFill>
                  <a:schemeClr val="dk1"/>
                </a:solidFill>
              </a:rPr>
              <a:t>), nos Estados Unidos, construiu o primeiro </a:t>
            </a:r>
            <a:r>
              <a:rPr lang="pt-BR" sz="4000" dirty="0" err="1" smtClean="0">
                <a:solidFill>
                  <a:schemeClr val="dk1"/>
                </a:solidFill>
              </a:rPr>
              <a:t>metamaterial</a:t>
            </a:r>
            <a:r>
              <a:rPr lang="pt-BR" sz="4000" dirty="0" smtClean="0">
                <a:solidFill>
                  <a:schemeClr val="dk1"/>
                </a:solidFill>
              </a:rPr>
              <a:t> que apresenta valor negativo do índice de refração relativo para a luz visível. Denomina-se </a:t>
            </a:r>
            <a:r>
              <a:rPr lang="pt-BR" sz="4000" dirty="0" err="1" smtClean="0">
                <a:solidFill>
                  <a:schemeClr val="dk1"/>
                </a:solidFill>
              </a:rPr>
              <a:t>metamaterial</a:t>
            </a:r>
            <a:r>
              <a:rPr lang="pt-BR" sz="4000" dirty="0" smtClean="0">
                <a:solidFill>
                  <a:schemeClr val="dk1"/>
                </a:solidFill>
              </a:rPr>
              <a:t> um material óptico artificial, tridimensional, formado por pequenas estruturas menores do que o comprimento de onda da luz, o que lhe dá propriedades e comportamentos que não são encontrados em materiais naturais. Esse material tem sido chamado de “canhoto”. . 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243402"/>
            <a:ext cx="130950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Identificar dentre as figuras propostas qual delas representa a refração da luz ao passar do ar para esse meio.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0" y="7734300"/>
            <a:ext cx="120777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Compreender e conhecer a proposta do </a:t>
            </a:r>
            <a:r>
              <a:rPr lang="pt-BR" sz="3600" dirty="0" err="1" smtClean="0"/>
              <a:t>metamaterial</a:t>
            </a:r>
            <a:r>
              <a:rPr lang="pt-BR" sz="3600" dirty="0" smtClean="0"/>
              <a:t> criado pelo grupo de cientistas dos Estados Unidos, que adota o método da refração relativo para a luz visível.</a:t>
            </a:r>
          </a:p>
          <a:p>
            <a:r>
              <a:rPr lang="pt-BR" sz="3600" dirty="0" smtClean="0"/>
              <a:t> Denomina-se </a:t>
            </a:r>
            <a:r>
              <a:rPr lang="pt-BR" sz="3600" dirty="0" err="1" smtClean="0"/>
              <a:t>metamaterial</a:t>
            </a:r>
            <a:r>
              <a:rPr lang="pt-BR" sz="3600" dirty="0" smtClean="0"/>
              <a:t> um material óptico artificial, tridimensional, formado por pequenas estruturas menores do que o comprimento de onda da luz, o que lhe dá propriedades e comportamentos que não são encontrados em materiais naturais , esse material tem sido chamado de “canhoto”. </a:t>
            </a:r>
            <a:endParaRPr lang="pt-BR" sz="3600" dirty="0"/>
          </a:p>
        </p:txBody>
      </p:sp>
      <p:pic>
        <p:nvPicPr>
          <p:cNvPr id="44" name="Imagem 43" descr="ene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6100" y="28829794"/>
            <a:ext cx="13409737" cy="8965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639</Words>
  <Application>Microsoft Office PowerPoint</Application>
  <PresentationFormat>Personalizar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Times New Roman</vt:lpstr>
      <vt:lpstr>Open Sans</vt:lpstr>
      <vt:lpstr>Arial</vt:lpstr>
      <vt:lpstr>Wingdings</vt:lpstr>
      <vt:lpstr>Cambria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138</cp:revision>
  <dcterms:modified xsi:type="dcterms:W3CDTF">2019-08-05T12:21:54Z</dcterms:modified>
</cp:coreProperties>
</file>