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-215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Bruno dos Santos Alves   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Xavier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 smtClean="0">
                <a:solidFill>
                  <a:srgbClr val="FF0000"/>
                </a:solidFill>
              </a:rPr>
              <a:t>letra B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r>
              <a:rPr lang="pt-BR" sz="4000" dirty="0"/>
              <a:t>Para um metal sofrer oxidação no ânodo, ele deve possuir elevada força redutora como, por exemplo, o chumbo, o níquel e o zinco. Os metais ouro, platina e prata apresentam baixa força redutora; portanto, esses metais apenas se desprendem do ânodo, formando a chamada lama </a:t>
            </a:r>
            <a:r>
              <a:rPr lang="pt-BR" sz="4000" dirty="0" err="1"/>
              <a:t>anódica</a:t>
            </a:r>
            <a:r>
              <a:rPr lang="pt-BR" sz="4000" dirty="0"/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495985" y="15301152"/>
            <a:ext cx="1087142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</a:t>
            </a:r>
            <a:r>
              <a:rPr lang="pt-BR" sz="4000" dirty="0" smtClean="0">
                <a:solidFill>
                  <a:schemeClr val="dk1"/>
                </a:solidFill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todos os elementos químicos citados no esquema foram transcritos nessa alternativa, acreditando-se que o candidato se limitará a coletar as informações explicitas na série eletrolítica.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454915" y="28593597"/>
            <a:ext cx="122396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utilização de conhecimento na área de eletroquímica, que estuda a reação redox, assim ocorrendo a eletrólise.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075557" y="30699211"/>
            <a:ext cx="131247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endParaRPr lang="pt-BR" sz="4000" b="1" dirty="0" smtClean="0">
              <a:solidFill>
                <a:srgbClr val="FF0000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 </a:t>
            </a:r>
            <a:r>
              <a:rPr lang="pt-BR" sz="4000" dirty="0" err="1"/>
              <a:t>Au</a:t>
            </a:r>
            <a:r>
              <a:rPr lang="pt-BR" sz="4000" dirty="0"/>
              <a:t>, </a:t>
            </a:r>
            <a:r>
              <a:rPr lang="pt-BR" sz="4000" dirty="0" err="1"/>
              <a:t>Pt</a:t>
            </a:r>
            <a:r>
              <a:rPr lang="pt-BR" sz="4000" dirty="0"/>
              <a:t>, Ag, Zn, </a:t>
            </a:r>
            <a:r>
              <a:rPr lang="pt-BR" sz="4000" dirty="0" err="1"/>
              <a:t>Ni</a:t>
            </a:r>
            <a:r>
              <a:rPr lang="pt-BR" sz="4000" dirty="0"/>
              <a:t> e </a:t>
            </a:r>
            <a:r>
              <a:rPr lang="pt-BR" sz="4000" dirty="0" err="1"/>
              <a:t>Pb</a:t>
            </a:r>
            <a:r>
              <a:rPr lang="pt-BR" sz="4000" dirty="0"/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Eletrólise, Reação Redox. 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Entre as impurezas metálicas que constam na série apresentada, as que se sedimentam abaixo do ânodo de cobre </a:t>
            </a:r>
            <a:r>
              <a:rPr lang="pt-BR" sz="4000" dirty="0" smtClean="0"/>
              <a:t>são: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3244583"/>
            <a:ext cx="128338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Força redutora,</a:t>
            </a:r>
            <a:r>
              <a:rPr lang="pt-BR" sz="4000" dirty="0"/>
              <a:t> c</a:t>
            </a:r>
            <a:r>
              <a:rPr lang="pt-BR" sz="4000" dirty="0" smtClean="0"/>
              <a:t>apacidade de um </a:t>
            </a:r>
            <a:r>
              <a:rPr lang="pt-BR" sz="4000" dirty="0"/>
              <a:t>elemento reduzir um outro </a:t>
            </a:r>
            <a:r>
              <a:rPr lang="pt-BR" sz="4000" dirty="0" smtClean="0"/>
              <a:t>elemento, impurezas metálicas, condutividade elétrica, oxidação, solução e sedimentação. 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7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000" dirty="0"/>
              <a:t>A</a:t>
            </a:r>
            <a:r>
              <a:rPr lang="pt-BR" sz="4000" dirty="0" smtClean="0"/>
              <a:t>propriar-se de conhecimentos da química para, em situações problema, interpretar, avaliar ou planejar intervenções científico-tecnológicas.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H25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Caracterizar materiais ou substâncias, identificando etapas, rendimentos ou implicações biológicas, sociais, econômicas ou ambientais de sua obtenção ou produção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2009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16, </a:t>
            </a:r>
            <a:r>
              <a:rPr lang="pt-BR" sz="4000" dirty="0">
                <a:solidFill>
                  <a:schemeClr val="dk1"/>
                </a:solidFill>
              </a:rPr>
              <a:t>caderno </a:t>
            </a:r>
            <a:r>
              <a:rPr lang="pt-BR" sz="4000" dirty="0" smtClean="0">
                <a:solidFill>
                  <a:schemeClr val="dk1"/>
                </a:solidFill>
              </a:rPr>
              <a:t>branco | </a:t>
            </a:r>
            <a:r>
              <a:rPr lang="pt-BR" sz="40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Eletrólise, Reação </a:t>
            </a:r>
            <a:r>
              <a:rPr lang="pt-BR" sz="40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Redox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676043" y="20074038"/>
            <a:ext cx="12723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para responder essa questão, o candidato se ateve a uma informação saliente na figura, porém contraria à resposta correta, pode ter se concentrado na disposição da figura.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826741" y="19160141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Correta.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337056" y="22686607"/>
            <a:ext cx="120138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para chegar a essa resposta, o candidato se atém </a:t>
            </a:r>
            <a:r>
              <a:rPr lang="pt-BR" sz="4000" dirty="0">
                <a:solidFill>
                  <a:schemeClr val="dk1"/>
                </a:solidFill>
              </a:rPr>
              <a:t>a</a:t>
            </a:r>
            <a:r>
              <a:rPr lang="pt-BR" sz="4000" dirty="0" smtClean="0">
                <a:solidFill>
                  <a:schemeClr val="dk1"/>
                </a:solidFill>
              </a:rPr>
              <a:t>o primeiro e ao último elemento citado, provavelmente por estarem mais distantes do cobre. 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928468" y="25441789"/>
            <a:ext cx="121450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chegar a essa resposta, o candidato usa os elementos que estão mais próximos do cobre em razão de sua força redutora, esse critério despreza os conhecimentos científicos que deveriam ter sido mobilizados para a explicação do processo.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7945804" y="32734182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 </a:t>
            </a:r>
            <a:r>
              <a:rPr lang="pt-BR" sz="4000" dirty="0" err="1"/>
              <a:t>Au</a:t>
            </a:r>
            <a:r>
              <a:rPr lang="pt-BR" sz="4000" dirty="0"/>
              <a:t>, </a:t>
            </a:r>
            <a:r>
              <a:rPr lang="pt-BR" sz="4000" dirty="0" err="1"/>
              <a:t>Pt</a:t>
            </a:r>
            <a:r>
              <a:rPr lang="pt-BR" sz="4000" dirty="0"/>
              <a:t> e Ag.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810695" y="33471099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</a:t>
            </a:r>
            <a:r>
              <a:rPr lang="pt-BR" sz="4000" dirty="0" smtClean="0"/>
              <a:t>) </a:t>
            </a:r>
            <a:r>
              <a:rPr lang="pt-BR" sz="4000" dirty="0"/>
              <a:t>Zn, </a:t>
            </a:r>
            <a:r>
              <a:rPr lang="pt-BR" sz="4000" dirty="0" err="1"/>
              <a:t>Ni</a:t>
            </a:r>
            <a:r>
              <a:rPr lang="pt-BR" sz="4000" dirty="0"/>
              <a:t> e </a:t>
            </a:r>
            <a:r>
              <a:rPr lang="pt-BR" sz="4000" dirty="0" err="1"/>
              <a:t>Pb</a:t>
            </a:r>
            <a:r>
              <a:rPr lang="pt-BR" sz="4000" dirty="0"/>
              <a:t>.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667971" y="34215135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d) </a:t>
            </a:r>
            <a:r>
              <a:rPr lang="pt-BR" sz="4000" dirty="0" err="1"/>
              <a:t>Au</a:t>
            </a:r>
            <a:r>
              <a:rPr lang="pt-BR" sz="4000" dirty="0"/>
              <a:t> e Zn.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471239" y="34948945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</a:t>
            </a:r>
            <a:r>
              <a:rPr lang="pt-BR" sz="4000" dirty="0" smtClean="0">
                <a:solidFill>
                  <a:schemeClr val="dk1"/>
                </a:solidFill>
              </a:rPr>
              <a:t>Ag e </a:t>
            </a:r>
            <a:r>
              <a:rPr lang="pt-BR" sz="4000" dirty="0" err="1" smtClean="0">
                <a:solidFill>
                  <a:schemeClr val="dk1"/>
                </a:solidFill>
              </a:rPr>
              <a:t>Pb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/>
              <a:t>Para que apresente condutividade elétrica adequada a muitas aplicações, o cobre bruto obtido por métodos térmicos é purificado </a:t>
            </a:r>
            <a:r>
              <a:rPr lang="pt-BR" sz="4000" dirty="0" err="1"/>
              <a:t>eletroliticamente</a:t>
            </a:r>
            <a:r>
              <a:rPr lang="pt-BR" sz="4000" dirty="0"/>
              <a:t>. Nesse processo, o cobre bruto impuro constitui o ânodo da célula, que está imerso em uma solução de CuSO4. À medida que o cobre impuro é oxidado no ânodo, íons Cu2+ da solução são depositados na forma pura no cátodo. Quanto às impurezas metálicas, algumas são oxidadas, passando à solução, enquanto outras simplesmente se desprendem do ânodo e se sedimentam abaixo dele. As impurezas sedimentadas são posteriormente processadas, e sua comercialização gera receita que ajuda a cobrir os custos do processo. A série eletroquímica a seguir lista o cobre e alguns metais presentes como impurezas no cobre bruto de acordo com suas forças redutoras relativas.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Compreender as características que diferenciam os metais utilizados na indústria.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9347583"/>
            <a:ext cx="122137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Quanto </a:t>
            </a:r>
            <a:r>
              <a:rPr lang="pt-BR" sz="4000" dirty="0"/>
              <a:t>maior a força redutora, maior a capacidade desse elemento </a:t>
            </a:r>
            <a:r>
              <a:rPr lang="pt-BR" sz="4000" dirty="0" smtClean="0"/>
              <a:t>de reduzir </a:t>
            </a:r>
            <a:r>
              <a:rPr lang="pt-BR" sz="4000" dirty="0"/>
              <a:t>um outro elemento e maior sua capacidade de oxidação. Sendo assim, as que </a:t>
            </a:r>
            <a:r>
              <a:rPr lang="pt-BR" sz="4000" dirty="0" smtClean="0"/>
              <a:t>reduzem (</a:t>
            </a:r>
            <a:r>
              <a:rPr lang="pt-BR" sz="4000" dirty="0"/>
              <a:t>ficam no seu estado de </a:t>
            </a:r>
            <a:r>
              <a:rPr lang="pt-BR" sz="4000" dirty="0" smtClean="0"/>
              <a:t>NOX=0, ou </a:t>
            </a:r>
            <a:r>
              <a:rPr lang="pt-BR" sz="4000" dirty="0"/>
              <a:t>seja</a:t>
            </a:r>
            <a:r>
              <a:rPr lang="pt-BR" sz="4000" dirty="0" smtClean="0"/>
              <a:t>, sedimentam</a:t>
            </a:r>
            <a:r>
              <a:rPr lang="pt-BR" sz="4000" dirty="0"/>
              <a:t>) com maior facilidade são os metais nobres, os mais acima da tabela.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339" y="16718337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r>
              <a:rPr lang="pt-BR" sz="4000" dirty="0" smtClean="0"/>
              <a:t>Química – Materiais, suas propriedades e uso.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769" y="31865237"/>
            <a:ext cx="5506091" cy="463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845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138</cp:revision>
  <dcterms:modified xsi:type="dcterms:W3CDTF">2019-08-05T11:41:09Z</dcterms:modified>
</cp:coreProperties>
</file>