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43200625" cx="32399275"/>
  <p:notesSz cx="6858000" cy="9028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 lang="pt-BR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74232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dirty="0" smtClean="0">
                <a:solidFill>
                  <a:srgbClr val="FF0000"/>
                </a:solidFill>
              </a:rPr>
              <a:t>Suporte:</a:t>
            </a:r>
            <a:r>
              <a:rPr lang="pt-BR" sz="1200" dirty="0" smtClean="0">
                <a:solidFill>
                  <a:srgbClr val="FF0000"/>
                </a:solidFill>
              </a:rPr>
              <a:t> www.wikifisica.com;</a:t>
            </a:r>
            <a:r>
              <a:rPr lang="pt-BR" sz="1200" baseline="0" dirty="0" smtClean="0">
                <a:solidFill>
                  <a:srgbClr val="FF0000"/>
                </a:solidFill>
              </a:rPr>
              <a:t> </a:t>
            </a:r>
            <a:r>
              <a:rPr lang="pt-BR" sz="1200" dirty="0" smtClean="0">
                <a:solidFill>
                  <a:srgbClr val="FF0000"/>
                </a:solidFill>
              </a:rPr>
              <a:t>https://curriculointerativo.sedu.es.gov.br/</a:t>
            </a:r>
            <a:r>
              <a:rPr lang="pt-BR" sz="1200" b="1" dirty="0" smtClean="0">
                <a:solidFill>
                  <a:srgbClr val="FF0000"/>
                </a:solidFill>
                <a:ea typeface="Cambria"/>
                <a:cs typeface="Cambria"/>
                <a:sym typeface="Cambria"/>
              </a:rPr>
              <a:t>  e </a:t>
            </a:r>
            <a:r>
              <a:rPr lang="pt-BR" sz="1200" dirty="0" smtClean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 lang="pt-BR"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8745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32007" marR="0" lvl="5" indent="-20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864017" marR="0" lvl="6" indent="-41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96025" marR="0" lvl="7" indent="-624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28033" marR="0" lvl="8" indent="-833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93888" marR="0" lvl="0" indent="-769938" algn="l" rtl="0"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108450" marR="0" lvl="1" indent="-60325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6319838" marR="0" lvl="2" indent="-427037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8847138" marR="0" lvl="3" indent="-566738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377613" marR="0" lvl="4" indent="-569913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809727" marR="0" lvl="5" indent="-566734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2241735" marR="0" lvl="6" indent="-566942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673743" marR="0" lvl="7" indent="-56714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3105752" marR="0" lvl="8" indent="-56735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/>
          <p:nvPr/>
        </p:nvSpPr>
        <p:spPr>
          <a:xfrm>
            <a:off x="21670963" y="11322049"/>
            <a:ext cx="78297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1" y="279484"/>
            <a:ext cx="320367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11623675" y="16875125"/>
            <a:ext cx="2667000" cy="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75" name="Google Shape;75;p1"/>
          <p:cNvSpPr/>
          <p:nvPr/>
        </p:nvSpPr>
        <p:spPr>
          <a:xfrm>
            <a:off x="16168688" y="2589213"/>
            <a:ext cx="287400" cy="2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4063576" y="2057399"/>
            <a:ext cx="242808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0666" y="3298371"/>
            <a:ext cx="28869791" cy="32918401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11127581" y="19514084"/>
            <a:ext cx="18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27316963" y="3680956"/>
            <a:ext cx="4792200" cy="3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6439932" y="3098638"/>
            <a:ext cx="201702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 </a:t>
            </a:r>
            <a:r>
              <a:rPr lang="pt-BR" sz="4000">
                <a:solidFill>
                  <a:schemeClr val="dk1"/>
                </a:solidFill>
              </a:rPr>
              <a:t>Maria Clara Togneri Lana Nazareno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lang="pt-BR" sz="3600">
                <a:solidFill>
                  <a:schemeClr val="dk1"/>
                </a:solidFill>
              </a:rPr>
              <a:t>2° ano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</a:t>
            </a:r>
            <a:r>
              <a:rPr lang="pt-BR" sz="3600">
                <a:solidFill>
                  <a:schemeClr val="dk1"/>
                </a:solidFill>
              </a:rPr>
              <a:t>1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 pontos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</a:t>
            </a:r>
            <a:r>
              <a:rPr b="1" lang="pt-BR" sz="3600">
                <a:solidFill>
                  <a:schemeClr val="dk1"/>
                </a:solidFill>
              </a:rPr>
              <a:t>: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20636964" y="39972350"/>
            <a:ext cx="312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4">
            <a:alphaModFix/>
          </a:blip>
          <a:srcRect b="60654" l="47566" r="46549" t="30425"/>
          <a:stretch/>
        </p:blipFill>
        <p:spPr>
          <a:xfrm>
            <a:off x="14787374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/>
          <p:nvPr/>
        </p:nvSpPr>
        <p:spPr>
          <a:xfrm>
            <a:off x="416710" y="30303145"/>
            <a:ext cx="7832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0" y="18998799"/>
            <a:ext cx="135528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</a:t>
            </a:r>
            <a:r>
              <a:rPr lang="pt-BR" sz="4000"/>
              <a:t>, aprender, e ter mais conhecimento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lang="pt-BR" sz="4000">
                <a:solidFill>
                  <a:srgbClr val="FF0000"/>
                </a:solidFill>
              </a:rPr>
              <a:t> </a:t>
            </a:r>
            <a:r>
              <a:rPr lang="pt-BR" sz="4000"/>
              <a:t>A reconhecer os fenômenos básicos da hidrostático.</a:t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Construção e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Execução do Projeto de Vida.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0" y="30459011"/>
            <a:ext cx="7430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0" y="23057300"/>
            <a:ext cx="14499300" cy="6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Valorizar e utilizar os conhecimentos historicamente construídos sobre o mundo físico, social, cultural</a:t>
            </a:r>
            <a:r>
              <a:rPr lang="pt-BR" sz="4400"/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Utilizar tecnologias digitais de comunicação e informação de forma crítica, significativa, reflexiva e ética nas diversas práticas do cotidiano (incluindo as escolares) ao se comunicar, acessar e disseminar informações, produzsolver problemas. 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1978710" y="6054374"/>
            <a:ext cx="10090500" cy="32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Foi consenso que os desafios são grandes na preparação para o Enem, pois requer dedicação e resiliência.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455750" y="8994825"/>
            <a:ext cx="10711500" cy="3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´</a:t>
            </a:r>
            <a:r>
              <a:rPr b="1" lang="pt-BR" sz="4000">
                <a:solidFill>
                  <a:srgbClr val="FF0000"/>
                </a:solidFill>
              </a:rPr>
              <a:t>E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Percebemos a importância dos conceitos de </a:t>
            </a:r>
            <a:r>
              <a:rPr lang="pt-BR" sz="4000">
                <a:solidFill>
                  <a:schemeClr val="dk1"/>
                </a:solidFill>
              </a:rPr>
              <a:t>hidrostático,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envolvidos na questão do Enem através desta questão. 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20949875" y="12205700"/>
            <a:ext cx="96810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lang="pt-BR" sz="4000"/>
              <a:t>escultura flutuará. Dessa forma, os homens não precisarão fazer força para remover a escultura do fundo.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9005925" y="23080850"/>
            <a:ext cx="13552800" cy="32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 </a:t>
            </a:r>
            <a:r>
              <a:rPr i="0" lang="pt-BR" sz="4800" u="none" cap="none" strike="noStrike">
                <a:solidFill>
                  <a:schemeClr val="dk1"/>
                </a:solidFill>
              </a:rPr>
              <a:t>A água exerce sobre a escultura uma força vertical para cima denominada empuxo, cuja intensidade é dada pelo peso só líquido deslocado.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8651025" y="25775375"/>
            <a:ext cx="140769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escultura flutuará. Dessa forma, os homens não precisarão fazer força para remover a escultura do fundo.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3137903" y="5084408"/>
            <a:ext cx="6827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3608933" y="4953779"/>
            <a:ext cx="5971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0" y="5943599"/>
            <a:ext cx="11528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</a:t>
            </a:r>
            <a:r>
              <a:rPr b="1" lang="pt-BR" sz="4800">
                <a:solidFill>
                  <a:schemeClr val="dk1"/>
                </a:solidFill>
              </a:rPr>
              <a:t> </a:t>
            </a:r>
            <a:r>
              <a:rPr lang="pt-BR" sz="4800">
                <a:solidFill>
                  <a:schemeClr val="dk1"/>
                </a:solidFill>
              </a:rPr>
              <a:t>Hidrostático</a:t>
            </a:r>
            <a:endParaRPr i="0" sz="4000" u="none" cap="none" strike="noStrike">
              <a:solidFill>
                <a:srgbClr val="000000"/>
              </a:solidFill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6727371"/>
            <a:ext cx="12083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2932225" y="6516125"/>
            <a:ext cx="74304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Se a piscina for preenchida com água, ficará mais fácil para os trabalhadores removerem a escultura pois a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11000360"/>
            <a:ext cx="12833700" cy="49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Conceitos: 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>
                <a:solidFill>
                  <a:schemeClr val="dk1"/>
                </a:solidFill>
              </a:rPr>
              <a:t>Hidrostática é um ramo da Física que estuda as características dos fluidos em repouso. Em especial, estabelece relações com a pressão exercida sobre corpos imersos em fluidos como o ar atmosférico e a água.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31353904"/>
            <a:ext cx="152178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2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Compreender as transformações dos espaços geográficos como produto das relações socioeconômicas e culturais de poder..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 ação dos estados nacionais no que se refere à dinâmica dos fluxos populacionais e no enfrentamento de problemas de ordem econômico-social.</a:t>
            </a:r>
            <a:endParaRPr b="0" i="0" sz="4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 flipH="1">
            <a:off x="460600" y="37637750"/>
            <a:ext cx="31938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pt-BR" sz="4000">
                <a:solidFill>
                  <a:schemeClr val="dk1"/>
                </a:solidFill>
              </a:rPr>
              <a:t>10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84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caderno branco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0215350" y="16569700"/>
            <a:ext cx="122139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/>
              <a:t>água exercerá uma força na escultura proporcional a sua massa, e para cima. Esta força se somará à força que os trabalhadores fazem para anular a ação da força peso da escultura.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20577475" y="14791500"/>
            <a:ext cx="114300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escultura ficará com peso menor. Dessa forma, a intensidade da força necessária para elevar a escultura será menor.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9920850" y="19088225"/>
            <a:ext cx="114300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latin typeface="Arial"/>
                <a:ea typeface="Arial"/>
                <a:cs typeface="Arial"/>
                <a:sym typeface="Arial"/>
              </a:rPr>
              <a:t>água exercerá uma força na escultura para baixo, e esta passará a receber uma força ascendente do piso da piscina. Esta força ajudará a anular a ação da força peso na escultura.</a:t>
            </a:r>
            <a:endParaRPr b="0" i="0" sz="1400" u="none" cap="none" strike="noStrike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"/>
          <p:cNvSpPr/>
          <p:nvPr/>
        </p:nvSpPr>
        <p:spPr>
          <a:xfrm flipH="1">
            <a:off x="19707125" y="22346231"/>
            <a:ext cx="11430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>
                <a:solidFill>
                  <a:srgbClr val="333333"/>
                </a:solidFill>
              </a:rPr>
              <a:t>a)</a:t>
            </a:r>
            <a:r>
              <a:rPr b="1" lang="pt-BR" sz="4000">
                <a:solidFill>
                  <a:srgbClr val="FF0000"/>
                </a:solidFill>
              </a:rPr>
              <a:t> Correta.</a:t>
            </a:r>
            <a:endParaRPr b="1" i="0" sz="4000" u="none" cap="none" strike="noStrike">
              <a:solidFill>
                <a:srgbClr val="FF0000"/>
              </a:solidFill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8369175" y="27812700"/>
            <a:ext cx="140769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000">
                <a:solidFill>
                  <a:schemeClr val="dk1"/>
                </a:solidFill>
              </a:rPr>
              <a:t>escultura ficará com peso menor. Dessa forma, a intensidade da força necessária para elevar a escultura será menor.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8384175" y="29702350"/>
            <a:ext cx="140769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/>
              <a:t>c) água exercerá uma força na escultura proporcional a sua massa, e para cima. Esta força se somará à força que os trabalhadores fazem para anular a ação da força peso da escultura.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7733275" y="32185250"/>
            <a:ext cx="144993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pt-BR" sz="4000">
                <a:solidFill>
                  <a:schemeClr val="dk1"/>
                </a:solidFill>
              </a:rPr>
              <a:t>água exercerá uma força na escultura para baixo, e esta passará a receber uma força ascendente do piso da piscina. Esta força ajudará a anular a ação da força peso na escultura.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17600575" y="34340700"/>
            <a:ext cx="14499300" cy="32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/>
              <a:t>e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/>
              <a:t>água exercerá uma força na escultura proporcional ao seu volume, e para cima. Esta força se somará à força que os trabalhadores fazem, podendo resultar em uma força ascendente fazem, podendo resultar em uma força ascendente maior que o peso da escultura.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59225" y="39197300"/>
            <a:ext cx="317427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Durante uma obra em um clube, um grupo de trabalhadores teve de remover uma escultura de ferro maciço colocada no fundo de uma piscina vazia. Cinco trabalhadores amarraram cordas à escultura e tentaram puxá-la para cima, sem sucesso.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Se a piscina for preenchida com água, ficará mais fácil para os trabalhadores removerem a escultura pois a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0" y="7558374"/>
            <a:ext cx="122139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/>
              <a:t>Reconhecer aplicação do princípio da flutuação, relacionando-o ao conceito de empuxo e ao teorema de Archimedes. </a:t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/>
          </a:p>
        </p:txBody>
      </p:sp>
      <p:sp>
        <p:nvSpPr>
          <p:cNvPr id="110" name="Google Shape;110;p1"/>
          <p:cNvSpPr/>
          <p:nvPr/>
        </p:nvSpPr>
        <p:spPr>
          <a:xfrm>
            <a:off x="0" y="15627799"/>
            <a:ext cx="13095000" cy="25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b="1" sz="4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Reconhecer os conceitos e fenômenos básicos da hidrostático: pressão, pressão atmosférica, pressão hidrostática, empuxo, densidade e condições de flutuação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09900" y="14550250"/>
            <a:ext cx="122139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