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43200625" cx="3239927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 lang="pt-BR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74232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dirty="0" smtClean="0">
                <a:solidFill>
                  <a:srgbClr val="FF0000"/>
                </a:solidFill>
              </a:rPr>
              <a:t>Suporte:</a:t>
            </a:r>
            <a:r>
              <a:rPr lang="pt-BR" sz="1200" dirty="0" smtClean="0">
                <a:solidFill>
                  <a:srgbClr val="FF0000"/>
                </a:solidFill>
              </a:rPr>
              <a:t> www.wikifisica.com;</a:t>
            </a:r>
            <a:r>
              <a:rPr lang="pt-BR" sz="1200" baseline="0" dirty="0" smtClean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https://curriculointerativo.sedu.es.gov.br/</a:t>
            </a:r>
            <a:r>
              <a:rPr lang="pt-BR" sz="1200" b="1" dirty="0" smtClean="0">
                <a:solidFill>
                  <a:srgbClr val="FF0000"/>
                </a:solidFill>
                <a:ea typeface="Cambria"/>
                <a:cs typeface="Cambria"/>
                <a:sym typeface="Cambria"/>
              </a:rPr>
              <a:t>  e </a:t>
            </a:r>
            <a:r>
              <a:rPr lang="pt-BR" sz="1200" dirty="0" smtClean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lang="pt-BR"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874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32007" marR="0" lvl="5" indent="-20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864017" marR="0" lvl="6" indent="-41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96025" marR="0" lvl="7" indent="-624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28033" marR="0" lvl="8" indent="-833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93888" marR="0" lvl="0" indent="-769938" algn="l" rtl="0"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108450" marR="0" lvl="1" indent="-60325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6319838" marR="0" lvl="2" indent="-427037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8847138" marR="0" lvl="3" indent="-566738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377613" marR="0" lvl="4" indent="-569913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809727" marR="0" lvl="5" indent="-566734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2241735" marR="0" lvl="6" indent="-566942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673743" marR="0" lvl="7" indent="-56714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3105752" marR="0" lvl="8" indent="-56735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/>
          <p:nvPr/>
        </p:nvSpPr>
        <p:spPr>
          <a:xfrm>
            <a:off x="21670963" y="11322049"/>
            <a:ext cx="78297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1" y="27948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1623675" y="16875125"/>
            <a:ext cx="26670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75" name="Google Shape;75;p1"/>
          <p:cNvSpPr/>
          <p:nvPr/>
        </p:nvSpPr>
        <p:spPr>
          <a:xfrm>
            <a:off x="16168688" y="2589213"/>
            <a:ext cx="287400" cy="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4063576" y="2057399"/>
            <a:ext cx="242808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1" cy="3291840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11127581" y="19514084"/>
            <a:ext cx="18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27316963" y="3680956"/>
            <a:ext cx="4792200" cy="3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6439932" y="3098638"/>
            <a:ext cx="201702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</a:t>
            </a:r>
            <a:r>
              <a:rPr b="1" lang="pt-BR" sz="4000">
                <a:solidFill>
                  <a:schemeClr val="dk1"/>
                </a:solidFill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Anna Clara Cavalgante Correa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>
                <a:solidFill>
                  <a:schemeClr val="dk1"/>
                </a:solidFill>
              </a:rPr>
              <a:t>2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</a:t>
            </a:r>
            <a:r>
              <a:rPr lang="pt-BR" sz="3600">
                <a:solidFill>
                  <a:schemeClr val="dk1"/>
                </a:solidFill>
              </a:rPr>
              <a:t>1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</a:t>
            </a:r>
            <a:r>
              <a:rPr b="1" lang="pt-BR" sz="3600">
                <a:solidFill>
                  <a:schemeClr val="dk1"/>
                </a:solidFill>
              </a:rPr>
              <a:t>: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20636964" y="39972350"/>
            <a:ext cx="312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4">
            <a:alphaModFix/>
          </a:blip>
          <a:srcRect b="60654" l="47566" r="46549" t="30425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/>
          <p:nvPr/>
        </p:nvSpPr>
        <p:spPr>
          <a:xfrm>
            <a:off x="416710" y="30303145"/>
            <a:ext cx="7832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0" y="18506495"/>
            <a:ext cx="135528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 e Aprender</a:t>
            </a:r>
            <a:r>
              <a:rPr lang="pt-BR" sz="4000"/>
              <a:t>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/>
              <a:t>Fenômenos térmicos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Construção</a:t>
            </a:r>
            <a:r>
              <a:rPr lang="pt-BR" sz="4000"/>
              <a:t> de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Projeto de Vida.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0" y="30459011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21881074"/>
            <a:ext cx="14499300" cy="82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Valorizar e utilizar os conhecimentos historicamente construídos sobre o mundo físico, social, cultural e digital para entender e explicar a realidade, continuar aprendendo e colaborar para a construção de uma sociedade justa, democrática e inclusiva.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Utilizar tecnologias digitais de comunicação e informação de forma crítica, significativa, reflexiva e ética nas diversas práticas do cotidiano (incluindo as escolares) ao se comunicar, acessar e disseminar informações, produzir conhecimentos e resolver problemas. 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978710" y="6054374"/>
            <a:ext cx="10090500" cy="3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Foi consenso que os desafios são grandes na preparação para o Enem, pois requer dedicação e resiliência.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455750" y="8735675"/>
            <a:ext cx="10711500" cy="91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</a:t>
            </a:r>
            <a:r>
              <a:rPr b="1" lang="pt-BR" sz="4000">
                <a:solidFill>
                  <a:srgbClr val="FF0000"/>
                </a:solidFill>
              </a:rPr>
              <a:t>C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Percebemos a importância dos conceitos de </a:t>
            </a:r>
            <a:r>
              <a:rPr lang="pt-BR" sz="4000">
                <a:solidFill>
                  <a:schemeClr val="dk1"/>
                </a:solidFill>
              </a:rPr>
              <a:t>temperatura e dilatação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envolvidos na questão do Enem através desta questão. 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20636825" y="14311776"/>
            <a:ext cx="8594700" cy="3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forneceu a maior quantidade de energia às amostras.</a:t>
            </a:r>
            <a:endParaRPr i="0" sz="4000" u="none" cap="none" strike="noStrike"/>
          </a:p>
        </p:txBody>
      </p:sp>
      <p:sp>
        <p:nvSpPr>
          <p:cNvPr id="90" name="Google Shape;90;p1"/>
          <p:cNvSpPr/>
          <p:nvPr/>
        </p:nvSpPr>
        <p:spPr>
          <a:xfrm>
            <a:off x="18752000" y="25665926"/>
            <a:ext cx="122397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Física - Energia, trabalho e potência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Física - O calor e os fenômenos térmicos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8360125" y="27928099"/>
            <a:ext cx="131247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forneceu a maior quantidade de energia às amostras.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3137903" y="5084408"/>
            <a:ext cx="6827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3608933" y="4953779"/>
            <a:ext cx="5971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5943599"/>
            <a:ext cx="11528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</a:t>
            </a:r>
            <a:r>
              <a:rPr b="1" lang="pt-BR" sz="4800">
                <a:solidFill>
                  <a:schemeClr val="dk1"/>
                </a:solidFill>
              </a:rPr>
              <a:t>: </a:t>
            </a:r>
            <a:r>
              <a:rPr lang="pt-BR" sz="4800">
                <a:solidFill>
                  <a:schemeClr val="dk1"/>
                </a:solidFill>
              </a:rPr>
              <a:t>A Termologia</a:t>
            </a:r>
            <a:endParaRPr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6727371"/>
            <a:ext cx="12083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2817941" y="6686941"/>
            <a:ext cx="79029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O forno mais eficiente foi aquele que?</a:t>
            </a:r>
            <a:endParaRPr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9430300"/>
            <a:ext cx="12083100" cy="64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</a:t>
            </a:r>
            <a:r>
              <a:rPr b="1" lang="pt-BR" sz="4800">
                <a:solidFill>
                  <a:schemeClr val="dk1"/>
                </a:solidFill>
              </a:rPr>
              <a:t>: </a:t>
            </a:r>
            <a:r>
              <a:rPr lang="pt-BR" sz="4800">
                <a:solidFill>
                  <a:schemeClr val="dk1"/>
                </a:solidFill>
              </a:rPr>
              <a:t>A Termologia é um ramo da Física que estuda os fenômenos térmicos como calor, temperatura, dilatação, energia térmica, estudo térmico dos gases etc</a:t>
            </a:r>
            <a:endParaRPr sz="4000"/>
          </a:p>
        </p:txBody>
      </p:sp>
      <p:sp>
        <p:nvSpPr>
          <p:cNvPr id="98" name="Google Shape;98;p1"/>
          <p:cNvSpPr/>
          <p:nvPr/>
        </p:nvSpPr>
        <p:spPr>
          <a:xfrm>
            <a:off x="0" y="31353904"/>
            <a:ext cx="152178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</a:t>
            </a:r>
            <a:r>
              <a:rPr b="1" lang="pt-BR" sz="4000">
                <a:solidFill>
                  <a:srgbClr val="FF0000"/>
                </a:solidFill>
              </a:rPr>
              <a:t>6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000"/>
              <a:t>Apropriar-se de conhecimentos da física para , em situações problema, interpretar, avaliar ou planejar intervenções científico-tecnológicas.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pt-BR" sz="4000">
                <a:solidFill>
                  <a:srgbClr val="FF0000"/>
                </a:solidFill>
              </a:rPr>
              <a:t>H22 </a:t>
            </a:r>
            <a:r>
              <a:rPr lang="pt-BR" sz="4000"/>
              <a:t>- Compreender fenômenos decorrentes da interação entre a radiação e a matéria em suas manifestações em processos naturais ou tecnológicos, ou em suas implicações biológicas, sociais, econômica ou ambiental.</a:t>
            </a:r>
            <a:endParaRPr i="0" sz="4000" u="none" cap="none" strike="noStrike"/>
          </a:p>
        </p:txBody>
      </p:sp>
      <p:sp>
        <p:nvSpPr>
          <p:cNvPr id="99" name="Google Shape;99;p1"/>
          <p:cNvSpPr/>
          <p:nvPr/>
        </p:nvSpPr>
        <p:spPr>
          <a:xfrm>
            <a:off x="460602" y="36073616"/>
            <a:ext cx="31938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pt-BR" sz="4000">
                <a:solidFill>
                  <a:schemeClr val="dk1"/>
                </a:solidFill>
              </a:rPr>
              <a:t>10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pt-BR" sz="4000">
                <a:solidFill>
                  <a:schemeClr val="dk1"/>
                </a:solidFill>
              </a:rPr>
              <a:t>2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caderno branco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9676043" y="20074038"/>
            <a:ext cx="13373100" cy="25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lang="pt-BR" sz="4000">
                <a:solidFill>
                  <a:srgbClr val="FF0000"/>
                </a:solidFill>
              </a:rPr>
              <a:t>Correta.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 flipH="1">
            <a:off x="19993675" y="17720228"/>
            <a:ext cx="12013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cedeu energia à amostra de maior massa em mais tempo.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9337050" y="21691353"/>
            <a:ext cx="120138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cedeu energia à amostra de menor calor específico mais lentamente. 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9042518" y="24123523"/>
            <a:ext cx="123084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forneceu a menor quantidade de energia às amostras em menos tempo.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8059854" y="30276222"/>
            <a:ext cx="13127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000">
                <a:solidFill>
                  <a:schemeClr val="dk1"/>
                </a:solidFill>
              </a:rPr>
              <a:t>cedeu energia à amostra de maior massa em mais tempo.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7733284" y="31559600"/>
            <a:ext cx="130623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pt-BR" sz="4000">
                <a:solidFill>
                  <a:schemeClr val="dk1"/>
                </a:solidFill>
              </a:rPr>
              <a:t>forneceu a maior quantidade de energia em menos tempo.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7733284" y="32800573"/>
            <a:ext cx="13683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pt-BR" sz="4000">
                <a:solidFill>
                  <a:schemeClr val="dk1"/>
                </a:solidFill>
              </a:rPr>
              <a:t>cedeu energia à amostra de menor calor específico mais lentamente. 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7600582" y="34149265"/>
            <a:ext cx="1407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lang="pt-BR" sz="4000">
                <a:solidFill>
                  <a:schemeClr val="dk1"/>
                </a:solidFill>
              </a:rPr>
              <a:t>forneceu a menor quantidade de energia às amostras em menos tempo.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59229" y="37591118"/>
            <a:ext cx="317427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Com o objetivo de se tratar a eficiência de fornos de micro-ondas, planejou-se o aquecimento em 10 °C de amostras de diferentes substâncias, cada uma com determinada massa, em cinco fornos de marcas distintas. Nesse teste, cada forno operou à potência máxima.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O forno mais eficiente foi aquele que?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0" y="7491288"/>
            <a:ext cx="114300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/>
              <a:t>Conhecer e relacionar conceitos de energia e potência com as tecnologias do cotidiano.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0" y="16243402"/>
            <a:ext cx="130950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r>
              <a:rPr lang="pt-BR" sz="4000"/>
              <a:t>Reconhecer os processos de transferência de calor: condução, convecção e radiação e aplicá-los em situações do cotidiano.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