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 Math" panose="02040503050406030204" pitchFamily="18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312" y="32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1235" y="3352789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 (a):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Rebeca Chagas Dias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Xavier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r>
              <a:rPr lang="pt-BR" sz="4000" dirty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A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Considerando que a frequência de uma onda é definida pela razão entre o número de ciclos verificados e o intervalo de tempo</a:t>
            </a:r>
            <a:r>
              <a:rPr lang="pt-BR" sz="4000" dirty="0" smtClean="0"/>
              <a:t>. Calcula-se:</a:t>
            </a:r>
          </a:p>
          <a:p>
            <a:r>
              <a:rPr lang="pt-BR" sz="4000" dirty="0" smtClean="0"/>
              <a:t>f </a:t>
            </a:r>
            <a:r>
              <a:rPr lang="pt-BR" sz="4000" dirty="0"/>
              <a:t>= </a:t>
            </a:r>
            <a:r>
              <a:rPr lang="pt-BR" sz="4000" dirty="0" smtClean="0"/>
              <a:t>n/</a:t>
            </a:r>
            <a:r>
              <a:rPr lang="pt-BR" sz="4000" dirty="0" err="1" smtClean="0"/>
              <a:t>Δt</a:t>
            </a:r>
            <a:r>
              <a:rPr lang="pt-BR" sz="4000" dirty="0" smtClean="0"/>
              <a:t>)</a:t>
            </a:r>
          </a:p>
          <a:p>
            <a:r>
              <a:rPr lang="pt-BR" sz="4000" dirty="0" smtClean="0"/>
              <a:t>Dó Central</a:t>
            </a:r>
          </a:p>
          <a:p>
            <a:r>
              <a:rPr lang="pt-BR" sz="4000" dirty="0" err="1" smtClean="0"/>
              <a:t>fdc</a:t>
            </a:r>
            <a:r>
              <a:rPr lang="pt-BR" sz="4000" dirty="0" smtClean="0"/>
              <a:t> </a:t>
            </a:r>
            <a:r>
              <a:rPr lang="pt-BR" sz="4000" dirty="0"/>
              <a:t>= 1 ciclo / </a:t>
            </a:r>
            <a:r>
              <a:rPr lang="pt-BR" sz="4000" dirty="0" smtClean="0"/>
              <a:t>T</a:t>
            </a:r>
          </a:p>
          <a:p>
            <a:r>
              <a:rPr lang="pt-BR" sz="4000" dirty="0" smtClean="0"/>
              <a:t>II</a:t>
            </a:r>
            <a:r>
              <a:rPr lang="pt-BR" sz="4000" dirty="0"/>
              <a:t>) Dó </a:t>
            </a:r>
            <a:r>
              <a:rPr lang="pt-BR" sz="4000" dirty="0" smtClean="0"/>
              <a:t>maior</a:t>
            </a:r>
          </a:p>
          <a:p>
            <a:r>
              <a:rPr lang="pt-BR" sz="4000" dirty="0" err="1" smtClean="0"/>
              <a:t>fdm</a:t>
            </a:r>
            <a:r>
              <a:rPr lang="pt-BR" sz="4000" dirty="0" smtClean="0"/>
              <a:t> </a:t>
            </a:r>
            <a:r>
              <a:rPr lang="pt-BR" sz="4000" dirty="0"/>
              <a:t>= 2 ciclos / </a:t>
            </a:r>
            <a:r>
              <a:rPr lang="pt-BR" sz="4000" dirty="0" smtClean="0"/>
              <a:t>T</a:t>
            </a:r>
          </a:p>
          <a:p>
            <a:r>
              <a:rPr lang="pt-BR" sz="4000" dirty="0" smtClean="0"/>
              <a:t>III</a:t>
            </a:r>
            <a:r>
              <a:rPr lang="pt-BR" sz="4000" dirty="0"/>
              <a:t>) Estabelecendo a relação entre </a:t>
            </a:r>
            <a:r>
              <a:rPr lang="pt-BR" sz="4000" dirty="0" err="1"/>
              <a:t>fdc</a:t>
            </a:r>
            <a:r>
              <a:rPr lang="pt-BR" sz="4000" dirty="0"/>
              <a:t> / </a:t>
            </a:r>
            <a:r>
              <a:rPr lang="pt-BR" sz="4000" dirty="0" err="1"/>
              <a:t>fdm</a:t>
            </a:r>
            <a:r>
              <a:rPr lang="pt-BR" sz="4000" dirty="0"/>
              <a:t>, chega no resultado</a:t>
            </a:r>
            <a:r>
              <a:rPr lang="pt-BR" sz="4000" dirty="0" smtClean="0"/>
              <a:t>:</a:t>
            </a:r>
          </a:p>
          <a:p>
            <a:r>
              <a:rPr lang="pt-BR" sz="4000" dirty="0" err="1" smtClean="0"/>
              <a:t>fdc</a:t>
            </a:r>
            <a:r>
              <a:rPr lang="pt-BR" sz="4000" dirty="0" smtClean="0"/>
              <a:t> </a:t>
            </a:r>
            <a:r>
              <a:rPr lang="pt-BR" sz="4000" dirty="0"/>
              <a:t>/ </a:t>
            </a:r>
            <a:r>
              <a:rPr lang="pt-BR" sz="4000" dirty="0" err="1"/>
              <a:t>fdm</a:t>
            </a:r>
            <a:r>
              <a:rPr lang="pt-BR" sz="4000" dirty="0"/>
              <a:t> = 1/T / 2/T ⇒ </a:t>
            </a:r>
            <a:r>
              <a:rPr lang="pt-BR" sz="4000" dirty="0" smtClean="0"/>
              <a:t>1/2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7" y="17251926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endParaRPr lang="pt-BR" sz="4000" dirty="0" smtClean="0">
              <a:solidFill>
                <a:schemeClr val="dk1"/>
              </a:solidFill>
            </a:endParaRPr>
          </a:p>
          <a:p>
            <a:pPr algn="just" fontAlgn="base"/>
            <a:r>
              <a:rPr lang="pt-BR" sz="4000" dirty="0" smtClean="0">
                <a:solidFill>
                  <a:schemeClr val="dk1"/>
                </a:solidFill>
              </a:rPr>
              <a:t>a</a:t>
            </a:r>
            <a:r>
              <a:rPr lang="pt-BR" sz="4000" dirty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861667" y="25054785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000" dirty="0" smtClean="0"/>
              <a:t>Razões entre frequências ondulatórias.</a:t>
            </a:r>
            <a:endParaRPr lang="pt-BR" sz="4800" dirty="0" smtClean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18373360" y="27210585"/>
                <a:ext cx="13124767" cy="4777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buSzPct val="25000"/>
                </a:pPr>
                <a:r>
                  <a:rPr lang="pt-BR" sz="4800" b="1" dirty="0" smtClean="0">
                    <a:solidFill>
                      <a:schemeClr val="dk1"/>
                    </a:solidFill>
                  </a:rPr>
                  <a:t>Registros / Dados:</a:t>
                </a:r>
                <a:r>
                  <a:rPr lang="pt-BR" sz="4000" b="1" dirty="0">
                    <a:solidFill>
                      <a:schemeClr val="dk1"/>
                    </a:solidFill>
                  </a:rPr>
                  <a:t> </a:t>
                </a:r>
                <a:r>
                  <a:rPr lang="pt-BR" sz="4000" b="1" dirty="0">
                    <a:solidFill>
                      <a:srgbClr val="FF0000"/>
                    </a:solidFill>
                  </a:rPr>
                  <a:t>Opções</a:t>
                </a:r>
                <a:r>
                  <a:rPr lang="pt-BR" sz="4000" b="1" dirty="0" smtClean="0">
                    <a:solidFill>
                      <a:srgbClr val="FF0000"/>
                    </a:solidFill>
                  </a:rPr>
                  <a:t>:</a:t>
                </a:r>
                <a:endParaRPr lang="pt-BR" sz="4000" b="1" dirty="0" smtClean="0">
                  <a:solidFill>
                    <a:srgbClr val="FF0000"/>
                  </a:solidFill>
                </a:endParaRPr>
              </a:p>
              <a:p>
                <a:pPr lvl="0" algn="just">
                  <a:buSzPct val="25000"/>
                </a:pPr>
                <a:endParaRPr lang="pt-BR" sz="4000" dirty="0" smtClean="0">
                  <a:solidFill>
                    <a:schemeClr val="dk1"/>
                  </a:solidFill>
                </a:endParaRPr>
              </a:p>
              <a:p>
                <a:pPr lvl="0" algn="just">
                  <a:buSzPct val="25000"/>
                </a:pPr>
                <a:endParaRPr lang="pt-BR" sz="4000" dirty="0">
                  <a:solidFill>
                    <a:schemeClr val="dk1"/>
                  </a:solidFill>
                </a:endParaRPr>
              </a:p>
              <a:p>
                <a:pPr lvl="0" algn="just">
                  <a:buSzPct val="25000"/>
                </a:pPr>
                <a:endParaRPr lang="pt-BR" sz="4000" dirty="0" smtClean="0">
                  <a:solidFill>
                    <a:schemeClr val="dk1"/>
                  </a:solidFill>
                </a:endParaRPr>
              </a:p>
              <a:p>
                <a:pPr lvl="0" algn="just">
                  <a:buSzPct val="25000"/>
                </a:pPr>
                <a:endParaRPr lang="pt-BR" sz="4000" dirty="0" smtClean="0">
                  <a:solidFill>
                    <a:schemeClr val="dk1"/>
                  </a:solidFill>
                </a:endParaRPr>
              </a:p>
              <a:p>
                <a:pPr lvl="0" algn="just">
                  <a:buSzPct val="25000"/>
                </a:pPr>
                <a:endParaRPr lang="pt-BR" sz="4000" dirty="0">
                  <a:solidFill>
                    <a:schemeClr val="dk1"/>
                  </a:solidFill>
                </a:endParaRPr>
              </a:p>
              <a:p>
                <a:pPr lvl="0" algn="just">
                  <a:buSzPct val="25000"/>
                </a:pPr>
                <a:r>
                  <a:rPr lang="pt-BR" sz="4000" dirty="0" smtClean="0">
                    <a:solidFill>
                      <a:schemeClr val="dk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sz="40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3360" y="27210585"/>
                <a:ext cx="13124767" cy="4777975"/>
              </a:xfrm>
              <a:prstGeom prst="rect">
                <a:avLst/>
              </a:prstGeom>
              <a:blipFill rotWithShape="1">
                <a:blip r:embed="rId5"/>
                <a:stretch>
                  <a:fillRect l="-2090" t="-3065" b="-1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Ondulatória (Ondas)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r>
              <a:rPr lang="pt-BR" sz="4000" dirty="0"/>
              <a:t>A razão entre as frequências do Dó central e do Dó maior é de</a:t>
            </a:r>
            <a:r>
              <a:rPr lang="pt-BR" sz="4000" dirty="0" smtClean="0"/>
              <a:t>: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107426"/>
            <a:ext cx="128338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 </a:t>
            </a:r>
            <a:r>
              <a:rPr lang="pt-BR" sz="4000" dirty="0" smtClean="0"/>
              <a:t>Física – Oscilações, ondas, óptica e radiação.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1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</a:t>
            </a:r>
            <a:r>
              <a:rPr lang="pt-BR" sz="4000" dirty="0" smtClean="0"/>
              <a:t>ciências naturais e as tecnologias a elas associadas como construções humanas, percebendo seus papéis nos processos de produção e no desenvolvimento econômico e social da humanidade.</a:t>
            </a:r>
            <a:endParaRPr lang="pt-BR" sz="4000" dirty="0" smtClean="0"/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H1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– Reconhecer características ou propriedades de fenômenos ondulatórios ou oscilatórios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, relacionando-os a seus usos em diferentes contextos.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2013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</a:t>
            </a:r>
            <a:r>
              <a:rPr lang="pt-BR" sz="4000" dirty="0">
                <a:solidFill>
                  <a:schemeClr val="dk1"/>
                </a:solidFill>
              </a:rPr>
              <a:t>8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branco | Ondulatória (Ondas)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724886" y="20753263"/>
            <a:ext cx="1337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a análise da figura é incompatível com esse resultado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828621" y="19429824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a análise da figura é incompatível com esse resultado.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059944"/>
            <a:ext cx="12013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análise da figura é incompatível com esse resultado</a:t>
            </a:r>
            <a:r>
              <a:rPr lang="pt-BR" sz="4000" dirty="0"/>
              <a:t>.</a:t>
            </a:r>
            <a:endParaRPr lang="pt-BR" sz="4000" dirty="0"/>
          </a:p>
        </p:txBody>
      </p:sp>
      <p:sp>
        <p:nvSpPr>
          <p:cNvPr id="29" name="Retângulo 28"/>
          <p:cNvSpPr/>
          <p:nvPr/>
        </p:nvSpPr>
        <p:spPr>
          <a:xfrm>
            <a:off x="19189787" y="23311177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análise da figura é incompatível com esse resultado</a:t>
            </a:r>
            <a:r>
              <a:rPr lang="pt-BR" sz="4000" dirty="0"/>
              <a:t>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199972" y="32031266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 2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994542" y="32821184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c) 1</a:t>
            </a:r>
            <a:endParaRPr lang="pt-BR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/>
              <p:cNvSpPr/>
              <p:nvPr/>
            </p:nvSpPr>
            <p:spPr>
              <a:xfrm>
                <a:off x="17644802" y="33562243"/>
                <a:ext cx="13682888" cy="961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buSzPct val="25000"/>
                </a:pPr>
                <a:r>
                  <a:rPr lang="pt-BR" sz="4000" dirty="0" smtClean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pt-BR" sz="40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802" y="33562243"/>
                <a:ext cx="13682888" cy="961545"/>
              </a:xfrm>
              <a:prstGeom prst="rect">
                <a:avLst/>
              </a:prstGeom>
              <a:blipFill rotWithShape="1">
                <a:blip r:embed="rId6"/>
                <a:stretch>
                  <a:fillRect l="-1559" b="-121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17367458" y="34668150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e) </a:t>
            </a:r>
            <a:r>
              <a:rPr lang="pt-BR" sz="4000" dirty="0" smtClean="0">
                <a:solidFill>
                  <a:schemeClr val="dk1"/>
                </a:solidFill>
              </a:rPr>
              <a:t>4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Em um piano, o Dó central e a próxima nota Dó (Dó maior) apresentam sons parecidos, mas não idênticos. É possível utilizar programas computacionais para expressar o formato dessas ondas sonoras em cada uma das situações como apresentado nas figuras, em que estão indicados intervalos de tempo idênticos (T).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Aprofundar o conhecimento nos conteúdos: Frequência e período de uma onda.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" y="9121446"/>
            <a:ext cx="122137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dk1"/>
                </a:solidFill>
              </a:rPr>
              <a:t>A frequência é definida como a razão entre o número de ciclos efetuados por uma onda e o tempo de execução desses ciclos.</a:t>
            </a:r>
          </a:p>
          <a:p>
            <a:pPr algn="just"/>
            <a:r>
              <a:rPr lang="pt-BR" sz="4000" dirty="0">
                <a:solidFill>
                  <a:schemeClr val="dk1"/>
                </a:solidFill>
              </a:rPr>
              <a:t>f=n/</a:t>
            </a:r>
            <a:r>
              <a:rPr lang="pt-BR" sz="4000" dirty="0" err="1">
                <a:solidFill>
                  <a:schemeClr val="dk1"/>
                </a:solidFill>
              </a:rPr>
              <a:t>Δt</a:t>
            </a:r>
            <a:endParaRPr lang="pt-BR" sz="4000" dirty="0">
              <a:solidFill>
                <a:schemeClr val="dk1"/>
              </a:solidFill>
            </a:endParaRPr>
          </a:p>
          <a:p>
            <a:pPr algn="just"/>
            <a:r>
              <a:rPr lang="pt-BR" sz="4000" dirty="0">
                <a:solidFill>
                  <a:schemeClr val="dk1"/>
                </a:solidFill>
              </a:rPr>
              <a:t>De acordo com a figura, percebe-se que para o mesmo tempo T, a onda sonora do Dó central faz 1 ciclo, enquanto no Dó maior são 2 ciclos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</a:t>
            </a:r>
            <a:r>
              <a:rPr lang="pt-BR" sz="4000" dirty="0" smtClean="0"/>
              <a:t>de relações físicas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787" y="28660982"/>
            <a:ext cx="8526498" cy="223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644</Words>
  <Application>Microsoft Office PowerPoint</Application>
  <PresentationFormat>Personalizar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Cambria Math</vt:lpstr>
      <vt:lpstr>Calibri</vt:lpstr>
      <vt:lpstr>Tahoma</vt:lpstr>
      <vt:lpstr>Times New Roman</vt:lpstr>
      <vt:lpstr>Cambria</vt:lpstr>
      <vt:lpstr>Wingdings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USER</cp:lastModifiedBy>
  <cp:revision>140</cp:revision>
  <dcterms:modified xsi:type="dcterms:W3CDTF">2019-08-03T00:48:23Z</dcterms:modified>
</cp:coreProperties>
</file>