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43200625" cx="32399275"/>
  <p:notesSz cx="6858000" cy="9028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 lang="pt-BR"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742322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1" dirty="0" smtClean="0">
                <a:solidFill>
                  <a:srgbClr val="FF0000"/>
                </a:solidFill>
              </a:rPr>
              <a:t>Suporte:</a:t>
            </a:r>
            <a:r>
              <a:rPr lang="pt-BR" sz="1200" dirty="0" smtClean="0">
                <a:solidFill>
                  <a:srgbClr val="FF0000"/>
                </a:solidFill>
              </a:rPr>
              <a:t> www.wikifisica.com;</a:t>
            </a:r>
            <a:r>
              <a:rPr lang="pt-BR" sz="1200" baseline="0" dirty="0" smtClean="0">
                <a:solidFill>
                  <a:srgbClr val="FF0000"/>
                </a:solidFill>
              </a:rPr>
              <a:t> </a:t>
            </a:r>
            <a:r>
              <a:rPr lang="pt-BR" sz="1200" dirty="0" smtClean="0">
                <a:solidFill>
                  <a:srgbClr val="FF0000"/>
                </a:solidFill>
              </a:rPr>
              <a:t>https://curriculointerativo.sedu.es.gov.br/</a:t>
            </a:r>
            <a:r>
              <a:rPr lang="pt-BR" sz="1200" b="1" dirty="0" smtClean="0">
                <a:solidFill>
                  <a:srgbClr val="FF0000"/>
                </a:solidFill>
                <a:ea typeface="Cambria"/>
                <a:cs typeface="Cambria"/>
                <a:sym typeface="Cambria"/>
              </a:rPr>
              <a:t>  e </a:t>
            </a:r>
            <a:r>
              <a:rPr lang="pt-BR" sz="1200" dirty="0" smtClean="0">
                <a:solidFill>
                  <a:srgbClr val="FF0000"/>
                </a:solidFill>
              </a:rPr>
              <a:t>https://sedudigital.wixsite.com/preenemdigital</a:t>
            </a:r>
            <a:endParaRPr sz="1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1200" b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 lang="pt-BR" sz="1200" b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8745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535200" tIns="267600" rIns="535200" bIns="2676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pt-BR" sz="7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428875" y="3838575"/>
            <a:ext cx="27541537" cy="720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32007" marR="0" lvl="5" indent="-207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864017" marR="0" lvl="6" indent="-417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296025" marR="0" lvl="7" indent="-624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728033" marR="0" lvl="8" indent="-833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428875" y="12477750"/>
            <a:ext cx="27541537" cy="25922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93888" marR="0" lvl="0" indent="-769938" algn="l" rtl="0"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7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108450" marR="0" lvl="1" indent="-60325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6319838" marR="0" lvl="2" indent="-427037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8847138" marR="0" lvl="3" indent="-566738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1377613" marR="0" lvl="4" indent="-569913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1809727" marR="0" lvl="5" indent="-566734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2241735" marR="0" lvl="6" indent="-566942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2673743" marR="0" lvl="7" indent="-567149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3105752" marR="0" lvl="8" indent="-567359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535200" tIns="267600" rIns="535200" bIns="2676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lang="pt-BR" sz="7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/>
          <p:nvPr/>
        </p:nvSpPr>
        <p:spPr>
          <a:xfrm>
            <a:off x="21670963" y="11322049"/>
            <a:ext cx="78297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Tahoma"/>
              <a:buNone/>
            </a:pPr>
            <a:r>
              <a:rPr b="0" i="0" lang="pt-BR" sz="11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1" y="279484"/>
            <a:ext cx="320367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EEEFM Prof.ª Filomena Quitiba  </a:t>
            </a:r>
            <a:endParaRPr b="1" i="0" sz="5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100"/>
              <a:buFont typeface="Arial"/>
              <a:buNone/>
            </a:pPr>
            <a:r>
              <a:rPr b="1" i="0" lang="pt-BR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Piúma/ES, 1º semestre de 2019</a:t>
            </a:r>
            <a:endParaRPr b="1" i="0" sz="4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11623675" y="16875125"/>
            <a:ext cx="2667000" cy="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68"/>
              <a:buFont typeface="Times New Roman"/>
              <a:buNone/>
            </a:pPr>
            <a:r>
              <a:t/>
            </a:r>
            <a:endParaRPr b="0" i="0" sz="2268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 id="75" name="Google Shape;75;p1"/>
          <p:cNvSpPr/>
          <p:nvPr/>
        </p:nvSpPr>
        <p:spPr>
          <a:xfrm>
            <a:off x="16168688" y="2589213"/>
            <a:ext cx="287400" cy="2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3"/>
              <a:buFont typeface="Times New Roman"/>
              <a:buNone/>
            </a:pPr>
            <a:r>
              <a:t/>
            </a:r>
            <a:endParaRPr b="0" i="0" sz="2173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4063576" y="2057399"/>
            <a:ext cx="24280800" cy="23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DIAGRAMA VÊ: </a:t>
            </a:r>
            <a:r>
              <a:rPr b="1" i="0" lang="pt-BR" sz="4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ESTUDANDO PARA O ENEM DE FORMA INVERTIDA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Tahoma"/>
              <a:buNone/>
            </a:pPr>
            <a:r>
              <a:rPr b="1" i="0" lang="pt-BR" sz="4800" u="none" cap="none" strike="noStrike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i="0" sz="4800" u="none" cap="none" strike="noStrik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77" name="Google Shape;7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0666" y="3298371"/>
            <a:ext cx="28869791" cy="32918401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"/>
          <p:cNvSpPr/>
          <p:nvPr/>
        </p:nvSpPr>
        <p:spPr>
          <a:xfrm>
            <a:off x="11127581" y="19514084"/>
            <a:ext cx="184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27316963" y="3680956"/>
            <a:ext cx="4792200" cy="3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6439932" y="3098638"/>
            <a:ext cx="20170200" cy="27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Aluno( s): </a:t>
            </a:r>
            <a:r>
              <a:rPr lang="pt-BR" sz="4000">
                <a:solidFill>
                  <a:schemeClr val="dk1"/>
                </a:solidFill>
              </a:rPr>
              <a:t>Gabriel Manhães Alochio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Série: </a:t>
            </a:r>
            <a:r>
              <a:rPr lang="pt-BR" sz="3600">
                <a:solidFill>
                  <a:schemeClr val="dk1"/>
                </a:solidFill>
              </a:rPr>
              <a:t>2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° ano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Turma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</a:t>
            </a:r>
            <a:r>
              <a:rPr lang="pt-BR" sz="3600">
                <a:solidFill>
                  <a:schemeClr val="dk1"/>
                </a:solidFill>
              </a:rPr>
              <a:t>02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Turno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Matutino.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3,0 pontos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</a:t>
            </a:r>
            <a:r>
              <a:rPr b="1" lang="pt-BR" sz="3600">
                <a:solidFill>
                  <a:schemeClr val="dk1"/>
                </a:solidFill>
              </a:rPr>
              <a:t>: </a:t>
            </a:r>
            <a:r>
              <a:rPr b="0" i="0" lang="pt-BR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lucas.perobas@gmail.com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mbria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20636964" y="39972350"/>
            <a:ext cx="312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82" name="Google Shape;82;p1"/>
          <p:cNvPicPr preferRelativeResize="0"/>
          <p:nvPr/>
        </p:nvPicPr>
        <p:blipFill rotWithShape="1">
          <a:blip r:embed="rId4">
            <a:alphaModFix/>
          </a:blip>
          <a:srcRect b="60654" l="47566" r="46549" t="30425"/>
          <a:stretch/>
        </p:blipFill>
        <p:spPr>
          <a:xfrm>
            <a:off x="14787374" y="12557821"/>
            <a:ext cx="4937512" cy="352647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"/>
          <p:cNvSpPr/>
          <p:nvPr/>
        </p:nvSpPr>
        <p:spPr>
          <a:xfrm>
            <a:off x="416710" y="30303145"/>
            <a:ext cx="78327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0" y="18506495"/>
            <a:ext cx="13552800" cy="3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conhecer: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Raciocínio e Aprender</a:t>
            </a:r>
            <a:r>
              <a:rPr lang="pt-BR" sz="4000"/>
              <a:t>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fazer: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/>
              <a:t>Gerar energia sustentável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ser: </a:t>
            </a:r>
            <a:r>
              <a:rPr lang="pt-BR" sz="4000"/>
              <a:t>Sustentável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0" y="30459011"/>
            <a:ext cx="7430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Cognitivas</a:t>
            </a:r>
            <a:r>
              <a:rPr b="1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0" y="21893086"/>
            <a:ext cx="14499300" cy="82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 na BNCC: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lang="pt-BR" sz="4000">
                <a:solidFill>
                  <a:schemeClr val="dk1"/>
                </a:solidFill>
              </a:rPr>
              <a:t>Apropriar-se de conhecimentos da física para compreender o mundo natural e para interpretar, avaliar e planejar intervenções científico-tecnológicas no mundo contemporâneo.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t/>
            </a:r>
            <a:endParaRPr b="1" sz="4400">
              <a:solidFill>
                <a:srgbClr val="FF0000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pt-BR" sz="4000">
                <a:solidFill>
                  <a:schemeClr val="dk1"/>
                </a:solidFill>
              </a:rPr>
              <a:t>Avaliar sistemas naturais.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1978710" y="6054374"/>
            <a:ext cx="10090500" cy="32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valor: 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i="0" sz="4000" u="none" cap="none" strike="noStrike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>
                <a:solidFill>
                  <a:schemeClr val="dk1"/>
                </a:solidFill>
              </a:rPr>
              <a:t>Pois ajuda no aprendizado, e auxiliar no estudo para o ENEM. </a:t>
            </a:r>
            <a:endParaRPr i="0" sz="4000" u="none" cap="none" strike="noStrike">
              <a:solidFill>
                <a:schemeClr val="dk1"/>
              </a:solidFill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1627700" y="8979775"/>
            <a:ext cx="10090500" cy="82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conhecimento: </a:t>
            </a:r>
            <a:endParaRPr sz="4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>
                <a:solidFill>
                  <a:schemeClr val="dk1"/>
                </a:solidFill>
              </a:rPr>
              <a:t>O calor necessário para o aquecimento da água para irá gerar o vapor necessário para movimentar as turbinas das estações de energia elétrica é oriundo do magma presente no subsolo da terra. Esse quando se aproxima de um bolsão de água o aquece até sua temperatura de ebulição gerando o vapor.</a:t>
            </a:r>
            <a:endParaRPr sz="4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pt-BR" sz="4800">
                <a:solidFill>
                  <a:schemeClr val="dk1"/>
                </a:solidFill>
              </a:rPr>
              <a:t> </a:t>
            </a:r>
            <a:endParaRPr b="1" sz="4800">
              <a:solidFill>
                <a:schemeClr val="dk1"/>
              </a:solidFill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0185517" y="17380057"/>
            <a:ext cx="108714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Interpretações: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Correta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8752005" y="26158372"/>
            <a:ext cx="122397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Transformações: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Regimes totalitários: nazismo e facismo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8360121" y="27569086"/>
            <a:ext cx="131247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/ Dados: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Opções: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pel</a:t>
            </a:r>
            <a:r>
              <a:rPr lang="pt-BR" sz="4000">
                <a:solidFill>
                  <a:schemeClr val="dk1"/>
                </a:solidFill>
              </a:rPr>
              <a:t>a circulação do magma no subsolo.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23137903" y="5084408"/>
            <a:ext cx="68274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Metodológico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3608933" y="4953779"/>
            <a:ext cx="5971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Conceitual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0" y="5943599"/>
            <a:ext cx="11528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Teoria:</a:t>
            </a:r>
            <a:r>
              <a:rPr b="1" lang="pt-BR" sz="4800">
                <a:solidFill>
                  <a:schemeClr val="dk1"/>
                </a:solidFill>
              </a:rPr>
              <a:t> </a:t>
            </a:r>
            <a:r>
              <a:rPr lang="pt-BR" sz="4800">
                <a:solidFill>
                  <a:schemeClr val="dk1"/>
                </a:solidFill>
              </a:rPr>
              <a:t>Magma no sobsolo </a:t>
            </a:r>
            <a:endParaRPr i="0" sz="4000" u="none" cap="none" strike="noStrike">
              <a:solidFill>
                <a:srgbClr val="000000"/>
              </a:solidFill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0" y="6727371"/>
            <a:ext cx="12083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Princípios/necessidade didática: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2932229" y="6772829"/>
            <a:ext cx="7902900" cy="20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Questão básica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4000">
                <a:solidFill>
                  <a:schemeClr val="dk1"/>
                </a:solidFill>
              </a:rPr>
              <a:t> fonte de energia é extraída do calor gerado por?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11322049"/>
            <a:ext cx="12833700" cy="4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Conceitos: 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>
                <a:solidFill>
                  <a:schemeClr val="dk1"/>
                </a:solidFill>
              </a:rPr>
              <a:t>Os magmas acumulam-se em geral dentro de câmaras magmáticas situadas entre os 15 e os 150 km de profundidade, com temperaturas que variam entre 650 e 1200 ºC, mas podendo atingir 1560 °C.</a:t>
            </a:r>
            <a:endParaRPr sz="4800">
              <a:solidFill>
                <a:schemeClr val="dk1"/>
              </a:solidFill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31353904"/>
            <a:ext cx="152178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</a:t>
            </a:r>
            <a:r>
              <a:rPr b="0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ÁREA 2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pt-BR" sz="4000">
                <a:solidFill>
                  <a:srgbClr val="333333"/>
                </a:solidFill>
              </a:rPr>
              <a:t> Compreender transformações dos mgmas no subsolo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Habilidade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1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Analisar a ação </a:t>
            </a:r>
            <a:r>
              <a:rPr lang="pt-BR" sz="4000"/>
              <a:t>extremamente quente, circula em seus bolsões.</a:t>
            </a:r>
            <a:endParaRPr b="0" i="0" sz="40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60602" y="36073616"/>
            <a:ext cx="319386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Evento</a:t>
            </a:r>
            <a:r>
              <a:rPr b="0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ENEM: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pt-BR" sz="4000">
                <a:solidFill>
                  <a:schemeClr val="dk1"/>
                </a:solidFill>
              </a:rPr>
              <a:t>10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Questão: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pt-BR" sz="4000">
                <a:solidFill>
                  <a:schemeClr val="dk1"/>
                </a:solidFill>
              </a:rPr>
              <a:t>9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caderno branc</a:t>
            </a:r>
            <a:r>
              <a:rPr lang="pt-BR" sz="4000">
                <a:solidFill>
                  <a:schemeClr val="dk1"/>
                </a:solidFill>
              </a:rPr>
              <a:t>o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9676050" y="20608424"/>
            <a:ext cx="133731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</a:t>
            </a:r>
            <a:r>
              <a:rPr b="1" lang="pt-BR" sz="4000">
                <a:solidFill>
                  <a:srgbClr val="FF0000"/>
                </a:solidFill>
              </a:rPr>
              <a:t>, </a:t>
            </a:r>
            <a:r>
              <a:rPr lang="pt-BR" sz="4000">
                <a:solidFill>
                  <a:schemeClr val="dk1"/>
                </a:solidFill>
              </a:rPr>
              <a:t>pelo sol que aquece as águas com radiação ultravioleta.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19797475" y="19256052"/>
            <a:ext cx="12210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pelas erupção constantes dos vulcões.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9337056" y="22686607"/>
            <a:ext cx="120138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pela queima do carvão e combustíveis fósseis.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9042518" y="24123523"/>
            <a:ext cx="123084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pelos destristos e cinzas vulcânicas.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8059854" y="30276222"/>
            <a:ext cx="131277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pela</a:t>
            </a:r>
            <a:r>
              <a:rPr lang="pt-BR" sz="4000">
                <a:solidFill>
                  <a:schemeClr val="dk1"/>
                </a:solidFill>
              </a:rPr>
              <a:t>s erupção constantes dos vulcões.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7733284" y="31559600"/>
            <a:ext cx="130623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pel</a:t>
            </a:r>
            <a:r>
              <a:rPr lang="pt-BR" sz="4000">
                <a:solidFill>
                  <a:schemeClr val="dk1"/>
                </a:solidFill>
              </a:rPr>
              <a:t>o sol que aquece as águas com radiação ultravioleta.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7733284" y="32800573"/>
            <a:ext cx="13683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pel</a:t>
            </a:r>
            <a:r>
              <a:rPr lang="pt-BR" sz="4000">
                <a:solidFill>
                  <a:schemeClr val="dk1"/>
                </a:solidFill>
              </a:rPr>
              <a:t>a queima do carvão e combustíveis fósseis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17600582" y="34149265"/>
            <a:ext cx="140769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pelos</a:t>
            </a:r>
            <a:r>
              <a:rPr lang="pt-BR" sz="4000">
                <a:solidFill>
                  <a:schemeClr val="dk1"/>
                </a:solidFill>
              </a:rPr>
              <a:t> destristos e cinzas vulcânicas.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146979" y="37838693"/>
            <a:ext cx="317427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A Fonte de energia representada na figura, considerada uma das mais limpas e sustentável do mundo, é extraída 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do calor gerando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/>
              <a:t>                                                </a:t>
            </a:r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0" y="7558379"/>
            <a:ext cx="12213900" cy="56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O magma, extremamente quente, circula em seus bolsões, fazendo com que tudo o que estiver ao seu redor também esquente, gerando vapor, que alimentará as turbinas responsáveis pela geração da energia limpa.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0" y="16243402"/>
            <a:ext cx="130950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Sentença Descritora: </a:t>
            </a:r>
            <a:endParaRPr b="1" i="0" sz="4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Identificar </a:t>
            </a:r>
            <a:r>
              <a:rPr lang="pt-BR" sz="4000"/>
              <a:t>uma nova forma de gerar energia saudável e e sustentável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739925" y="35497975"/>
            <a:ext cx="4937500" cy="674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