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32399288" cy="43200638"/>
  <p:notesSz cx="6858000" cy="9028113"/>
  <p:embeddedFontLst>
    <p:embeddedFont>
      <p:font typeface="Tahoma" panose="020B0604030504040204" pitchFamily="34" charset="0"/>
      <p:regular r:id="rId4"/>
      <p:bold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mbria" panose="02040503050406030204" pitchFamily="18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AB172B-123D-4359-81A1-3278819959C6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0" d="100"/>
          <a:sy n="20" d="100"/>
        </p:scale>
        <p:origin x="932" y="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‹nº›</a:t>
            </a:fld>
            <a:endParaRPr lang="pt-BR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74232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200" b="1" dirty="0" smtClean="0">
                <a:solidFill>
                  <a:srgbClr val="FF0000"/>
                </a:solidFill>
              </a:rPr>
              <a:t>Suporte:</a:t>
            </a:r>
            <a:r>
              <a:rPr lang="pt-BR" sz="1200" dirty="0" smtClean="0">
                <a:solidFill>
                  <a:srgbClr val="FF0000"/>
                </a:solidFill>
              </a:rPr>
              <a:t> www.wikifisica.com;</a:t>
            </a:r>
            <a:r>
              <a:rPr lang="pt-BR" sz="1200" baseline="0" dirty="0" smtClean="0">
                <a:solidFill>
                  <a:srgbClr val="FF0000"/>
                </a:solidFill>
              </a:rPr>
              <a:t> </a:t>
            </a:r>
            <a:r>
              <a:rPr lang="pt-BR" sz="1200" dirty="0" smtClean="0">
                <a:solidFill>
                  <a:srgbClr val="FF0000"/>
                </a:solidFill>
              </a:rPr>
              <a:t>https://curriculointerativo.sedu.es.gov.br/</a:t>
            </a:r>
            <a:r>
              <a:rPr lang="pt-BR" sz="1200" b="1" dirty="0" smtClean="0">
                <a:solidFill>
                  <a:srgbClr val="FF0000"/>
                </a:solidFill>
                <a:ea typeface="Cambria"/>
                <a:cs typeface="Cambria"/>
                <a:sym typeface="Cambria"/>
              </a:rPr>
              <a:t>  e </a:t>
            </a:r>
            <a:r>
              <a:rPr lang="pt-BR" sz="1200" dirty="0" smtClean="0">
                <a:solidFill>
                  <a:srgbClr val="FF0000"/>
                </a:solidFill>
              </a:rPr>
              <a:t>https://sedudigital.wixsite.com/preenemdigital</a:t>
            </a:r>
            <a:endParaRPr sz="12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</a:t>
            </a:fld>
            <a:endParaRPr lang="pt-BR" sz="12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8745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32007" marR="0" lvl="5" indent="-20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64017" marR="0" lvl="6" indent="-41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96025" marR="0" lvl="7" indent="-624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728033" marR="0" lvl="8" indent="-833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93888" marR="0" lvl="0" indent="-769938" algn="l" rtl="0"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108450" marR="0" lvl="1" indent="-60325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319838" marR="0" lvl="2" indent="-427037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8847138" marR="0" lvl="3" indent="-5667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377613" marR="0" lvl="4" indent="-569913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1809727" marR="0" lvl="5" indent="-566734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241735" marR="0" lvl="6" indent="-566942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673743" marR="0" lvl="7" indent="-56714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105752" marR="0" lvl="8" indent="-56735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wrap="square" lIns="82050" tIns="41025" rIns="82050" bIns="410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1" y="279484"/>
            <a:ext cx="32036656" cy="2020186"/>
          </a:xfrm>
          <a:prstGeom prst="rect">
            <a:avLst/>
          </a:prstGeom>
          <a:noFill/>
          <a:ln>
            <a:noFill/>
          </a:ln>
        </p:spPr>
        <p:txBody>
          <a:bodyPr wrap="square" lIns="86850" tIns="43425" rIns="86850" bIns="43425" anchor="t" anchorCtr="0">
            <a:noAutofit/>
          </a:bodyPr>
          <a:lstStyle/>
          <a:p>
            <a:pPr lvl="0" algn="ctr">
              <a:buSzPct val="25000"/>
            </a:pPr>
            <a:r>
              <a:rPr lang="pt-BR" sz="5400" b="1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EEEFM Prof.ª Filomena Quitiba </a:t>
            </a:r>
            <a:r>
              <a:rPr lang="pt-BR" sz="5400" b="1" dirty="0" smtClean="0">
                <a:solidFill>
                  <a:srgbClr val="000099"/>
                </a:solidFill>
                <a:ea typeface="Cambria"/>
                <a:cs typeface="Cambria"/>
                <a:sym typeface="Cambria"/>
              </a:rPr>
              <a:t> </a:t>
            </a:r>
            <a:endParaRPr lang="pt-BR" sz="5400" b="1" dirty="0">
              <a:solidFill>
                <a:srgbClr val="000099"/>
              </a:solidFill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Piúma/ES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, </a:t>
            </a:r>
            <a:r>
              <a:rPr lang="pt-BR" sz="4400" b="1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1º semestre</a:t>
            </a: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 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de </a:t>
            </a: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2019</a:t>
            </a:r>
            <a:endParaRPr lang="pt-BR" sz="4400" b="1" i="0" u="none" strike="noStrike" cap="none" dirty="0">
              <a:solidFill>
                <a:srgbClr val="000099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27" name="Shape 27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4401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268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4063576" y="2057399"/>
            <a:ext cx="24280708" cy="231865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pt-BR" sz="4800" b="1" dirty="0" smtClean="0">
                <a:solidFill>
                  <a:schemeClr val="bg1"/>
                </a:solidFill>
                <a:latin typeface="+mn-lt"/>
                <a:ea typeface="Tahoma"/>
                <a:cs typeface="Tahoma"/>
                <a:sym typeface="Tahoma"/>
              </a:rPr>
              <a:t>DIAGRAMA VÊ: </a:t>
            </a:r>
            <a:r>
              <a:rPr lang="pt-BR" sz="4800" b="1" dirty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ESTUDANDO </a:t>
            </a:r>
            <a:r>
              <a:rPr lang="pt-BR" sz="4800" b="1" i="0" u="none" strike="noStrike" cap="none" dirty="0" smtClean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PARA O ENEM DE FORMA INVERTIDA</a:t>
            </a:r>
          </a:p>
          <a:p>
            <a:pPr lvl="0" algn="ctr">
              <a:buSzPct val="25000"/>
            </a:pPr>
            <a:r>
              <a:rPr lang="pt-BR" sz="4800" b="1" i="0" u="none" strike="noStrike" cap="none" dirty="0" smtClean="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lang="pt-BR" sz="4800" b="1" i="0" u="none" strike="noStrike" cap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15351" y="3820885"/>
            <a:ext cx="28869790" cy="3356167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27316963" y="3680956"/>
            <a:ext cx="4792135" cy="38557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pt-BR"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6439932" y="3098638"/>
            <a:ext cx="20170094" cy="27949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pt-BR" sz="4000" b="1" dirty="0" smtClean="0">
                <a:solidFill>
                  <a:schemeClr val="dk1"/>
                </a:solidFill>
                <a:latin typeface="+mj-lt"/>
              </a:rPr>
              <a:t>Aluno( s): </a:t>
            </a:r>
            <a:r>
              <a:rPr lang="pt-BR" sz="4000" dirty="0" smtClean="0">
                <a:solidFill>
                  <a:schemeClr val="dk1"/>
                </a:solidFill>
                <a:latin typeface="+mj-lt"/>
              </a:rPr>
              <a:t>XXXXXXXXX   HHHHHHHHHH</a:t>
            </a:r>
          </a:p>
          <a:p>
            <a:pPr algn="ctr"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+mj-lt"/>
              </a:rPr>
              <a:t>Série</a:t>
            </a:r>
            <a:r>
              <a:rPr lang="pt-BR" sz="3600" b="1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1</a:t>
            </a:r>
            <a:r>
              <a:rPr lang="pt-BR" sz="3600" smtClean="0">
                <a:solidFill>
                  <a:schemeClr val="dk1"/>
                </a:solidFill>
                <a:latin typeface="+mj-lt"/>
              </a:rPr>
              <a:t>°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ano 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Turma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N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01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Turno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Noturno. </a:t>
            </a:r>
            <a:r>
              <a:rPr lang="pt-BR" sz="3600" b="1" dirty="0">
                <a:solidFill>
                  <a:schemeClr val="dk1"/>
                </a:solidFill>
              </a:rPr>
              <a:t>Valor: </a:t>
            </a:r>
            <a:r>
              <a:rPr lang="pt-BR" sz="3600" dirty="0">
                <a:solidFill>
                  <a:schemeClr val="dk1"/>
                </a:solidFill>
              </a:rPr>
              <a:t>5,0 pontos</a:t>
            </a:r>
          </a:p>
          <a:p>
            <a:pPr lvl="0" algn="ctr"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Professores: </a:t>
            </a:r>
            <a:r>
              <a:rPr lang="pt-BR" sz="3600" dirty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Ana; </a:t>
            </a:r>
            <a:r>
              <a:rPr lang="pt-BR" sz="3600" dirty="0" err="1">
                <a:solidFill>
                  <a:schemeClr val="dk1"/>
                </a:solidFill>
                <a:ea typeface="Cambria"/>
                <a:cs typeface="Cambria"/>
                <a:sym typeface="Cambria"/>
              </a:rPr>
              <a:t>Chirlei</a:t>
            </a:r>
            <a:r>
              <a:rPr lang="pt-BR" sz="3600" dirty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; Lucas e Maria Lúcia  </a:t>
            </a:r>
            <a:r>
              <a:rPr lang="pt-BR" sz="3600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-  </a:t>
            </a:r>
            <a:r>
              <a:rPr lang="pt-BR" sz="3600" dirty="0">
                <a:solidFill>
                  <a:srgbClr val="FF0000"/>
                </a:solidFill>
                <a:latin typeface="+mj-lt"/>
                <a:ea typeface="Cambria"/>
                <a:cs typeface="Cambria"/>
                <a:sym typeface="Cambria"/>
              </a:rPr>
              <a:t>lucas.perobas@gmail.com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0636964" y="39972350"/>
            <a:ext cx="31290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4">
            <a:alphaModFix/>
          </a:blip>
          <a:srcRect l="47566" t="30425" r="46550" b="60655"/>
          <a:stretch/>
        </p:blipFill>
        <p:spPr>
          <a:xfrm>
            <a:off x="14787374" y="12557821"/>
            <a:ext cx="4937512" cy="35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/>
          <p:nvPr/>
        </p:nvSpPr>
        <p:spPr>
          <a:xfrm>
            <a:off x="416710" y="30303145"/>
            <a:ext cx="7832636" cy="7492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4000" b="1" dirty="0">
              <a:solidFill>
                <a:srgbClr val="2020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18767752"/>
            <a:ext cx="1378131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Competências socioemocionais: 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conhecer: </a:t>
            </a:r>
            <a:r>
              <a:rPr lang="pt-BR" sz="4000" dirty="0"/>
              <a:t>Raciocínio e Aprender a aprender.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fazer:</a:t>
            </a:r>
            <a:r>
              <a:rPr lang="pt-BR" sz="4000" dirty="0">
                <a:solidFill>
                  <a:srgbClr val="FF0000"/>
                </a:solidFill>
              </a:rPr>
              <a:t> </a:t>
            </a:r>
            <a:r>
              <a:rPr lang="pt-BR" sz="4000" dirty="0"/>
              <a:t>Protagonismo.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ser: </a:t>
            </a:r>
            <a:r>
              <a:rPr lang="pt-BR" sz="4000" dirty="0"/>
              <a:t>Construção e </a:t>
            </a:r>
            <a:r>
              <a:rPr lang="pt-BR" sz="4000" dirty="0">
                <a:solidFill>
                  <a:schemeClr val="tx1"/>
                </a:solidFill>
              </a:rPr>
              <a:t>Execução do Projeto de Vida.</a:t>
            </a:r>
          </a:p>
        </p:txBody>
      </p:sp>
      <p:sp>
        <p:nvSpPr>
          <p:cNvPr id="7" name="Retângulo 6"/>
          <p:cNvSpPr/>
          <p:nvPr/>
        </p:nvSpPr>
        <p:spPr>
          <a:xfrm>
            <a:off x="0" y="30720264"/>
            <a:ext cx="74302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Competências Cognitivas</a:t>
            </a:r>
            <a:r>
              <a:rPr lang="pt-BR" sz="4400" b="1" dirty="0" smtClean="0"/>
              <a:t>: </a:t>
            </a:r>
            <a:endParaRPr lang="pt-BR" sz="4400" b="1" dirty="0"/>
          </a:p>
        </p:txBody>
      </p:sp>
      <p:sp>
        <p:nvSpPr>
          <p:cNvPr id="3" name="Retângulo 2"/>
          <p:cNvSpPr/>
          <p:nvPr/>
        </p:nvSpPr>
        <p:spPr>
          <a:xfrm>
            <a:off x="0" y="22154343"/>
            <a:ext cx="14499318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400" b="1" dirty="0">
                <a:solidFill>
                  <a:schemeClr val="accent2"/>
                </a:solidFill>
              </a:rPr>
              <a:t>Competências socioemocionais na BNCC: </a:t>
            </a:r>
          </a:p>
          <a:p>
            <a:pPr algn="just"/>
            <a:r>
              <a:rPr lang="pt-BR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Valorizar e utilizar os conhecimentos historicamente construídos sobre o mundo físico, social, cultural e digital para entender e explicar a realidade, continuar aprendendo e colaborar para a construção de uma sociedade justa, democrática e inclusiva. </a:t>
            </a:r>
          </a:p>
          <a:p>
            <a:pPr algn="just"/>
            <a:r>
              <a:rPr lang="pt-BR" sz="4400" b="1" dirty="0">
                <a:solidFill>
                  <a:srgbClr val="FF0000"/>
                </a:solidFill>
              </a:rPr>
              <a:t>b) </a:t>
            </a:r>
            <a:r>
              <a:rPr lang="pt-BR" sz="4400" dirty="0"/>
              <a:t>Utilizar tecnologias digitais de comunicação e informação de forma crítica, significativa, reflexiva e ética nas diversas práticas do cotidiano (incluindo as escolares) ao se comunicar, acessar e disseminar informações, produzir conhecimentos e resolver problemas. 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2308684" y="6707517"/>
            <a:ext cx="100906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Asserções de </a:t>
            </a:r>
            <a:r>
              <a:rPr lang="pt-BR" sz="4800" b="1" dirty="0" smtClean="0">
                <a:solidFill>
                  <a:schemeClr val="dk1"/>
                </a:solidFill>
              </a:rPr>
              <a:t>valor: </a:t>
            </a:r>
            <a:r>
              <a:rPr lang="pt-BR" sz="4000" dirty="0" smtClean="0">
                <a:solidFill>
                  <a:schemeClr val="dk1"/>
                </a:solidFill>
              </a:rPr>
              <a:t>O Diagrama Vê traz melhor entendimento da </a:t>
            </a:r>
            <a:r>
              <a:rPr lang="pt-BR" sz="4000" dirty="0">
                <a:solidFill>
                  <a:schemeClr val="dk1"/>
                </a:solidFill>
              </a:rPr>
              <a:t>Física. </a:t>
            </a:r>
          </a:p>
        </p:txBody>
      </p:sp>
      <p:sp>
        <p:nvSpPr>
          <p:cNvPr id="9" name="Retângulo 8"/>
          <p:cNvSpPr/>
          <p:nvPr/>
        </p:nvSpPr>
        <p:spPr>
          <a:xfrm>
            <a:off x="21916344" y="8245808"/>
            <a:ext cx="10482944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Asserções de </a:t>
            </a:r>
            <a:r>
              <a:rPr lang="pt-BR" sz="4800" b="1" dirty="0" smtClean="0">
                <a:solidFill>
                  <a:schemeClr val="dk1"/>
                </a:solidFill>
              </a:rPr>
              <a:t>conhecimento:</a:t>
            </a:r>
            <a:endParaRPr lang="pt-BR" sz="4800" b="1" dirty="0">
              <a:solidFill>
                <a:schemeClr val="dk1"/>
              </a:solidFill>
            </a:endParaRPr>
          </a:p>
          <a:p>
            <a:pPr algn="just"/>
            <a:r>
              <a:rPr lang="pt-BR" sz="4000" dirty="0"/>
              <a:t>A </a:t>
            </a:r>
            <a:r>
              <a:rPr lang="pt-BR" sz="4000" b="1" dirty="0">
                <a:solidFill>
                  <a:srgbClr val="FF0000"/>
                </a:solidFill>
              </a:rPr>
              <a:t>letra </a:t>
            </a:r>
            <a:r>
              <a:rPr lang="pt-BR" sz="4000" b="1" dirty="0" smtClean="0">
                <a:solidFill>
                  <a:srgbClr val="FF0000"/>
                </a:solidFill>
              </a:rPr>
              <a:t>E </a:t>
            </a:r>
            <a:r>
              <a:rPr lang="pt-BR" sz="4000" dirty="0"/>
              <a:t>está </a:t>
            </a:r>
            <a:r>
              <a:rPr lang="pt-BR" sz="4000" dirty="0" smtClean="0"/>
              <a:t>correta. </a:t>
            </a:r>
            <a:r>
              <a:rPr lang="pt-BR" sz="4000" dirty="0"/>
              <a:t>A água exerce sobre a escultura uma força vertical para cima denominada empuxo, cuja intensidade é dada pelo peso do líquido deslocado: V representa o volume imerso da escultura</a:t>
            </a:r>
            <a:endParaRPr lang="pt-BR" sz="4000" b="1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0871318" y="13461200"/>
            <a:ext cx="1087142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Interpretações: </a:t>
            </a:r>
          </a:p>
          <a:p>
            <a:pPr algn="just" fontAlgn="base"/>
            <a:r>
              <a:rPr lang="pt-BR" sz="4000" dirty="0">
                <a:solidFill>
                  <a:schemeClr val="dk1"/>
                </a:solidFill>
              </a:rPr>
              <a:t>a) </a:t>
            </a:r>
            <a:r>
              <a:rPr lang="pt-BR" sz="4000" b="1" dirty="0" smtClean="0">
                <a:solidFill>
                  <a:srgbClr val="FF0000"/>
                </a:solidFill>
              </a:rPr>
              <a:t>Errada, </a:t>
            </a:r>
            <a:r>
              <a:rPr lang="pt-BR" sz="4000" dirty="0">
                <a:solidFill>
                  <a:schemeClr val="dk1"/>
                </a:solidFill>
              </a:rPr>
              <a:t>XXXXXXXXXXXXXXXX </a:t>
            </a:r>
            <a:endParaRPr lang="pt-BR" sz="4000" dirty="0"/>
          </a:p>
          <a:p>
            <a:pPr algn="just" fontAlgn="base"/>
            <a:endParaRPr lang="pt-BR" sz="4000" dirty="0"/>
          </a:p>
        </p:txBody>
      </p:sp>
      <p:sp>
        <p:nvSpPr>
          <p:cNvPr id="11" name="Retângulo 10"/>
          <p:cNvSpPr/>
          <p:nvPr/>
        </p:nvSpPr>
        <p:spPr>
          <a:xfrm>
            <a:off x="19137085" y="23317198"/>
            <a:ext cx="12115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Transformações</a:t>
            </a:r>
            <a:r>
              <a:rPr lang="pt-BR" sz="4800" b="1" dirty="0" smtClean="0">
                <a:solidFill>
                  <a:schemeClr val="dk1"/>
                </a:solidFill>
              </a:rPr>
              <a:t>:</a:t>
            </a:r>
          </a:p>
          <a:p>
            <a:pPr lvl="0">
              <a:buSzPct val="25000"/>
            </a:pPr>
            <a:r>
              <a:rPr lang="pt-BR" sz="4000" dirty="0" smtClean="0">
                <a:solidFill>
                  <a:schemeClr val="dk1"/>
                </a:solidFill>
              </a:rPr>
              <a:t>A figura representa as forças atuantes</a:t>
            </a:r>
            <a:endParaRPr lang="pt-BR" sz="4000" dirty="0" smtClean="0">
              <a:solidFill>
                <a:schemeClr val="dk1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8752007" y="25217772"/>
            <a:ext cx="1338602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Registros / Dados:</a:t>
            </a:r>
            <a:r>
              <a:rPr lang="pt-BR" sz="4000" b="1" dirty="0">
                <a:solidFill>
                  <a:schemeClr val="dk1"/>
                </a:solidFill>
              </a:rPr>
              <a:t> </a:t>
            </a:r>
            <a:r>
              <a:rPr lang="pt-BR" sz="4000" b="1" dirty="0">
                <a:solidFill>
                  <a:srgbClr val="FF0000"/>
                </a:solidFill>
              </a:rPr>
              <a:t>Opções</a:t>
            </a:r>
            <a:r>
              <a:rPr lang="pt-BR" sz="4000" b="1" dirty="0" smtClean="0">
                <a:solidFill>
                  <a:srgbClr val="FF0000"/>
                </a:solidFill>
              </a:rPr>
              <a:t>:</a:t>
            </a:r>
          </a:p>
          <a:p>
            <a:pPr algn="just"/>
            <a:r>
              <a:rPr lang="pt-BR" sz="4000" dirty="0" smtClean="0"/>
              <a:t>a</a:t>
            </a:r>
            <a:r>
              <a:rPr lang="pt-BR" sz="4000" dirty="0"/>
              <a:t>) </a:t>
            </a:r>
            <a:r>
              <a:rPr lang="pt-BR" sz="4000" dirty="0"/>
              <a:t>escultura flutuará. Dessa forma. os homens não </a:t>
            </a:r>
            <a:r>
              <a:rPr lang="pt-BR" sz="4000" dirty="0" smtClean="0"/>
              <a:t>precisarão </a:t>
            </a:r>
            <a:r>
              <a:rPr lang="pt-BR" sz="4000" dirty="0"/>
              <a:t>fazer força para remover a escultura do fundo. </a:t>
            </a:r>
            <a:endParaRPr lang="pt-BR" sz="4000" dirty="0"/>
          </a:p>
        </p:txBody>
      </p:sp>
      <p:sp>
        <p:nvSpPr>
          <p:cNvPr id="13" name="Retângulo 12"/>
          <p:cNvSpPr/>
          <p:nvPr/>
        </p:nvSpPr>
        <p:spPr>
          <a:xfrm>
            <a:off x="23137903" y="5410979"/>
            <a:ext cx="68275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Metodológico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3608933" y="5280351"/>
            <a:ext cx="59715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Conceitual</a:t>
            </a:r>
            <a:endParaRPr lang="pt-BR" sz="4800" b="1" dirty="0">
              <a:solidFill>
                <a:schemeClr val="dk1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326571" y="6825342"/>
            <a:ext cx="115279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032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Teoria</a:t>
            </a:r>
            <a:r>
              <a:rPr lang="pt-BR" sz="4800" b="1" dirty="0" smtClean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: </a:t>
            </a:r>
            <a:r>
              <a:rPr lang="pt-BR" sz="4800" dirty="0" smtClean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XXXXXXXXXXX</a:t>
            </a:r>
            <a:endParaRPr lang="pt-BR" sz="4000" dirty="0">
              <a:latin typeface="+mn-lt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359229" y="8262256"/>
            <a:ext cx="120831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dirty="0" smtClean="0">
                <a:solidFill>
                  <a:schemeClr val="dk1"/>
                </a:solidFill>
              </a:rPr>
              <a:t>Princípios/necessidade didática:</a:t>
            </a:r>
          </a:p>
          <a:p>
            <a:endParaRPr lang="pt-BR" sz="40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endParaRPr lang="pt-BR" sz="4000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3160830" y="5662487"/>
            <a:ext cx="75438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Questão básica </a:t>
            </a:r>
          </a:p>
          <a:p>
            <a:pPr algn="ctr"/>
            <a:r>
              <a:rPr lang="pt-BR" sz="4000" dirty="0"/>
              <a:t>Se a piscina for preenchida com água, ficará mais fácil para os trabalhadores removerem a escultura, </a:t>
            </a:r>
            <a:r>
              <a:rPr lang="pt-BR" sz="4000" dirty="0" smtClean="0"/>
              <a:t>qual a explicação</a:t>
            </a:r>
            <a:r>
              <a:rPr lang="pt-BR" sz="4000" dirty="0" smtClean="0"/>
              <a:t>?</a:t>
            </a:r>
            <a:endParaRPr lang="pt-BR" sz="4000" dirty="0"/>
          </a:p>
        </p:txBody>
      </p:sp>
      <p:sp>
        <p:nvSpPr>
          <p:cNvPr id="18" name="Retângulo 17"/>
          <p:cNvSpPr/>
          <p:nvPr/>
        </p:nvSpPr>
        <p:spPr>
          <a:xfrm>
            <a:off x="0" y="14942754"/>
            <a:ext cx="128338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Conceitos: </a:t>
            </a:r>
            <a:r>
              <a:rPr lang="pt-BR" sz="4000" dirty="0" smtClean="0"/>
              <a:t>XXXXXXXXXXXXXX.</a:t>
            </a:r>
            <a:endParaRPr lang="pt-BR" sz="4000" b="1" dirty="0" smtClean="0">
              <a:solidFill>
                <a:srgbClr val="FF0000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0" y="31713133"/>
            <a:ext cx="152177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sz="4000" b="1" dirty="0" smtClean="0">
                <a:solidFill>
                  <a:schemeClr val="accent2"/>
                </a:solidFill>
                <a:latin typeface="+mj-lt"/>
              </a:rPr>
              <a:t>Competência</a:t>
            </a:r>
            <a:r>
              <a:rPr lang="pt-BR" sz="4000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de </a:t>
            </a:r>
            <a:r>
              <a:rPr lang="pt-BR" sz="4000" b="1" dirty="0">
                <a:solidFill>
                  <a:srgbClr val="FF0000"/>
                </a:solidFill>
                <a:latin typeface="+mj-lt"/>
              </a:rPr>
              <a:t>ÁREA 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X </a:t>
            </a:r>
            <a:r>
              <a:rPr lang="pt-BR" sz="4000" dirty="0">
                <a:solidFill>
                  <a:srgbClr val="333333"/>
                </a:solidFill>
                <a:latin typeface="+mj-lt"/>
              </a:rPr>
              <a:t>- </a:t>
            </a:r>
            <a:r>
              <a:rPr lang="pt-BR" sz="4000" dirty="0" smtClean="0"/>
              <a:t>XXXXXXXXXXXXXXXXXXXXXXX.</a:t>
            </a:r>
          </a:p>
          <a:p>
            <a:pPr algn="just" fontAlgn="base"/>
            <a:endParaRPr lang="pt-BR" sz="4000" dirty="0" smtClean="0"/>
          </a:p>
          <a:p>
            <a:pPr algn="just" fontAlgn="base"/>
            <a:r>
              <a:rPr lang="pt-BR" sz="4000" b="1" dirty="0" smtClean="0">
                <a:solidFill>
                  <a:schemeClr val="accent2"/>
                </a:solidFill>
                <a:latin typeface="+mj-lt"/>
              </a:rPr>
              <a:t>Habilidade</a:t>
            </a:r>
            <a:r>
              <a:rPr lang="pt-BR" sz="4000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pt-BR" sz="4000" b="1" dirty="0">
                <a:solidFill>
                  <a:srgbClr val="FF0000"/>
                </a:solidFill>
                <a:latin typeface="+mj-lt"/>
              </a:rPr>
              <a:t>X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X</a:t>
            </a:r>
            <a:r>
              <a:rPr lang="pt-BR" sz="40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pt-BR" sz="4000" dirty="0">
                <a:solidFill>
                  <a:srgbClr val="333333"/>
                </a:solidFill>
                <a:latin typeface="+mj-lt"/>
              </a:rPr>
              <a:t>- </a:t>
            </a:r>
            <a:r>
              <a:rPr lang="pt-BR" sz="4000" dirty="0" smtClean="0"/>
              <a:t>XXXXXXXXXXXXXXXXXXXXXXXX.</a:t>
            </a:r>
            <a:endParaRPr lang="pt-BR" sz="4000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460602" y="36890044"/>
            <a:ext cx="3193868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ct val="25000"/>
            </a:pPr>
            <a:r>
              <a:rPr lang="pt-BR" sz="4000" b="1" dirty="0"/>
              <a:t> </a:t>
            </a:r>
            <a:r>
              <a:rPr lang="pt-BR" sz="4000" b="1" dirty="0" smtClean="0"/>
              <a:t>         </a:t>
            </a:r>
            <a:r>
              <a:rPr lang="pt-BR" sz="4800" b="1" dirty="0" smtClean="0"/>
              <a:t>Evento</a:t>
            </a:r>
            <a:r>
              <a:rPr lang="pt-BR" sz="4800" dirty="0" smtClean="0"/>
              <a:t> </a:t>
            </a:r>
            <a:endParaRPr lang="pt-BR" sz="4800" dirty="0" smtClean="0"/>
          </a:p>
          <a:p>
            <a:pPr lvl="0" algn="ctr">
              <a:buSzPct val="25000"/>
            </a:pPr>
            <a:endParaRPr lang="pt-BR" sz="4800" dirty="0" smtClean="0"/>
          </a:p>
          <a:p>
            <a:pPr algn="ctr">
              <a:buSzPct val="25000"/>
            </a:pPr>
            <a:r>
              <a:rPr lang="pt-BR" sz="4000" b="1" dirty="0" smtClean="0">
                <a:solidFill>
                  <a:srgbClr val="FF0000"/>
                </a:solidFill>
              </a:rPr>
              <a:t>ENEM</a:t>
            </a:r>
            <a:r>
              <a:rPr lang="pt-BR" sz="4000" b="1" dirty="0">
                <a:solidFill>
                  <a:srgbClr val="FF0000"/>
                </a:solidFill>
              </a:rPr>
              <a:t>: </a:t>
            </a:r>
            <a:r>
              <a:rPr lang="pt-BR" sz="4000" dirty="0" smtClean="0">
                <a:solidFill>
                  <a:schemeClr val="dk1"/>
                </a:solidFill>
              </a:rPr>
              <a:t>2010 </a:t>
            </a:r>
            <a:r>
              <a:rPr lang="pt-BR" sz="4000" dirty="0">
                <a:solidFill>
                  <a:schemeClr val="dk1"/>
                </a:solidFill>
              </a:rPr>
              <a:t>| </a:t>
            </a:r>
            <a:r>
              <a:rPr lang="pt-BR" sz="4000" b="1" dirty="0">
                <a:solidFill>
                  <a:srgbClr val="FF0000"/>
                </a:solidFill>
              </a:rPr>
              <a:t>Questão:</a:t>
            </a:r>
            <a:r>
              <a:rPr lang="pt-BR" sz="4000" dirty="0">
                <a:solidFill>
                  <a:srgbClr val="FF0000"/>
                </a:solidFill>
              </a:rPr>
              <a:t> </a:t>
            </a:r>
            <a:r>
              <a:rPr lang="pt-BR" sz="4000" dirty="0" smtClean="0">
                <a:solidFill>
                  <a:schemeClr val="dk1"/>
                </a:solidFill>
              </a:rPr>
              <a:t>84, </a:t>
            </a:r>
            <a:r>
              <a:rPr lang="pt-BR" sz="4000" dirty="0">
                <a:solidFill>
                  <a:schemeClr val="dk1"/>
                </a:solidFill>
              </a:rPr>
              <a:t>caderno branco|</a:t>
            </a:r>
          </a:p>
          <a:p>
            <a:pPr algn="just">
              <a:buSzPct val="25000"/>
            </a:pP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20554386" y="16089867"/>
            <a:ext cx="110577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pt-BR" sz="4000" b="1" dirty="0">
                <a:solidFill>
                  <a:srgbClr val="FF0000"/>
                </a:solidFill>
              </a:rPr>
              <a:t>Errada</a:t>
            </a:r>
            <a:r>
              <a:rPr lang="pt-BR" sz="4000" dirty="0" smtClean="0">
                <a:solidFill>
                  <a:schemeClr val="dk1"/>
                </a:solidFill>
              </a:rPr>
              <a:t>, XXXXXXXXXXXXXXXXX </a:t>
            </a:r>
            <a:endParaRPr lang="pt-BR" sz="4000" dirty="0"/>
          </a:p>
        </p:txBody>
      </p:sp>
      <p:sp>
        <p:nvSpPr>
          <p:cNvPr id="23" name="Retângulo 22"/>
          <p:cNvSpPr/>
          <p:nvPr/>
        </p:nvSpPr>
        <p:spPr>
          <a:xfrm>
            <a:off x="19536227" y="21991057"/>
            <a:ext cx="3878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sz="4000" b="1" dirty="0" smtClean="0">
                <a:solidFill>
                  <a:srgbClr val="FF0000"/>
                </a:solidFill>
              </a:rPr>
              <a:t>Correta</a:t>
            </a:r>
            <a:endParaRPr lang="pt-BR" sz="4000" dirty="0"/>
          </a:p>
        </p:txBody>
      </p:sp>
      <p:sp>
        <p:nvSpPr>
          <p:cNvPr id="26" name="Retângulo 25"/>
          <p:cNvSpPr/>
          <p:nvPr/>
        </p:nvSpPr>
        <p:spPr>
          <a:xfrm>
            <a:off x="20091570" y="18081949"/>
            <a:ext cx="120138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Errada, </a:t>
            </a:r>
            <a:r>
              <a:rPr lang="pt-BR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XXXXXXXXXXXXXX</a:t>
            </a:r>
            <a:r>
              <a:rPr lang="pt-BR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dirty="0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19797034" y="20041380"/>
            <a:ext cx="123083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Errada, </a:t>
            </a: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XXXXXXXXXXXXXX</a:t>
            </a:r>
            <a:r>
              <a:rPr lang="pt-BR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4000" dirty="0">
              <a:solidFill>
                <a:srgbClr val="333333"/>
              </a:solidFill>
              <a:latin typeface="Open Sans"/>
            </a:endParaRPr>
          </a:p>
          <a:p>
            <a:endParaRPr lang="pt-BR" sz="4000" dirty="0"/>
          </a:p>
        </p:txBody>
      </p:sp>
      <p:sp>
        <p:nvSpPr>
          <p:cNvPr id="30" name="Retângulo 29"/>
          <p:cNvSpPr/>
          <p:nvPr/>
        </p:nvSpPr>
        <p:spPr>
          <a:xfrm>
            <a:off x="18487798" y="27369736"/>
            <a:ext cx="1391148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 smtClean="0"/>
              <a:t>b</a:t>
            </a:r>
            <a:r>
              <a:rPr lang="en-US" sz="4000" dirty="0"/>
              <a:t>) </a:t>
            </a:r>
            <a:r>
              <a:rPr lang="pt-BR" sz="4000" dirty="0"/>
              <a:t>escultura ficará com peso menor, Dessa forma, a </a:t>
            </a:r>
            <a:r>
              <a:rPr lang="pt-BR" sz="4000" dirty="0" err="1"/>
              <a:t>inten</a:t>
            </a:r>
            <a:r>
              <a:rPr lang="pt-BR" sz="4000" dirty="0"/>
              <a:t>- </a:t>
            </a:r>
            <a:r>
              <a:rPr lang="pt-BR" sz="4000" dirty="0" err="1"/>
              <a:t>sidade</a:t>
            </a:r>
            <a:r>
              <a:rPr lang="pt-BR" sz="4000" dirty="0"/>
              <a:t> da força necessária para elevar a escultura será menor. </a:t>
            </a:r>
            <a:endParaRPr lang="pt-BR" sz="4000" dirty="0"/>
          </a:p>
        </p:txBody>
      </p:sp>
      <p:sp>
        <p:nvSpPr>
          <p:cNvPr id="31" name="Retângulo 30"/>
          <p:cNvSpPr/>
          <p:nvPr/>
        </p:nvSpPr>
        <p:spPr>
          <a:xfrm>
            <a:off x="18255798" y="29142970"/>
            <a:ext cx="1414348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 smtClean="0"/>
              <a:t>c</a:t>
            </a:r>
            <a:r>
              <a:rPr lang="en-US" sz="4000" dirty="0"/>
              <a:t>) </a:t>
            </a:r>
            <a:r>
              <a:rPr lang="pt-BR" sz="4000" dirty="0"/>
              <a:t>água exercerá uma força na escultura proporcional a sua massa, e para cima. Esta força se somará á força que os trabalhadores fazem para anular a ação da força peso da escultura. </a:t>
            </a:r>
            <a:endParaRPr lang="pt-BR" sz="4000" dirty="0"/>
          </a:p>
        </p:txBody>
      </p:sp>
      <p:sp>
        <p:nvSpPr>
          <p:cNvPr id="32" name="Retângulo 31"/>
          <p:cNvSpPr/>
          <p:nvPr/>
        </p:nvSpPr>
        <p:spPr>
          <a:xfrm>
            <a:off x="17903374" y="31820859"/>
            <a:ext cx="144959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dirty="0" smtClean="0"/>
              <a:t>d</a:t>
            </a:r>
            <a:r>
              <a:rPr lang="pt-BR" sz="4000" dirty="0"/>
              <a:t>) </a:t>
            </a:r>
            <a:r>
              <a:rPr lang="pt-BR" sz="4000" dirty="0"/>
              <a:t>água exercerá uma força na escultura para baixo, e esta passará a receber uma força ascendente do piso da piscina. Esta força ajudará a anular a ação da força peso na escultura. </a:t>
            </a:r>
            <a:endParaRPr lang="pt-BR" sz="4000" dirty="0"/>
          </a:p>
        </p:txBody>
      </p:sp>
      <p:sp>
        <p:nvSpPr>
          <p:cNvPr id="34" name="Retângulo 33"/>
          <p:cNvSpPr/>
          <p:nvPr/>
        </p:nvSpPr>
        <p:spPr>
          <a:xfrm>
            <a:off x="17600580" y="33790035"/>
            <a:ext cx="147987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dirty="0" smtClean="0"/>
              <a:t>e</a:t>
            </a:r>
            <a:r>
              <a:rPr lang="pt-BR" sz="4000" dirty="0"/>
              <a:t>) </a:t>
            </a:r>
            <a:r>
              <a:rPr lang="pt-BR" sz="4000" dirty="0"/>
              <a:t>água exercerá uma força na escultura proporcional ao seu volume, e para cima. Esta força se somará à força que os trabalhadores fazem, podendo resultar em uma força ascendente maior que o peso da escultura. </a:t>
            </a:r>
            <a:endParaRPr lang="pt-BR" sz="4000" dirty="0"/>
          </a:p>
        </p:txBody>
      </p:sp>
      <p:sp>
        <p:nvSpPr>
          <p:cNvPr id="35" name="Retângulo 34"/>
          <p:cNvSpPr/>
          <p:nvPr/>
        </p:nvSpPr>
        <p:spPr>
          <a:xfrm>
            <a:off x="297317" y="39419918"/>
            <a:ext cx="317427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dirty="0"/>
              <a:t>Durante uma obra em um clube, um grupo de trabalha dores teve de remover uma escultura de ferro maciço colocada no fundo de uma piscina vazia. Cinco </a:t>
            </a:r>
            <a:r>
              <a:rPr lang="pt-BR" sz="4000" dirty="0" smtClean="0"/>
              <a:t>trabalhadores </a:t>
            </a:r>
            <a:r>
              <a:rPr lang="pt-BR" sz="4000" dirty="0"/>
              <a:t>amarraram cordas à escultura e tentaram puxá-la para cima, sem sucesso. Se a piscina for preenchida com água, ficará mais fácil para os trabalhadores removerem a escultura, pois a </a:t>
            </a:r>
            <a:endParaRPr lang="pt-BR" sz="4000" b="1" dirty="0"/>
          </a:p>
        </p:txBody>
      </p:sp>
      <p:sp>
        <p:nvSpPr>
          <p:cNvPr id="37" name="Retângulo 36"/>
          <p:cNvSpPr/>
          <p:nvPr/>
        </p:nvSpPr>
        <p:spPr>
          <a:xfrm>
            <a:off x="326571" y="9156802"/>
            <a:ext cx="1143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dirty="0" smtClean="0"/>
              <a:t>XXXXXXXXXXXXXXX</a:t>
            </a:r>
            <a:endParaRPr lang="pt-BR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8" name="Retângulo 37"/>
          <p:cNvSpPr/>
          <p:nvPr/>
        </p:nvSpPr>
        <p:spPr>
          <a:xfrm>
            <a:off x="359229" y="11204449"/>
            <a:ext cx="122137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dirty="0" smtClean="0"/>
              <a:t>XXXXXXXXX</a:t>
            </a:r>
            <a:endParaRPr lang="pt-BR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294369" y="12814402"/>
            <a:ext cx="12735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tabLst>
                <a:tab pos="457200" algn="l"/>
              </a:tabLst>
            </a:pPr>
            <a:r>
              <a:rPr lang="pt-BR" sz="4000" dirty="0" smtClean="0">
                <a:ea typeface="Times New Roman" panose="02020603050405020304" pitchFamily="18" charset="0"/>
              </a:rPr>
              <a:t>XXXXXXXXX</a:t>
            </a:r>
            <a:endParaRPr lang="pt-B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16667944"/>
            <a:ext cx="130950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000" b="1" dirty="0" smtClean="0">
                <a:solidFill>
                  <a:schemeClr val="accent6"/>
                </a:solidFill>
              </a:rPr>
              <a:t>Sentença Descritora: </a:t>
            </a:r>
            <a:endParaRPr lang="pt-BR" sz="4000" b="1" dirty="0">
              <a:solidFill>
                <a:schemeClr val="accent6"/>
              </a:solidFill>
            </a:endParaRPr>
          </a:p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000" dirty="0" smtClean="0"/>
              <a:t>XXXXXXXXXXXXXXXXXXXXXXX</a:t>
            </a:r>
            <a:endParaRPr lang="pt-BR" sz="4000" dirty="0">
              <a:solidFill>
                <a:srgbClr val="FF0000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5"/>
          <a:srcRect l="43384" t="35579" r="44295" b="32040"/>
          <a:stretch/>
        </p:blipFill>
        <p:spPr>
          <a:xfrm>
            <a:off x="28382459" y="22500772"/>
            <a:ext cx="2253343" cy="3331028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 rotWithShape="1">
          <a:blip r:embed="rId6"/>
          <a:srcRect l="39720" t="77970" r="48894" b="16438"/>
          <a:stretch/>
        </p:blipFill>
        <p:spPr>
          <a:xfrm>
            <a:off x="25995086" y="12115799"/>
            <a:ext cx="5910944" cy="1632858"/>
          </a:xfrm>
          <a:prstGeom prst="rect">
            <a:avLst/>
          </a:prstGeom>
        </p:spPr>
      </p:pic>
      <p:pic>
        <p:nvPicPr>
          <p:cNvPr id="47" name="Imagem 46"/>
          <p:cNvPicPr>
            <a:picLocks noChangeAspect="1"/>
          </p:cNvPicPr>
          <p:nvPr/>
        </p:nvPicPr>
        <p:blipFill rotWithShape="1">
          <a:blip r:embed="rId6"/>
          <a:srcRect l="39098" t="69582" r="51823" b="27361"/>
          <a:stretch/>
        </p:blipFill>
        <p:spPr>
          <a:xfrm>
            <a:off x="21052970" y="12235543"/>
            <a:ext cx="4713515" cy="8926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1607</TotalTime>
  <Words>581</Words>
  <Application>Microsoft Office PowerPoint</Application>
  <PresentationFormat>Personalizar</PresentationFormat>
  <Paragraphs>59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9" baseType="lpstr">
      <vt:lpstr>Tahoma</vt:lpstr>
      <vt:lpstr>Calibri</vt:lpstr>
      <vt:lpstr>Open Sans</vt:lpstr>
      <vt:lpstr>Times New Roman</vt:lpstr>
      <vt:lpstr>Arial</vt:lpstr>
      <vt:lpstr>Wingdings</vt:lpstr>
      <vt:lpstr>Cambria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</dc:creator>
  <cp:lastModifiedBy>lucas xavier</cp:lastModifiedBy>
  <cp:revision>140</cp:revision>
  <dcterms:modified xsi:type="dcterms:W3CDTF">2019-06-26T11:08:12Z</dcterms:modified>
</cp:coreProperties>
</file>