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323" y="3886199"/>
            <a:ext cx="28869790" cy="344206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36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115180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A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97890" y="12252886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790228" y="20573999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915292" y="28450829"/>
            <a:ext cx="1312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93487" y="6087030"/>
            <a:ext cx="7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reação descrita no texto mostra o processo de extração dos metais por meio da reação com moléculas orgânicas, X e Y Considerando-se as estruturas de X e Y e o processo de separação descrito, pode-se afirmar que?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935073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82,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076900" y="13705895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417972" y="16994516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744713" y="15273435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18637123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1190847" y="39117649"/>
            <a:ext cx="3120844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As baterias de </a:t>
            </a:r>
            <a:r>
              <a:rPr lang="pt-BR" sz="3600" dirty="0" err="1"/>
              <a:t>Ni-Cd</a:t>
            </a:r>
            <a:r>
              <a:rPr lang="pt-BR" sz="3600" dirty="0"/>
              <a:t> muito utilizadas no nosso cotidiano não devem ser descartadas em lixos comuns uma vez que uma considerável quantidade de cádmio é volatilizada e emitida para o meio ambiente quando as baterias gastas são incineradas como componente do lixo. Com o objetivo de evitar a emissão de cádmio para a atmosfera durante a combustão é indicado que seja feita a reciclagem dos materiais Nela, tanto os metais (</a:t>
            </a:r>
            <a:r>
              <a:rPr lang="pt-BR" sz="3600" dirty="0" err="1"/>
              <a:t>Cd</a:t>
            </a:r>
            <a:r>
              <a:rPr lang="pt-BR" sz="3600" dirty="0"/>
              <a:t>, </a:t>
            </a:r>
            <a:r>
              <a:rPr lang="pt-BR" sz="3600" dirty="0" err="1"/>
              <a:t>Ni</a:t>
            </a:r>
            <a:r>
              <a:rPr lang="pt-BR" sz="3600" dirty="0"/>
              <a:t> e eventualmente </a:t>
            </a:r>
            <a:r>
              <a:rPr lang="pt-BR" sz="3600" dirty="0" err="1"/>
              <a:t>Co</a:t>
            </a:r>
            <a:r>
              <a:rPr lang="pt-BR" sz="3600" dirty="0"/>
              <a:t>) como os hidróxidos de íons </a:t>
            </a:r>
            <a:r>
              <a:rPr lang="pt-BR" sz="3600" dirty="0" smtClean="0"/>
              <a:t>metálicos                    ,                             </a:t>
            </a:r>
          </a:p>
          <a:p>
            <a:pPr algn="just"/>
            <a:r>
              <a:rPr lang="pt-BR" sz="3600" dirty="0" smtClean="0"/>
              <a:t>presentes </a:t>
            </a:r>
            <a:r>
              <a:rPr lang="pt-BR" sz="3600" dirty="0"/>
              <a:t>na bateria, reagem com uma mistura ácida e são solubilizados. Em função da baixa seletividade (todos os íons metálicos são solubilizados), após a digestão ácida, é realizada uma etapa de extração dos metais com solventes orgânicos de acordo com a reação: </a:t>
            </a:r>
          </a:p>
          <a:p>
            <a:pPr algn="just"/>
            <a:r>
              <a:rPr lang="pt-BR" sz="3600" dirty="0" smtClean="0"/>
              <a:t>dessas </a:t>
            </a:r>
            <a:r>
              <a:rPr lang="pt-BR" sz="3600" dirty="0"/>
              <a:t>baterias. Uma maneira de separar o cádmio dos demais compostos presentes na bateria é realizar o processo de lixiviação ácida. </a:t>
            </a:r>
            <a:endParaRPr lang="pt-BR" sz="3600" dirty="0" smtClean="0"/>
          </a:p>
          <a:p>
            <a:pPr algn="just"/>
            <a:r>
              <a:rPr lang="pt-BR" sz="4000" b="1" dirty="0"/>
              <a:t> 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1897" t="46142" r="47903" b="51282"/>
          <a:stretch/>
        </p:blipFill>
        <p:spPr>
          <a:xfrm>
            <a:off x="15660238" y="40759151"/>
            <a:ext cx="5061857" cy="719013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5"/>
          <a:srcRect l="58781" t="44013" r="36080" b="53617"/>
          <a:stretch/>
        </p:blipFill>
        <p:spPr>
          <a:xfrm>
            <a:off x="12995267" y="40769025"/>
            <a:ext cx="2517910" cy="6531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39603" t="46055" r="33224" b="30138"/>
          <a:stretch/>
        </p:blipFill>
        <p:spPr>
          <a:xfrm>
            <a:off x="18581914" y="29326114"/>
            <a:ext cx="11332029" cy="515983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39276" t="22245" r="33224" b="60295"/>
          <a:stretch/>
        </p:blipFill>
        <p:spPr>
          <a:xfrm>
            <a:off x="17961430" y="34289999"/>
            <a:ext cx="11560628" cy="3559629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/>
          <a:srcRect l="39872" t="41081" r="33164" b="45268"/>
          <a:stretch/>
        </p:blipFill>
        <p:spPr>
          <a:xfrm>
            <a:off x="21651686" y="9535884"/>
            <a:ext cx="10123714" cy="288291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8"/>
          <a:srcRect l="39784" t="36801" r="33930" b="22071"/>
          <a:stretch/>
        </p:blipFill>
        <p:spPr>
          <a:xfrm>
            <a:off x="21880285" y="21423083"/>
            <a:ext cx="10091057" cy="692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499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Open Sans</vt:lpstr>
      <vt:lpstr>Times New Roman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140</cp:revision>
  <dcterms:modified xsi:type="dcterms:W3CDTF">2019-06-24T23:19:49Z</dcterms:modified>
</cp:coreProperties>
</file>