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323" y="3461657"/>
            <a:ext cx="28869790" cy="3536768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49456" y="64462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7744" y="7886580"/>
            <a:ext cx="1048294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3600" dirty="0"/>
              <a:t>A </a:t>
            </a:r>
            <a:r>
              <a:rPr lang="pt-BR" sz="3600" b="1" dirty="0">
                <a:solidFill>
                  <a:srgbClr val="FF0000"/>
                </a:solidFill>
              </a:rPr>
              <a:t>letra D</a:t>
            </a:r>
            <a:r>
              <a:rPr lang="pt-BR" sz="3600" b="1" dirty="0" smtClean="0">
                <a:solidFill>
                  <a:srgbClr val="FF0000"/>
                </a:solidFill>
              </a:rPr>
              <a:t> </a:t>
            </a:r>
            <a:r>
              <a:rPr lang="pt-BR" sz="3600" dirty="0"/>
              <a:t>está </a:t>
            </a:r>
            <a:r>
              <a:rPr lang="pt-BR" sz="3600" dirty="0" smtClean="0"/>
              <a:t>correta</a:t>
            </a:r>
            <a:r>
              <a:rPr lang="pt-BR" sz="3600" dirty="0"/>
              <a:t>. Nos materiais </a:t>
            </a:r>
            <a:r>
              <a:rPr lang="pt-BR" sz="3600" dirty="0" smtClean="0"/>
              <a:t>naturais (</a:t>
            </a:r>
            <a:r>
              <a:rPr lang="pt-BR" sz="3600" dirty="0"/>
              <a:t>de </a:t>
            </a:r>
            <a:r>
              <a:rPr lang="pt-BR" sz="3600" b="1" dirty="0"/>
              <a:t>ver em Transformações</a:t>
            </a:r>
            <a:r>
              <a:rPr lang="pt-BR" sz="3600" dirty="0" smtClean="0"/>
              <a:t>), </a:t>
            </a:r>
            <a:r>
              <a:rPr lang="pt-BR" sz="3600" dirty="0"/>
              <a:t>a refração de um raio </a:t>
            </a:r>
            <a:r>
              <a:rPr lang="pt-BR" sz="3600" dirty="0" smtClean="0"/>
              <a:t>luminoso </a:t>
            </a:r>
            <a:r>
              <a:rPr lang="pt-BR" sz="3600" dirty="0"/>
              <a:t>implica que os raios incidente e refratado fiquem em lados opostos da reta normal à interface que separa os dois meios, conforme representa a figura. Nos </a:t>
            </a:r>
            <a:r>
              <a:rPr lang="pt-BR" sz="3600" dirty="0" err="1" smtClean="0"/>
              <a:t>metamateriais</a:t>
            </a:r>
            <a:r>
              <a:rPr lang="pt-BR" sz="3600" dirty="0" smtClean="0"/>
              <a:t> (</a:t>
            </a:r>
            <a:r>
              <a:rPr lang="pt-BR" sz="3600" dirty="0"/>
              <a:t>de </a:t>
            </a:r>
            <a:r>
              <a:rPr lang="pt-BR" sz="3600" b="1" dirty="0"/>
              <a:t>ver em Transformações</a:t>
            </a:r>
            <a:r>
              <a:rPr lang="pt-BR" sz="3600" dirty="0" smtClean="0"/>
              <a:t>), </a:t>
            </a:r>
            <a:r>
              <a:rPr lang="pt-BR" sz="3600" dirty="0"/>
              <a:t>porém, com valor negativo de índice </a:t>
            </a:r>
            <a:r>
              <a:rPr lang="pt-BR" sz="3600" dirty="0" smtClean="0"/>
              <a:t>refração</a:t>
            </a:r>
            <a:r>
              <a:rPr lang="pt-BR" sz="3600" dirty="0"/>
              <a:t>, a refração de um raio luminoso implica que os raios incidente e refratado </a:t>
            </a:r>
            <a:r>
              <a:rPr lang="pt-BR" sz="3600" dirty="0" err="1"/>
              <a:t>apresentemse</a:t>
            </a:r>
            <a:r>
              <a:rPr lang="pt-BR" sz="3600" dirty="0"/>
              <a:t> do mesmo lado da reta normal à interface que separa os dois meios, conforme representa a figura.</a:t>
            </a:r>
          </a:p>
          <a:p>
            <a:pPr algn="just"/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10061" y="15355314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XXXXXXXXXXXXXXXX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431000" y="24394884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719349" y="28320201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 smtClean="0"/>
              <a:t>Escolha </a:t>
            </a:r>
            <a:r>
              <a:rPr lang="pt-BR" sz="4000" dirty="0" smtClean="0"/>
              <a:t>a figura </a:t>
            </a:r>
            <a:r>
              <a:rPr lang="pt-BR" sz="4000" dirty="0"/>
              <a:t>que representa a refração da luz ao passar do ar </a:t>
            </a:r>
            <a:r>
              <a:rPr lang="pt-BR" sz="4000" dirty="0" smtClean="0"/>
              <a:t>para o meio citado na questão.</a:t>
            </a:r>
          </a:p>
          <a:p>
            <a:pPr algn="just"/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60830" y="5662487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Considerando o comportamento atípico desse </a:t>
            </a:r>
            <a:r>
              <a:rPr lang="pt-BR" sz="4000" dirty="0" err="1" smtClean="0"/>
              <a:t>metamaterial</a:t>
            </a:r>
            <a:r>
              <a:rPr lang="pt-BR" sz="4000" dirty="0"/>
              <a:t>, qual é a figura que representa a refração da luz ao passar do ar para esse meio?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8424930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81,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58444" y="17820695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666857" y="21599172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928284" y="19845435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67061" y="22621294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61259" y="40030539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Um grupo de cientistas liderado por pesquisadores do Instituto de Tecnologia da Califórnia (</a:t>
            </a:r>
            <a:r>
              <a:rPr lang="pt-BR" sz="4000" dirty="0" err="1"/>
              <a:t>Caltech</a:t>
            </a:r>
            <a:r>
              <a:rPr lang="pt-BR" sz="4000" dirty="0"/>
              <a:t>), nos Estados Unidos, construiu o primeiro </a:t>
            </a:r>
            <a:r>
              <a:rPr lang="pt-BR" sz="4000" dirty="0" err="1"/>
              <a:t>metamaterial</a:t>
            </a:r>
            <a:r>
              <a:rPr lang="pt-BR" sz="4000" dirty="0"/>
              <a:t> que apresenta valor negativo do índice de refração relativo para a luz visível. Denomina-se </a:t>
            </a:r>
            <a:r>
              <a:rPr lang="pt-BR" sz="4000" dirty="0" err="1"/>
              <a:t>metamaterial</a:t>
            </a:r>
            <a:r>
              <a:rPr lang="pt-BR" sz="4000" dirty="0"/>
              <a:t> um material óptico artificial, tridimensional, formado por pequenas estruturas menores do que o comprimento de onda da luz, o que lhe dá propriedades e comportamentos que não são encontrados em materiais naturais. Esse material tem sido chamado de “canhoto”. </a:t>
            </a:r>
            <a:r>
              <a:rPr lang="pt-BR" sz="4000" b="1" dirty="0"/>
              <a:t>Disponível em: http://inovacaotecnologica.com.br. Acesso em: 28 abr. 2010 (adaptado).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0989" t="59916" r="35183" b="21636"/>
          <a:stretch/>
        </p:blipFill>
        <p:spPr>
          <a:xfrm>
            <a:off x="17765483" y="34224686"/>
            <a:ext cx="9448799" cy="411480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5"/>
          <a:srcRect l="40989" t="40101" r="35183" b="40464"/>
          <a:stretch/>
        </p:blipFill>
        <p:spPr>
          <a:xfrm>
            <a:off x="18897600" y="30196970"/>
            <a:ext cx="9514114" cy="4364899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5"/>
          <a:srcRect l="47949" t="78895" r="39881" b="2050"/>
          <a:stretch/>
        </p:blipFill>
        <p:spPr>
          <a:xfrm>
            <a:off x="27334024" y="34355310"/>
            <a:ext cx="4412623" cy="38862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43205" t="68594" r="38581" b="12676"/>
          <a:stretch/>
        </p:blipFill>
        <p:spPr>
          <a:xfrm>
            <a:off x="19463655" y="25211315"/>
            <a:ext cx="5250606" cy="3037114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7"/>
          <a:srcRect l="43383" t="35578" r="38938" b="47596"/>
          <a:stretch/>
        </p:blipFill>
        <p:spPr>
          <a:xfrm>
            <a:off x="25537885" y="25080685"/>
            <a:ext cx="5715001" cy="3059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538</Words>
  <Application>Microsoft Office PowerPoint</Application>
  <PresentationFormat>Personalizar</PresentationFormat>
  <Paragraphs>53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Arial</vt:lpstr>
      <vt:lpstr>Wingdings</vt:lpstr>
      <vt:lpstr>Cambria</vt:lpstr>
      <vt:lpstr>Open Sans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138</cp:revision>
  <dcterms:modified xsi:type="dcterms:W3CDTF">2019-06-24T22:57:45Z</dcterms:modified>
</cp:coreProperties>
</file>