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anose="020B060403050404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mbria" panose="02040503050406030204" pitchFamily="18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932" y="-2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3323" y="3886199"/>
            <a:ext cx="28869790" cy="3356167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XXXXXXXXX   HHHHHHHHHH</a:t>
            </a: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1</a:t>
            </a:r>
            <a:r>
              <a:rPr lang="pt-BR" sz="360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N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01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Noturno.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5,0 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Professores: 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Ana; </a:t>
            </a:r>
            <a:r>
              <a:rPr lang="pt-BR" sz="3600" dirty="0" err="1">
                <a:solidFill>
                  <a:schemeClr val="dk1"/>
                </a:solidFill>
                <a:ea typeface="Cambria"/>
                <a:cs typeface="Cambria"/>
                <a:sym typeface="Cambria"/>
              </a:rPr>
              <a:t>Chirlei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; Lucas e Maria Lúcia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767752"/>
            <a:ext cx="137813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30720264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2154343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2308684" y="6707517"/>
            <a:ext cx="100906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dirty="0" smtClean="0">
                <a:solidFill>
                  <a:schemeClr val="dk1"/>
                </a:solidFill>
              </a:rPr>
              <a:t>O Diagrama Vê traz melhor entendimento da </a:t>
            </a:r>
            <a:r>
              <a:rPr lang="pt-BR" sz="4000" dirty="0">
                <a:solidFill>
                  <a:schemeClr val="dk1"/>
                </a:solidFill>
              </a:rPr>
              <a:t>Física. </a:t>
            </a:r>
          </a:p>
        </p:txBody>
      </p:sp>
      <p:sp>
        <p:nvSpPr>
          <p:cNvPr id="9" name="Retângulo 8"/>
          <p:cNvSpPr/>
          <p:nvPr/>
        </p:nvSpPr>
        <p:spPr>
          <a:xfrm>
            <a:off x="21916344" y="8245808"/>
            <a:ext cx="104829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algn="just"/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</a:t>
            </a:r>
            <a:r>
              <a:rPr lang="pt-BR" sz="4000" b="1" dirty="0">
                <a:solidFill>
                  <a:srgbClr val="FF0000"/>
                </a:solidFill>
              </a:rPr>
              <a:t>D</a:t>
            </a:r>
            <a:r>
              <a:rPr lang="pt-BR" sz="4000" b="1" dirty="0" smtClean="0">
                <a:solidFill>
                  <a:srgbClr val="FF0000"/>
                </a:solidFill>
              </a:rPr>
              <a:t> </a:t>
            </a:r>
            <a:r>
              <a:rPr lang="pt-BR" sz="4000" dirty="0"/>
              <a:t>está </a:t>
            </a:r>
            <a:r>
              <a:rPr lang="pt-BR" sz="4000" dirty="0" smtClean="0"/>
              <a:t>correta. </a:t>
            </a:r>
            <a:endParaRPr lang="pt-BR" sz="40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936632" y="13591829"/>
            <a:ext cx="108714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>
                <a:solidFill>
                  <a:schemeClr val="dk1"/>
                </a:solidFill>
              </a:rPr>
              <a:t>XXXXXXXXXXXXXXXX </a:t>
            </a:r>
            <a:endParaRPr lang="pt-BR" sz="4000" dirty="0"/>
          </a:p>
          <a:p>
            <a:pPr algn="just" fontAlgn="base"/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19202400" y="23872370"/>
            <a:ext cx="12115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Questão ambiental e energia</a:t>
            </a:r>
            <a:endParaRPr lang="pt-BR" sz="4000" dirty="0" smtClean="0">
              <a:solidFill>
                <a:schemeClr val="dk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8947949" y="25740286"/>
            <a:ext cx="1312476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pt-BR" sz="4000" dirty="0"/>
              <a:t> </a:t>
            </a:r>
            <a:r>
              <a:rPr lang="pt-BR" sz="4000" dirty="0"/>
              <a:t>A equação que representa a reação química desse processo demonstra que </a:t>
            </a:r>
            <a:endParaRPr lang="pt-BR" sz="4000" dirty="0" smtClean="0"/>
          </a:p>
          <a:p>
            <a:pPr algn="just"/>
            <a:r>
              <a:rPr lang="pt-BR" sz="4000" dirty="0" smtClean="0"/>
              <a:t>a</a:t>
            </a:r>
            <a:r>
              <a:rPr lang="pt-BR" sz="4000" dirty="0"/>
              <a:t>) no processo há </a:t>
            </a:r>
            <a:r>
              <a:rPr lang="pt-BR" sz="4000" dirty="0" smtClean="0"/>
              <a:t>liberação </a:t>
            </a:r>
            <a:r>
              <a:rPr lang="pt-BR" sz="4000" dirty="0"/>
              <a:t>de oxigênio, sob a forma de O2. </a:t>
            </a:r>
            <a:endParaRPr lang="pt-BR" sz="4000" dirty="0"/>
          </a:p>
        </p:txBody>
      </p:sp>
      <p:sp>
        <p:nvSpPr>
          <p:cNvPr id="13" name="Retângulo 12"/>
          <p:cNvSpPr/>
          <p:nvPr/>
        </p:nvSpPr>
        <p:spPr>
          <a:xfrm>
            <a:off x="23137903" y="5410979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5280351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26571" y="6825342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XXXXXXXXXXX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59229" y="8262256"/>
            <a:ext cx="120831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3160830" y="5662487"/>
            <a:ext cx="754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 smtClean="0"/>
              <a:t>Qual a </a:t>
            </a:r>
            <a:r>
              <a:rPr lang="pt-BR" sz="4000" dirty="0"/>
              <a:t>equação que representa a reação química desse </a:t>
            </a:r>
            <a:r>
              <a:rPr lang="pt-BR" sz="4000" dirty="0" smtClean="0"/>
              <a:t>processo na questão? </a:t>
            </a:r>
            <a:endParaRPr lang="pt-BR" sz="4000" dirty="0"/>
          </a:p>
        </p:txBody>
      </p:sp>
      <p:sp>
        <p:nvSpPr>
          <p:cNvPr id="18" name="Retângulo 17"/>
          <p:cNvSpPr/>
          <p:nvPr/>
        </p:nvSpPr>
        <p:spPr>
          <a:xfrm>
            <a:off x="0" y="14942754"/>
            <a:ext cx="12833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 </a:t>
            </a:r>
            <a:r>
              <a:rPr lang="pt-BR" sz="4000" dirty="0" smtClean="0"/>
              <a:t>XXXXXXXXXXXXXX.</a:t>
            </a: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1713133"/>
            <a:ext cx="152177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XXXXXXXXXXXXXXXXXXXXXXX.</a:t>
            </a:r>
          </a:p>
          <a:p>
            <a:pPr algn="just" fontAlgn="base"/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XXXXXXXXXXXXXXXXXXXXXXXX.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6890044"/>
            <a:ext cx="319386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</a:p>
          <a:p>
            <a:pPr algn="ctr">
              <a:buSzPct val="25000"/>
            </a:pPr>
            <a:r>
              <a:rPr lang="pt-BR" sz="4000" b="1" dirty="0" smtClean="0">
                <a:solidFill>
                  <a:srgbClr val="FF0000"/>
                </a:solidFill>
              </a:rPr>
              <a:t>ENEM</a:t>
            </a:r>
            <a:r>
              <a:rPr lang="pt-BR" sz="4000" b="1" dirty="0">
                <a:solidFill>
                  <a:srgbClr val="FF0000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2010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79, </a:t>
            </a:r>
            <a:r>
              <a:rPr lang="pt-BR" sz="4000" dirty="0">
                <a:solidFill>
                  <a:schemeClr val="dk1"/>
                </a:solidFill>
              </a:rPr>
              <a:t>caderno branco|</a:t>
            </a:r>
          </a:p>
          <a:p>
            <a:pPr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0489072" y="16677695"/>
            <a:ext cx="110577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4000" b="1" dirty="0">
                <a:solidFill>
                  <a:srgbClr val="FF0000"/>
                </a:solidFill>
              </a:rPr>
              <a:t>Errada</a:t>
            </a:r>
            <a:r>
              <a:rPr lang="pt-BR" sz="4000" dirty="0" smtClean="0">
                <a:solidFill>
                  <a:schemeClr val="dk1"/>
                </a:solidFill>
              </a:rPr>
              <a:t>, XXXXXXXXXXXXXXXXX </a:t>
            </a:r>
            <a:endParaRPr lang="pt-BR" sz="4000" dirty="0"/>
          </a:p>
        </p:txBody>
      </p:sp>
      <p:sp>
        <p:nvSpPr>
          <p:cNvPr id="23" name="Retângulo 22"/>
          <p:cNvSpPr/>
          <p:nvPr/>
        </p:nvSpPr>
        <p:spPr>
          <a:xfrm>
            <a:off x="19666857" y="21599172"/>
            <a:ext cx="12209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Correta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20156884" y="19192292"/>
            <a:ext cx="12013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r>
              <a:rPr lang="pt-BR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9467061" y="22621294"/>
            <a:ext cx="123083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r>
              <a:rPr lang="pt-B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4000" dirty="0">
              <a:solidFill>
                <a:srgbClr val="333333"/>
              </a:solidFill>
              <a:latin typeface="Open Sans"/>
            </a:endParaRPr>
          </a:p>
          <a:p>
            <a:endParaRPr lang="pt-BR" sz="4000" dirty="0"/>
          </a:p>
        </p:txBody>
      </p:sp>
      <p:sp>
        <p:nvSpPr>
          <p:cNvPr id="30" name="Retângulo 29"/>
          <p:cNvSpPr/>
          <p:nvPr/>
        </p:nvSpPr>
        <p:spPr>
          <a:xfrm>
            <a:off x="18517053" y="29133223"/>
            <a:ext cx="132583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/>
              <a:t>b</a:t>
            </a:r>
            <a:r>
              <a:rPr lang="en-US" sz="4000" dirty="0"/>
              <a:t>) </a:t>
            </a:r>
            <a:r>
              <a:rPr lang="pt-BR" sz="4000" dirty="0"/>
              <a:t>o coeficiente estequiométrico para a água é de 8 para 1 do octano.</a:t>
            </a:r>
            <a:endParaRPr lang="pt-BR" sz="4000" dirty="0"/>
          </a:p>
        </p:txBody>
      </p:sp>
      <p:sp>
        <p:nvSpPr>
          <p:cNvPr id="31" name="Retângulo 30"/>
          <p:cNvSpPr/>
          <p:nvPr/>
        </p:nvSpPr>
        <p:spPr>
          <a:xfrm>
            <a:off x="18157827" y="30547227"/>
            <a:ext cx="130624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c</a:t>
            </a:r>
            <a:r>
              <a:rPr lang="en-US" sz="4000" dirty="0"/>
              <a:t>) </a:t>
            </a:r>
            <a:r>
              <a:rPr lang="pt-BR" sz="4000" dirty="0"/>
              <a:t>no processo há consumo de água, para que haja liberação de energia. </a:t>
            </a:r>
            <a:endParaRPr lang="pt-BR" sz="4000" dirty="0"/>
          </a:p>
        </p:txBody>
      </p:sp>
      <p:sp>
        <p:nvSpPr>
          <p:cNvPr id="32" name="Retângulo 31"/>
          <p:cNvSpPr/>
          <p:nvPr/>
        </p:nvSpPr>
        <p:spPr>
          <a:xfrm>
            <a:off x="17968688" y="32016801"/>
            <a:ext cx="138720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d</a:t>
            </a:r>
            <a:r>
              <a:rPr lang="pt-BR" sz="4000" dirty="0"/>
              <a:t>) </a:t>
            </a:r>
            <a:r>
              <a:rPr lang="pt-BR" sz="4000" dirty="0"/>
              <a:t>o coeficiente estequiométrico para o oxigênio é de 12,5 para 1 do octano. </a:t>
            </a:r>
            <a:endParaRPr lang="pt-BR" sz="4000" dirty="0"/>
          </a:p>
        </p:txBody>
      </p:sp>
      <p:sp>
        <p:nvSpPr>
          <p:cNvPr id="34" name="Retângulo 33"/>
          <p:cNvSpPr/>
          <p:nvPr/>
        </p:nvSpPr>
        <p:spPr>
          <a:xfrm>
            <a:off x="17600580" y="33528779"/>
            <a:ext cx="147987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e</a:t>
            </a:r>
            <a:r>
              <a:rPr lang="pt-BR" sz="4000" dirty="0"/>
              <a:t>) </a:t>
            </a:r>
            <a:r>
              <a:rPr lang="pt-BR" sz="4000" dirty="0"/>
              <a:t>o coeficiente estequiométrico para o gás carbônico é de 9 para 1 do octano. </a:t>
            </a:r>
            <a:endParaRPr lang="pt-BR" sz="4000" dirty="0"/>
          </a:p>
        </p:txBody>
      </p:sp>
      <p:sp>
        <p:nvSpPr>
          <p:cNvPr id="35" name="Retângulo 34"/>
          <p:cNvSpPr/>
          <p:nvPr/>
        </p:nvSpPr>
        <p:spPr>
          <a:xfrm>
            <a:off x="293916" y="38276919"/>
            <a:ext cx="317427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/>
              <a:t>As mobilizações para promover um planeta melhor para as futuras gerações são cada vez mais frequentes. A maior parte dos meios de transporte de massa é atualmente movida pela queima de um combustível fóssil. A título de exemplificação do ônus causado por essa prática, basta saber que um carro produz, em média, cerca de 200g de dióxido de carbono por km percorrido</a:t>
            </a:r>
            <a:r>
              <a:rPr lang="pt-BR" sz="4000" dirty="0" smtClean="0"/>
              <a:t>.</a:t>
            </a:r>
          </a:p>
          <a:p>
            <a:pPr algn="just"/>
            <a:r>
              <a:rPr lang="pt-BR" sz="4000" dirty="0"/>
              <a:t>Um dos principais constituintes da gasolina é o octano </a:t>
            </a:r>
            <a:r>
              <a:rPr lang="pt-BR" sz="4000" dirty="0" smtClean="0"/>
              <a:t>         . </a:t>
            </a:r>
            <a:r>
              <a:rPr lang="pt-BR" sz="4000" dirty="0"/>
              <a:t>Por meio da combustão do octano é possível a liberação de energia, permitindo que o carro entre em movimento</a:t>
            </a:r>
            <a:r>
              <a:rPr lang="pt-BR" sz="4000" dirty="0" smtClean="0"/>
              <a:t>.</a:t>
            </a:r>
            <a:endParaRPr lang="pt-BR" sz="4000" dirty="0"/>
          </a:p>
        </p:txBody>
      </p:sp>
      <p:sp>
        <p:nvSpPr>
          <p:cNvPr id="37" name="Retângulo 36"/>
          <p:cNvSpPr/>
          <p:nvPr/>
        </p:nvSpPr>
        <p:spPr>
          <a:xfrm>
            <a:off x="326571" y="9156802"/>
            <a:ext cx="1143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359229" y="11204449"/>
            <a:ext cx="12213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294369" y="12814402"/>
            <a:ext cx="1273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pt-BR" sz="4000" dirty="0" smtClean="0">
                <a:ea typeface="Times New Roman" panose="02020603050405020304" pitchFamily="18" charset="0"/>
              </a:rPr>
              <a:t>XXXXXXXXX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667944"/>
            <a:ext cx="130950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 smtClean="0"/>
              <a:t>XXXXXXXXXXXXXXXXXXXXXXX</a:t>
            </a:r>
            <a:endParaRPr lang="pt-BR" sz="4000" dirty="0">
              <a:solidFill>
                <a:srgbClr val="FF0000"/>
              </a:solidFill>
            </a:endParaRPr>
          </a:p>
        </p:txBody>
      </p:sp>
      <p:pic>
        <p:nvPicPr>
          <p:cNvPr id="40" name="Imagem 39"/>
          <p:cNvPicPr>
            <a:picLocks noChangeAspect="1"/>
          </p:cNvPicPr>
          <p:nvPr/>
        </p:nvPicPr>
        <p:blipFill rotWithShape="1">
          <a:blip r:embed="rId5"/>
          <a:srcRect l="54941" t="46915" r="42174" b="50905"/>
          <a:stretch/>
        </p:blipFill>
        <p:spPr>
          <a:xfrm>
            <a:off x="15479485" y="12017830"/>
            <a:ext cx="1502229" cy="63844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6"/>
          <a:srcRect l="41947" t="58622" r="54707" b="39125"/>
          <a:stretch/>
        </p:blipFill>
        <p:spPr>
          <a:xfrm>
            <a:off x="13520057" y="40233600"/>
            <a:ext cx="1338943" cy="507175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7"/>
          <a:srcRect l="41886" t="41841" r="34996" b="45852"/>
          <a:stretch/>
        </p:blipFill>
        <p:spPr>
          <a:xfrm>
            <a:off x="21521057" y="9699171"/>
            <a:ext cx="10453688" cy="3461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507</Words>
  <Application>Microsoft Office PowerPoint</Application>
  <PresentationFormat>Personalizar</PresentationFormat>
  <Paragraphs>60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Tahoma</vt:lpstr>
      <vt:lpstr>Open Sans</vt:lpstr>
      <vt:lpstr>Calibri</vt:lpstr>
      <vt:lpstr>Times New Roman</vt:lpstr>
      <vt:lpstr>Arial</vt:lpstr>
      <vt:lpstr>Wingdings</vt:lpstr>
      <vt:lpstr>Cambria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135</cp:revision>
  <dcterms:modified xsi:type="dcterms:W3CDTF">2019-06-24T22:13:05Z</dcterms:modified>
</cp:coreProperties>
</file>