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anose="020B060403050404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mbria" panose="02040503050406030204" pitchFamily="18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932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4722" y="3624942"/>
            <a:ext cx="28869790" cy="3356167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XXXXXXXXX   HHHHHHHHHH</a:t>
            </a: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1</a:t>
            </a:r>
            <a:r>
              <a:rPr lang="pt-BR" sz="360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N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01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Noturno.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5,0 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Professores: 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Ana; </a:t>
            </a:r>
            <a:r>
              <a:rPr lang="pt-BR" sz="3600" dirty="0" err="1">
                <a:solidFill>
                  <a:schemeClr val="dk1"/>
                </a:solidFill>
                <a:ea typeface="Cambria"/>
                <a:cs typeface="Cambria"/>
                <a:sym typeface="Cambria"/>
              </a:rPr>
              <a:t>Chirlei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; Lucas e Maria Lúcia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179923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29773208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1468543"/>
            <a:ext cx="14205857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674860"/>
            <a:ext cx="100906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dirty="0" smtClean="0">
                <a:solidFill>
                  <a:schemeClr val="dk1"/>
                </a:solidFill>
              </a:rPr>
              <a:t>O</a:t>
            </a:r>
            <a:r>
              <a:rPr lang="pt-BR" sz="4800" b="1" dirty="0" smtClean="0">
                <a:solidFill>
                  <a:schemeClr val="dk1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entendimento ficou melhor com o Diagrama Vê. 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684342" y="8245808"/>
            <a:ext cx="104829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algn="just"/>
            <a:r>
              <a:rPr lang="pt-BR" sz="4000" dirty="0" smtClean="0"/>
              <a:t>A opção </a:t>
            </a:r>
            <a:r>
              <a:rPr lang="pt-BR" sz="4000" b="1" dirty="0" smtClean="0">
                <a:solidFill>
                  <a:srgbClr val="FF0000"/>
                </a:solidFill>
              </a:rPr>
              <a:t>Correta</a:t>
            </a:r>
            <a:r>
              <a:rPr lang="pt-BR" sz="4000" dirty="0" smtClean="0"/>
              <a:t> é a letra </a:t>
            </a:r>
            <a:r>
              <a:rPr lang="pt-BR" sz="4000" b="1" dirty="0">
                <a:solidFill>
                  <a:srgbClr val="FF0000"/>
                </a:solidFill>
              </a:rPr>
              <a:t>E</a:t>
            </a:r>
            <a:r>
              <a:rPr lang="pt-BR" sz="4000" b="1" dirty="0" smtClean="0">
                <a:solidFill>
                  <a:srgbClr val="FF0000"/>
                </a:solidFill>
              </a:rPr>
              <a:t>.</a:t>
            </a:r>
            <a:r>
              <a:rPr lang="pt-BR" sz="4000" dirty="0" smtClean="0"/>
              <a:t> </a:t>
            </a:r>
            <a:endParaRPr lang="pt-BR" sz="4000" dirty="0"/>
          </a:p>
        </p:txBody>
      </p:sp>
      <p:sp>
        <p:nvSpPr>
          <p:cNvPr id="10" name="Retângulo 9"/>
          <p:cNvSpPr/>
          <p:nvPr/>
        </p:nvSpPr>
        <p:spPr>
          <a:xfrm>
            <a:off x="20512087" y="15453286"/>
            <a:ext cx="108714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>
                <a:solidFill>
                  <a:srgbClr val="FF0000"/>
                </a:solidFill>
              </a:rPr>
              <a:t>Errada, </a:t>
            </a:r>
            <a:r>
              <a:rPr lang="pt-BR" sz="4000" dirty="0">
                <a:solidFill>
                  <a:schemeClr val="dk1"/>
                </a:solidFill>
              </a:rPr>
              <a:t>XXXXXXXXXXXXXXXX </a:t>
            </a:r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19143893" y="24394881"/>
            <a:ext cx="1279479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As equações a seguir representam as etapas da reação da mistura efervescente na água, em que foram omitidos os estados de agregação dos reagentes, e H3A representa o ácido cítrico.</a:t>
            </a:r>
            <a:endParaRPr lang="pt-BR" sz="4000" dirty="0" smtClean="0">
              <a:solidFill>
                <a:schemeClr val="dk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8232896" y="30704175"/>
            <a:ext cx="1311796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pt-BR" sz="4000" dirty="0" smtClean="0"/>
              <a:t>Escolha a opção correta:</a:t>
            </a:r>
            <a:endParaRPr lang="pt-BR" sz="4000" dirty="0"/>
          </a:p>
        </p:txBody>
      </p:sp>
      <p:sp>
        <p:nvSpPr>
          <p:cNvPr id="13" name="Retângulo 12"/>
          <p:cNvSpPr/>
          <p:nvPr/>
        </p:nvSpPr>
        <p:spPr>
          <a:xfrm>
            <a:off x="23137903" y="5410979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5280351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26571" y="6825342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XXXXXXXXXXX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59229" y="8262256"/>
            <a:ext cx="120831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3095515" y="6740172"/>
            <a:ext cx="75438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/>
              <a:t>A ionização, a dissociação iônica, a formação do ácido e a liberação do gás ocorrem, respectivamente, nas seguintes </a:t>
            </a:r>
            <a:r>
              <a:rPr lang="pt-BR" sz="4000" dirty="0" smtClean="0"/>
              <a:t>etapas?</a:t>
            </a:r>
            <a:endParaRPr lang="pt-BR" sz="4000" dirty="0"/>
          </a:p>
        </p:txBody>
      </p:sp>
      <p:sp>
        <p:nvSpPr>
          <p:cNvPr id="18" name="Retângulo 17"/>
          <p:cNvSpPr/>
          <p:nvPr/>
        </p:nvSpPr>
        <p:spPr>
          <a:xfrm>
            <a:off x="0" y="14616183"/>
            <a:ext cx="12833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 </a:t>
            </a:r>
            <a:r>
              <a:rPr lang="pt-BR" sz="4000" dirty="0" smtClean="0"/>
              <a:t>XXXXXXXXXXXXXX.</a:t>
            </a: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0700762"/>
            <a:ext cx="152177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XXXXXXXXXXXXXXXXXXXXXXX.</a:t>
            </a:r>
          </a:p>
          <a:p>
            <a:pPr algn="just" fontAlgn="base"/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XXXXXXXXXXXXXXXXXXXXXXXX.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0" y="37216616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  <a:endParaRPr lang="pt-BR" sz="4800" b="1" dirty="0">
              <a:solidFill>
                <a:schemeClr val="dk2"/>
              </a:solidFill>
            </a:endParaRPr>
          </a:p>
          <a:p>
            <a:pPr algn="ctr">
              <a:buSzPct val="25000"/>
            </a:pPr>
            <a:r>
              <a:rPr lang="pt-BR" sz="4000" b="1" dirty="0">
                <a:solidFill>
                  <a:srgbClr val="FF0000"/>
                </a:solidFill>
              </a:rPr>
              <a:t>ENEM: </a:t>
            </a:r>
            <a:r>
              <a:rPr lang="pt-BR" sz="4000" dirty="0" smtClean="0">
                <a:solidFill>
                  <a:schemeClr val="dk1"/>
                </a:solidFill>
              </a:rPr>
              <a:t>2010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62, </a:t>
            </a:r>
            <a:r>
              <a:rPr lang="pt-BR" sz="4000" dirty="0">
                <a:solidFill>
                  <a:schemeClr val="dk1"/>
                </a:solidFill>
              </a:rPr>
              <a:t>caderno branco</a:t>
            </a:r>
            <a:r>
              <a:rPr lang="pt-BR" sz="4000" dirty="0" smtClean="0">
                <a:solidFill>
                  <a:schemeClr val="dk1"/>
                </a:solidFill>
              </a:rPr>
              <a:t>|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966559" y="17918668"/>
            <a:ext cx="110577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4000" b="1" dirty="0">
                <a:solidFill>
                  <a:srgbClr val="FF0000"/>
                </a:solidFill>
              </a:rPr>
              <a:t>Errada</a:t>
            </a:r>
            <a:r>
              <a:rPr lang="pt-BR" sz="4000" dirty="0" smtClean="0">
                <a:solidFill>
                  <a:schemeClr val="dk1"/>
                </a:solidFill>
              </a:rPr>
              <a:t>, XXXXXXXXXXXXXXXXX </a:t>
            </a:r>
            <a:endParaRPr lang="pt-BR" sz="4000" dirty="0"/>
          </a:p>
        </p:txBody>
      </p:sp>
      <p:sp>
        <p:nvSpPr>
          <p:cNvPr id="23" name="Retângulo 22"/>
          <p:cNvSpPr/>
          <p:nvPr/>
        </p:nvSpPr>
        <p:spPr>
          <a:xfrm>
            <a:off x="19666858" y="19770372"/>
            <a:ext cx="12209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endParaRPr lang="pt-BR" sz="4000" dirty="0"/>
          </a:p>
          <a:p>
            <a:pPr fontAlgn="base"/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19239082" y="23209121"/>
            <a:ext cx="12013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Correta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9401745" y="21445636"/>
            <a:ext cx="12308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r>
              <a:rPr lang="pt-B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4000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667965" y="33084735"/>
            <a:ext cx="13127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b</a:t>
            </a:r>
            <a:r>
              <a:rPr lang="pt-BR" sz="4000" dirty="0"/>
              <a:t>) </a:t>
            </a:r>
            <a:r>
              <a:rPr lang="it-IT" sz="4000" dirty="0"/>
              <a:t>I, IV, III e II</a:t>
            </a:r>
            <a:endParaRPr lang="pt-BR" sz="4000" dirty="0"/>
          </a:p>
        </p:txBody>
      </p:sp>
      <p:sp>
        <p:nvSpPr>
          <p:cNvPr id="31" name="Retângulo 30"/>
          <p:cNvSpPr/>
          <p:nvPr/>
        </p:nvSpPr>
        <p:spPr>
          <a:xfrm>
            <a:off x="17472027" y="33943573"/>
            <a:ext cx="13780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c) </a:t>
            </a:r>
            <a:r>
              <a:rPr lang="it-IT" sz="4000" dirty="0"/>
              <a:t>IV, III, I e II </a:t>
            </a:r>
            <a:endParaRPr lang="pt-BR" sz="4000" dirty="0"/>
          </a:p>
        </p:txBody>
      </p:sp>
      <p:sp>
        <p:nvSpPr>
          <p:cNvPr id="32" name="Retângulo 31"/>
          <p:cNvSpPr/>
          <p:nvPr/>
        </p:nvSpPr>
        <p:spPr>
          <a:xfrm>
            <a:off x="17341399" y="34825315"/>
            <a:ext cx="141074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d) </a:t>
            </a:r>
            <a:r>
              <a:rPr lang="it-IT" sz="4000" dirty="0"/>
              <a:t>I, IV, II e III</a:t>
            </a:r>
            <a:endParaRPr lang="pt-BR" sz="4000" dirty="0"/>
          </a:p>
        </p:txBody>
      </p:sp>
      <p:sp>
        <p:nvSpPr>
          <p:cNvPr id="34" name="Retângulo 33"/>
          <p:cNvSpPr/>
          <p:nvPr/>
        </p:nvSpPr>
        <p:spPr>
          <a:xfrm>
            <a:off x="17241354" y="35684151"/>
            <a:ext cx="14076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e) </a:t>
            </a:r>
            <a:r>
              <a:rPr lang="it-IT" sz="4000" dirty="0"/>
              <a:t>IV, I, III e II </a:t>
            </a:r>
            <a:endParaRPr lang="pt-BR" sz="4000" dirty="0"/>
          </a:p>
        </p:txBody>
      </p:sp>
      <p:sp>
        <p:nvSpPr>
          <p:cNvPr id="35" name="Retângulo 34"/>
          <p:cNvSpPr/>
          <p:nvPr/>
        </p:nvSpPr>
        <p:spPr>
          <a:xfrm>
            <a:off x="228601" y="38864748"/>
            <a:ext cx="317427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/>
              <a:t>As misturas efervescentes, em pó ou em comprimidos, são comuns para a administração de vitamina C ou de medicamentos para azia. Essa forma farmacêutica sólida foi desenvolvida para facilitar o transporte, aumentar a estabilidade de substâncias e, quando em solução, acelerar a absorção do fármaco pelo organismo. A matérias-primas que atuam na efervescência são, em geral, o ácido tartárico ou o ácido cítrico que reagem com um sal de caráter básico, como o bicarbonato de sódio (NaHCO3), quando em contato com a água. A partir do contato da mistura efervescente com a água, ocorre uma série de reações químicas simultâneas: liberação de íons, formação de ácido e liberação do gás carbônico –gerando a efervescência.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326571" y="9156802"/>
            <a:ext cx="1143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359229" y="11204449"/>
            <a:ext cx="12213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294369" y="12814402"/>
            <a:ext cx="1273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pt-BR" sz="4000" dirty="0" smtClean="0">
                <a:ea typeface="Times New Roman" panose="02020603050405020304" pitchFamily="18" charset="0"/>
              </a:rPr>
              <a:t>XXXXXXXXX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243401"/>
            <a:ext cx="130950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 smtClean="0"/>
              <a:t>XXXXXXXXXXXXXXXXXXXXXXX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782765" y="32222497"/>
            <a:ext cx="135354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/>
              <a:t>a) </a:t>
            </a:r>
            <a:r>
              <a:rPr lang="it-IT" sz="4000" dirty="0"/>
              <a:t>IV, I, II e </a:t>
            </a:r>
            <a:r>
              <a:rPr lang="it-IT" sz="4000" dirty="0" smtClean="0"/>
              <a:t>IlI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8650432" y="28009721"/>
            <a:ext cx="130269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 </a:t>
            </a:r>
            <a:endParaRPr lang="pt-BR" sz="4000" dirty="0">
              <a:solidFill>
                <a:schemeClr val="dk1"/>
              </a:solidFill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5"/>
          <a:srcRect l="41484" t="54515" r="45839" b="34012"/>
          <a:stretch/>
        </p:blipFill>
        <p:spPr>
          <a:xfrm>
            <a:off x="18745198" y="27679006"/>
            <a:ext cx="5673012" cy="2888080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 rotWithShape="1">
          <a:blip r:embed="rId6"/>
          <a:srcRect l="41420" t="44248" r="35483" b="29911"/>
          <a:stretch/>
        </p:blipFill>
        <p:spPr>
          <a:xfrm>
            <a:off x="21912942" y="9728452"/>
            <a:ext cx="8982949" cy="5653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541</Words>
  <Application>Microsoft Office PowerPoint</Application>
  <PresentationFormat>Personalizar</PresentationFormat>
  <Paragraphs>60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Tahoma</vt:lpstr>
      <vt:lpstr>Calibri</vt:lpstr>
      <vt:lpstr>Times New Roman</vt:lpstr>
      <vt:lpstr>Arial</vt:lpstr>
      <vt:lpstr>Open Sans</vt:lpstr>
      <vt:lpstr>Wingdings</vt:lpstr>
      <vt:lpstr>Cambria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136</cp:revision>
  <dcterms:modified xsi:type="dcterms:W3CDTF">2019-06-21T23:33:49Z</dcterms:modified>
</cp:coreProperties>
</file>