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Tahoma" panose="020B0604030504040204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mbria" panose="02040503050406030204" pitchFamily="18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196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2066" y="3886198"/>
            <a:ext cx="28869790" cy="33561671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/>
          <p:nvPr/>
        </p:nvSpPr>
        <p:spPr>
          <a:xfrm rot="10800000" flipH="1">
            <a:off x="38385750" y="11363554"/>
            <a:ext cx="7541417" cy="4397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XXXXXXXXX   HHHHHHHHHH</a:t>
            </a: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1</a:t>
            </a:r>
            <a:r>
              <a:rPr lang="pt-BR" sz="3600" smtClean="0">
                <a:solidFill>
                  <a:schemeClr val="dk1"/>
                </a:solidFill>
                <a:latin typeface="+mj-lt"/>
              </a:rPr>
              <a:t>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N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01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Noturno.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5,0 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Professores: 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Ana; </a:t>
            </a:r>
            <a:r>
              <a:rPr lang="pt-BR" sz="3600" dirty="0" err="1">
                <a:solidFill>
                  <a:schemeClr val="dk1"/>
                </a:solidFill>
                <a:ea typeface="Cambria"/>
                <a:cs typeface="Cambria"/>
                <a:sym typeface="Cambria"/>
              </a:rPr>
              <a:t>Chirlei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; Lucas e Maria Lúcia 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8212580"/>
            <a:ext cx="135527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30883551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22089029"/>
            <a:ext cx="14271171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78710" y="6674860"/>
            <a:ext cx="100906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dirty="0" smtClean="0">
                <a:solidFill>
                  <a:schemeClr val="dk1"/>
                </a:solidFill>
              </a:rPr>
              <a:t>O Diagrama Vê traz melhor entendimento da </a:t>
            </a:r>
            <a:r>
              <a:rPr lang="pt-BR" sz="4000" dirty="0">
                <a:solidFill>
                  <a:schemeClr val="dk1"/>
                </a:solidFill>
              </a:rPr>
              <a:t>Física. </a:t>
            </a:r>
          </a:p>
        </p:txBody>
      </p:sp>
      <p:sp>
        <p:nvSpPr>
          <p:cNvPr id="9" name="Retângulo 8"/>
          <p:cNvSpPr/>
          <p:nvPr/>
        </p:nvSpPr>
        <p:spPr>
          <a:xfrm>
            <a:off x="21684342" y="8245808"/>
            <a:ext cx="10482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  <a:endParaRPr lang="pt-BR" sz="4800" b="1" dirty="0">
              <a:solidFill>
                <a:schemeClr val="dk1"/>
              </a:solidFill>
            </a:endParaRPr>
          </a:p>
          <a:p>
            <a:pPr algn="just"/>
            <a:r>
              <a:rPr lang="pt-BR" sz="4000" dirty="0"/>
              <a:t>A </a:t>
            </a:r>
            <a:r>
              <a:rPr lang="pt-BR" sz="4000" b="1" dirty="0">
                <a:solidFill>
                  <a:srgbClr val="FF0000"/>
                </a:solidFill>
              </a:rPr>
              <a:t>letra A</a:t>
            </a:r>
            <a:r>
              <a:rPr lang="pt-BR" sz="4000" b="1" dirty="0" smtClean="0">
                <a:solidFill>
                  <a:srgbClr val="FF0000"/>
                </a:solidFill>
              </a:rPr>
              <a:t> </a:t>
            </a:r>
            <a:r>
              <a:rPr lang="pt-BR" sz="4000" dirty="0"/>
              <a:t>está </a:t>
            </a:r>
            <a:r>
              <a:rPr lang="pt-BR" sz="4000" dirty="0" smtClean="0"/>
              <a:t>correta. </a:t>
            </a:r>
            <a:r>
              <a:rPr lang="pt-BR" sz="4000" dirty="0"/>
              <a:t>Quando, durante o processo de ebulição, a água recebe calor e sua temperatura permanece constante, fica evidenciada a falha do modelo apresentado em que a temperatura mede a quantidade de calor do corpo.</a:t>
            </a:r>
            <a:endParaRPr lang="pt-BR" sz="40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903975" y="12938686"/>
            <a:ext cx="108714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algn="just" fontAlgn="base"/>
            <a:r>
              <a:rPr lang="pt-BR" sz="4000" dirty="0">
                <a:solidFill>
                  <a:schemeClr val="dk1"/>
                </a:solidFill>
              </a:rPr>
              <a:t>a) </a:t>
            </a:r>
            <a:r>
              <a:rPr lang="pt-BR" sz="4000" b="1" dirty="0" smtClean="0">
                <a:solidFill>
                  <a:srgbClr val="FF0000"/>
                </a:solidFill>
              </a:rPr>
              <a:t>Correta</a:t>
            </a:r>
            <a:endParaRPr lang="pt-BR" sz="4000" dirty="0"/>
          </a:p>
        </p:txBody>
      </p:sp>
      <p:sp>
        <p:nvSpPr>
          <p:cNvPr id="11" name="Retângulo 10"/>
          <p:cNvSpPr/>
          <p:nvPr/>
        </p:nvSpPr>
        <p:spPr>
          <a:xfrm>
            <a:off x="19470463" y="24950057"/>
            <a:ext cx="122396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</a:p>
          <a:p>
            <a:pPr lvl="0">
              <a:buSzPct val="25000"/>
            </a:pPr>
            <a:r>
              <a:rPr lang="pt-BR" sz="4800" dirty="0" smtClean="0">
                <a:solidFill>
                  <a:schemeClr val="dk1"/>
                </a:solidFill>
              </a:rPr>
              <a:t>Diferenciar calor e temperatura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8650632" y="26752657"/>
            <a:ext cx="1312476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</a:t>
            </a:r>
            <a:r>
              <a:rPr lang="pt-BR" sz="4000" b="1" dirty="0" smtClean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pt-BR" sz="4000" dirty="0"/>
              <a:t>Q</a:t>
            </a:r>
            <a:r>
              <a:rPr lang="pt-BR" sz="4000" dirty="0" smtClean="0"/>
              <a:t>ue </a:t>
            </a:r>
            <a:r>
              <a:rPr lang="pt-BR" sz="4000" dirty="0"/>
              <a:t>situação prática mostra a limitação dos conceitos corriqueiros de calor e </a:t>
            </a:r>
            <a:r>
              <a:rPr lang="pt-BR" sz="4000" dirty="0" smtClean="0"/>
              <a:t>temperatura?</a:t>
            </a:r>
          </a:p>
          <a:p>
            <a:pPr algn="just"/>
            <a:r>
              <a:rPr lang="pt-BR" sz="4000" dirty="0" smtClean="0"/>
              <a:t>a</a:t>
            </a:r>
            <a:r>
              <a:rPr lang="pt-BR" sz="4000" dirty="0"/>
              <a:t>) A temperatura da água pode ficar constante durante o tempo em que estiver fervendo.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3137903" y="5410979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5280351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26571" y="6825342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</a:t>
            </a: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: </a:t>
            </a:r>
            <a:r>
              <a:rPr lang="pt-BR" sz="4800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XXXXXXXXXXX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59229" y="8262256"/>
            <a:ext cx="120831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Princípios/necessidade didática:</a:t>
            </a:r>
          </a:p>
          <a:p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3095515" y="6740172"/>
            <a:ext cx="75438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/>
            <a:r>
              <a:rPr lang="pt-BR" sz="4000" dirty="0"/>
              <a:t>Do ponto de vista científico, que situação prática mostra a limitação dos conceitos corriqueiros de calor e </a:t>
            </a:r>
            <a:r>
              <a:rPr lang="pt-BR" sz="4000" dirty="0" smtClean="0"/>
              <a:t>temperatura?</a:t>
            </a:r>
            <a:endParaRPr lang="pt-BR" sz="4000" dirty="0"/>
          </a:p>
        </p:txBody>
      </p:sp>
      <p:sp>
        <p:nvSpPr>
          <p:cNvPr id="18" name="Retângulo 17"/>
          <p:cNvSpPr/>
          <p:nvPr/>
        </p:nvSpPr>
        <p:spPr>
          <a:xfrm>
            <a:off x="327026" y="14942754"/>
            <a:ext cx="12833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Conceitos: </a:t>
            </a:r>
            <a:r>
              <a:rPr lang="pt-BR" sz="4000" dirty="0" smtClean="0"/>
              <a:t>XXXXXXXXXXXXXX.</a:t>
            </a:r>
            <a:endParaRPr lang="pt-BR" sz="4000" b="1" dirty="0" smtClean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31876419"/>
            <a:ext cx="152177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ÁREA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X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 smtClean="0"/>
              <a:t>XXXXXXXXXXXXXXXXXXXXXXX.</a:t>
            </a:r>
          </a:p>
          <a:p>
            <a:pPr algn="just" fontAlgn="base"/>
            <a:endParaRPr lang="pt-BR" sz="4000" dirty="0" smtClean="0"/>
          </a:p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X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X</a:t>
            </a:r>
            <a:r>
              <a:rPr lang="pt-BR" sz="40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 smtClean="0"/>
              <a:t>XXXXXXXXXXXXXXXXXXXXXXXX.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60602" y="37216616"/>
            <a:ext cx="3147808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800" b="1" dirty="0" smtClean="0"/>
              <a:t>      Evento</a:t>
            </a:r>
            <a:endParaRPr lang="pt-BR" sz="4800" b="1" dirty="0" smtClean="0"/>
          </a:p>
          <a:p>
            <a:pPr lvl="0" algn="ctr">
              <a:buSzPct val="25000"/>
            </a:pPr>
            <a:r>
              <a:rPr lang="pt-BR" sz="4800" dirty="0" smtClean="0"/>
              <a:t> </a:t>
            </a:r>
            <a:endParaRPr lang="pt-BR" sz="4800" b="1" dirty="0">
              <a:solidFill>
                <a:schemeClr val="dk2"/>
              </a:solidFill>
            </a:endParaRPr>
          </a:p>
          <a:p>
            <a:pPr algn="ctr">
              <a:buSzPct val="25000"/>
            </a:pPr>
            <a:r>
              <a:rPr lang="pt-BR" sz="4000" b="1" dirty="0">
                <a:solidFill>
                  <a:srgbClr val="FF0000"/>
                </a:solidFill>
              </a:rPr>
              <a:t>ENEM: </a:t>
            </a:r>
            <a:r>
              <a:rPr lang="pt-BR" sz="4000" dirty="0" smtClean="0">
                <a:solidFill>
                  <a:schemeClr val="dk1"/>
                </a:solidFill>
              </a:rPr>
              <a:t>2010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47, </a:t>
            </a:r>
            <a:r>
              <a:rPr lang="pt-BR" sz="4000" dirty="0">
                <a:solidFill>
                  <a:schemeClr val="dk1"/>
                </a:solidFill>
              </a:rPr>
              <a:t>caderno branco|</a:t>
            </a:r>
          </a:p>
          <a:p>
            <a:pPr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20587041" y="15012181"/>
            <a:ext cx="118122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t-BR" sz="4000" b="1" dirty="0">
                <a:solidFill>
                  <a:srgbClr val="FF0000"/>
                </a:solidFill>
              </a:rPr>
              <a:t>Errada</a:t>
            </a:r>
            <a:r>
              <a:rPr lang="pt-BR" sz="4000" dirty="0" smtClean="0">
                <a:solidFill>
                  <a:schemeClr val="dk1"/>
                </a:solidFill>
              </a:rPr>
              <a:t>, XXXXXXXXXXXXXXXXX </a:t>
            </a:r>
            <a:endParaRPr lang="pt-BR" sz="4000" dirty="0"/>
          </a:p>
        </p:txBody>
      </p:sp>
      <p:sp>
        <p:nvSpPr>
          <p:cNvPr id="23" name="Retângulo 22"/>
          <p:cNvSpPr/>
          <p:nvPr/>
        </p:nvSpPr>
        <p:spPr>
          <a:xfrm>
            <a:off x="20189372" y="17419055"/>
            <a:ext cx="12209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pt-BR" sz="4000" b="1" dirty="0">
                <a:solidFill>
                  <a:srgbClr val="FF0000"/>
                </a:solidFill>
              </a:rPr>
              <a:t>Errada</a:t>
            </a:r>
            <a:r>
              <a:rPr lang="pt-BR" sz="4000" dirty="0">
                <a:solidFill>
                  <a:schemeClr val="dk1"/>
                </a:solidFill>
              </a:rPr>
              <a:t>, XXXXXXXXXXXXXXXX </a:t>
            </a:r>
            <a:endParaRPr lang="pt-BR" sz="4000" dirty="0"/>
          </a:p>
        </p:txBody>
      </p:sp>
      <p:sp>
        <p:nvSpPr>
          <p:cNvPr id="26" name="Retângulo 25"/>
          <p:cNvSpPr/>
          <p:nvPr/>
        </p:nvSpPr>
        <p:spPr>
          <a:xfrm>
            <a:off x="19761597" y="19910751"/>
            <a:ext cx="126376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</a:t>
            </a:r>
            <a:r>
              <a:rPr lang="pt-BR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9597689" y="22033465"/>
            <a:ext cx="123083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</a:t>
            </a:r>
            <a:r>
              <a:rPr lang="pt-B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4000" dirty="0">
              <a:solidFill>
                <a:srgbClr val="333333"/>
              </a:solidFill>
              <a:latin typeface="Open Sans"/>
            </a:endParaRPr>
          </a:p>
          <a:p>
            <a:endParaRPr lang="pt-BR" sz="4000" dirty="0"/>
          </a:p>
        </p:txBody>
      </p:sp>
      <p:sp>
        <p:nvSpPr>
          <p:cNvPr id="30" name="Retângulo 29"/>
          <p:cNvSpPr/>
          <p:nvPr/>
        </p:nvSpPr>
        <p:spPr>
          <a:xfrm>
            <a:off x="18092511" y="30178250"/>
            <a:ext cx="13127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b</a:t>
            </a:r>
            <a:r>
              <a:rPr lang="pt-BR" sz="4000" dirty="0"/>
              <a:t>) Uma mãe coloca a mão na água da banheira do bebê para verificar a temperatura da água.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17667967" y="31690229"/>
            <a:ext cx="144700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c) A chama de um fogão pode ser usada para aumentar a temperatura da água em uma panela. 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17504683" y="33290430"/>
            <a:ext cx="148946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d) A água quente que está em uma caneca é passada para outra caneca a fim de diminuir sua temperatura.  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17306668" y="34933037"/>
            <a:ext cx="147660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e) Um forno pode fornecer calor para uma vasilha de água que está em seu interior com menor temperatura do que a dele. 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326572" y="39648519"/>
            <a:ext cx="31742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/>
              <a:t>Em nosso cotidiano, utilizamos as palavras “calor” e “temperatura” de forma diferente de como elas são usadas no meio científico. Na linguagem corrente, calor é identificado como “algo quente” e temperatura mede a “quantidade de calor de um corpo”. Esses significados, no entanto, não conseguem explicar diversas situações que podem ser verificadas na prática.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326571" y="9156802"/>
            <a:ext cx="1143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XXXXXXXXXXXXXXX</a:t>
            </a:r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359229" y="11204449"/>
            <a:ext cx="122137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XXXXXXXXX</a:t>
            </a:r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294369" y="12814402"/>
            <a:ext cx="12735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457200" algn="l"/>
              </a:tabLst>
            </a:pPr>
            <a:r>
              <a:rPr lang="pt-BR" sz="4000" dirty="0" smtClean="0">
                <a:ea typeface="Times New Roman" panose="02020603050405020304" pitchFamily="18" charset="0"/>
              </a:rPr>
              <a:t>XXXXXXXXX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6504657"/>
            <a:ext cx="130950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 smtClean="0">
                <a:solidFill>
                  <a:schemeClr val="accent6"/>
                </a:solidFill>
              </a:rPr>
              <a:t>Sentença Descritora: </a:t>
            </a:r>
            <a:endParaRPr lang="pt-BR" sz="4000" b="1" dirty="0">
              <a:solidFill>
                <a:schemeClr val="accent6"/>
              </a:solidFill>
            </a:endParaRP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 smtClean="0"/>
              <a:t>XXXXXXXXXXXXXXXXXXXXXXX</a:t>
            </a:r>
            <a:endParaRPr lang="pt-BR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547</Words>
  <Application>Microsoft Office PowerPoint</Application>
  <PresentationFormat>Personalizar</PresentationFormat>
  <Paragraphs>60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Tahoma</vt:lpstr>
      <vt:lpstr>Calibri</vt:lpstr>
      <vt:lpstr>Times New Roman</vt:lpstr>
      <vt:lpstr>Arial</vt:lpstr>
      <vt:lpstr>Open Sans</vt:lpstr>
      <vt:lpstr>Wingdings</vt:lpstr>
      <vt:lpstr>Cambria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120</cp:revision>
  <dcterms:modified xsi:type="dcterms:W3CDTF">2019-06-21T23:07:03Z</dcterms:modified>
</cp:coreProperties>
</file>