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w Cen MT Condensed Extra Bold" panose="020B0604020202020204" charset="0"/>
      <p:regular r:id="rId8"/>
    </p:embeddedFont>
    <p:embeddedFont>
      <p:font typeface="Tahoma" panose="020B0604030504040204" pitchFamily="34" charset="0"/>
      <p:regular r:id="rId9"/>
      <p:bold r:id="rId10"/>
    </p:embeddedFont>
    <p:embeddedFont>
      <p:font typeface="Agency FB" panose="020B060402020202020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448" y="3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fisica/HIBRIDO" TargetMode="Externa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www.wikifisica/ENEM" TargetMode="External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4.jpe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3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algn="ctr"/>
            <a:r>
              <a:rPr lang="pt-BR" sz="6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Oficina Pedagógica do Diagrama de Gowin</a:t>
            </a:r>
          </a:p>
          <a:p>
            <a:pPr algn="ctr"/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junho </a:t>
            </a:r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 2018</a:t>
            </a:r>
            <a:endParaRPr lang="pt-BR" sz="70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07955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Experimento: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2066" y="5546644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14218" y="6545180"/>
            <a:ext cx="7983265" cy="79408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/>
            <a:r>
              <a:rPr lang="pt-BR" sz="3600" b="1" dirty="0" smtClean="0">
                <a:latin typeface="AR CENA" panose="02000000000000000000" pitchFamily="2" charset="0"/>
              </a:rPr>
              <a:t>A distância percorrida pela régua aumenta mais rapidamente que o tempo de reação porque a:</a:t>
            </a:r>
          </a:p>
          <a:p>
            <a:pPr marL="228600" lvl="0"/>
            <a:r>
              <a:rPr lang="e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rPr>
              <a:t>A) </a:t>
            </a:r>
            <a: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rPr>
              <a:t>energia mecânica da régua aumenta, o que a faz cair mais rápido.</a:t>
            </a:r>
            <a:b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rPr>
            </a:br>
            <a: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rPr>
              <a:t>B) resistência do ar aumenta, o que faz a régua cair com menor velocidade.</a:t>
            </a:r>
            <a:b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rPr>
            </a:br>
            <a: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rPr>
              <a:t>C) aceleração de queda da régua varia, o que provoca um movimento acelerado. </a:t>
            </a:r>
          </a:p>
          <a:p>
            <a:pPr marL="228600" lvl="0"/>
            <a: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rPr>
              <a:t>D) força peso da régua tem valor constante, o que gera um movimento acelerado. </a:t>
            </a:r>
            <a:b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rPr>
            </a:br>
            <a: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rPr>
              <a:t>E) velocidade da régua é constante, o que provoca uma passagem linear de tempo.</a:t>
            </a:r>
            <a:r>
              <a:rPr lang="pt-BR" sz="3200" dirty="0" smtClean="0">
                <a:solidFill>
                  <a:srgbClr val="FFC000"/>
                </a:solidFill>
                <a:latin typeface="AR CENA" panose="02000000000000000000" pitchFamily="2" charset="0"/>
              </a:rPr>
              <a:t/>
            </a:r>
            <a:br>
              <a:rPr lang="pt-BR" sz="3200" dirty="0" smtClean="0">
                <a:solidFill>
                  <a:srgbClr val="FFC000"/>
                </a:solidFill>
                <a:latin typeface="AR CENA" panose="02000000000000000000" pitchFamily="2" charset="0"/>
              </a:rPr>
            </a:br>
            <a:endParaRPr lang="en" sz="3200" dirty="0" smtClean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algn="just"/>
            <a:endParaRPr lang="pt-PT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46114" y="8358770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26817" y="7952828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883791" y="38633400"/>
            <a:ext cx="15515497" cy="4049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3600" b="1" dirty="0" smtClean="0">
                <a:solidFill>
                  <a:schemeClr val="dk1"/>
                </a:solidFill>
              </a:rPr>
              <a:t>O que foi observado: </a:t>
            </a:r>
            <a:r>
              <a:rPr lang="pt-BR" sz="4400" dirty="0" smtClean="0">
                <a:solidFill>
                  <a:schemeClr val="dk1"/>
                </a:solidFill>
              </a:rPr>
              <a:t>Podemos observar que</a:t>
            </a:r>
            <a:r>
              <a:rPr lang="pt-BR" sz="3600" dirty="0" smtClean="0">
                <a:latin typeface="AR CENA" panose="02000000000000000000" pitchFamily="2" charset="0"/>
              </a:rPr>
              <a:t> </a:t>
            </a:r>
            <a:r>
              <a:rPr lang="pt-BR" sz="4400" dirty="0" smtClean="0">
                <a:latin typeface="AR CENA" panose="02000000000000000000" pitchFamily="2" charset="0"/>
              </a:rPr>
              <a:t>a força resultante na régua será o seu peso, que é constante</a:t>
            </a:r>
            <a:r>
              <a:rPr lang="pt-BR" sz="2800" dirty="0" smtClean="0">
                <a:latin typeface="AR CENA" panose="02000000000000000000" pitchFamily="2" charset="0"/>
              </a:rPr>
              <a:t>.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76931" y="22891332"/>
            <a:ext cx="11664690" cy="38222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177800">
              <a:buClr>
                <a:schemeClr val="dk1"/>
              </a:buClr>
              <a:buSzPct val="100000"/>
            </a:pPr>
            <a:r>
              <a:rPr lang="pt-BR" sz="4000" b="1" dirty="0">
                <a:solidFill>
                  <a:schemeClr val="dk1"/>
                </a:solidFill>
              </a:rPr>
              <a:t>C</a:t>
            </a:r>
            <a:r>
              <a:rPr lang="pt-BR" sz="4000" b="1" dirty="0" smtClean="0">
                <a:solidFill>
                  <a:schemeClr val="dk1"/>
                </a:solidFill>
              </a:rPr>
              <a:t>onceitos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pt-BR" sz="6000" dirty="0" smtClean="0">
                <a:latin typeface="Agency FB" panose="020B0503020202020204" pitchFamily="34" charset="0"/>
              </a:rPr>
              <a:t>Competência</a:t>
            </a:r>
            <a:r>
              <a:rPr lang="pt-BR" sz="5400" dirty="0" smtClean="0">
                <a:latin typeface="Agency FB" panose="020B0503020202020204" pitchFamily="34" charset="0"/>
              </a:rPr>
              <a:t>: {III}</a:t>
            </a:r>
          </a:p>
          <a:p>
            <a:pPr indent="-177800">
              <a:buClr>
                <a:schemeClr val="dk1"/>
              </a:buClr>
              <a:buSzPct val="100000"/>
            </a:pPr>
            <a:r>
              <a:rPr lang="pt-BR" sz="5400" dirty="0" smtClean="0">
                <a:latin typeface="Agency FB" panose="020B0503020202020204" pitchFamily="34" charset="0"/>
              </a:rPr>
              <a:t>                      </a:t>
            </a:r>
            <a:r>
              <a:rPr lang="en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BONNIE" panose="02000000000000000000" pitchFamily="2" charset="0"/>
              </a:rPr>
              <a:t>Habilidades: </a:t>
            </a:r>
            <a:r>
              <a:rPr lang="pt-B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H20</a:t>
            </a:r>
            <a:endParaRPr lang="pt-BR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600" b="1" dirty="0" smtClean="0">
                <a:solidFill>
                  <a:schemeClr val="dk1"/>
                </a:solidFill>
              </a:rPr>
              <a:t>  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pt-BR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87830" y="10793138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</a:t>
            </a: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QUEDA LIVRE </a:t>
            </a:r>
            <a:endParaRPr lang="pt-BR" sz="320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7806736" y="31282105"/>
            <a:ext cx="13710561" cy="256894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 smtClean="0">
                <a:solidFill>
                  <a:schemeClr val="dk1"/>
                </a:solidFill>
              </a:rPr>
              <a:t>Registros / Dados</a:t>
            </a:r>
            <a:r>
              <a:rPr lang="pt-BR" sz="3200" b="1" dirty="0" smtClean="0">
                <a:solidFill>
                  <a:schemeClr val="dk1"/>
                </a:solidFill>
              </a:rPr>
              <a:t>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 </a:t>
            </a:r>
            <a:r>
              <a:rPr lang="pt-BR" sz="3600" dirty="0" smtClean="0">
                <a:solidFill>
                  <a:schemeClr val="dk1"/>
                </a:solidFill>
                <a:hlinkClick r:id="rId7"/>
              </a:rPr>
              <a:t>WWW.WIKIFISICA/ENEM</a:t>
            </a:r>
            <a:endParaRPr lang="pt-BR" sz="3600" dirty="0" smtClean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 smtClean="0">
                <a:solidFill>
                  <a:schemeClr val="dk1"/>
                </a:solidFill>
                <a:hlinkClick r:id="rId8"/>
              </a:rPr>
              <a:t>WWW.WIKIFISICA/HIBRIDO</a:t>
            </a:r>
            <a:endParaRPr lang="pt-BR" sz="3600" b="1" dirty="0" smtClean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400" b="1" dirty="0" smtClean="0">
              <a:solidFill>
                <a:schemeClr val="dk1"/>
              </a:solidFill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9116347" y="26846462"/>
            <a:ext cx="13282941" cy="39148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Clr>
                <a:schemeClr val="bg1"/>
              </a:buClr>
            </a:pPr>
            <a:r>
              <a:rPr lang="pt-BR" sz="5400" dirty="0" smtClean="0"/>
              <a:t> g</a:t>
            </a:r>
          </a:p>
          <a:p>
            <a:pPr algn="ctr">
              <a:buClr>
                <a:schemeClr val="bg1"/>
              </a:buClr>
            </a:pPr>
            <a:r>
              <a:rPr lang="pt-BR" sz="5400" dirty="0" smtClean="0"/>
              <a:t> </a:t>
            </a:r>
            <a:r>
              <a:rPr lang="el-GR" sz="5400" dirty="0" smtClean="0"/>
              <a:t>Δ</a:t>
            </a:r>
            <a:r>
              <a:rPr lang="pt-BR" sz="5400" dirty="0" smtClean="0"/>
              <a:t>s =    ––– </a:t>
            </a:r>
            <a:r>
              <a:rPr lang="pt-BR" sz="5400" dirty="0" err="1" smtClean="0"/>
              <a:t>t²</a:t>
            </a:r>
            <a:endParaRPr lang="pt-BR" sz="5400" dirty="0" smtClean="0"/>
          </a:p>
          <a:p>
            <a:pPr algn="ctr">
              <a:buClr>
                <a:schemeClr val="bg1"/>
              </a:buClr>
            </a:pPr>
            <a:r>
              <a:rPr lang="pt-BR" sz="5400" dirty="0" smtClean="0"/>
              <a:t>        2</a:t>
            </a:r>
            <a:endParaRPr sz="60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212360" y="18157371"/>
            <a:ext cx="11834327" cy="79750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Justificativa:</a:t>
            </a:r>
            <a:r>
              <a:rPr lang="pt-BR" sz="3600" b="1" i="0" u="none" strike="noStrike" cap="none" dirty="0" smtClean="0">
                <a:solidFill>
                  <a:srgbClr val="FFC000"/>
                </a:solidFill>
                <a:latin typeface="AR CENA" panose="02000000000000000000" pitchFamily="2" charset="0"/>
                <a:ea typeface="Cambria"/>
                <a:cs typeface="Cambria"/>
                <a:sym typeface="Cambria"/>
              </a:rPr>
              <a:t> </a:t>
            </a:r>
            <a:r>
              <a:rPr lang="pt-B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rPr>
              <a:t>(distância percorrida) é proporcional ao quadrado do tempo de queda t e por isso </a:t>
            </a:r>
            <a:r>
              <a:rPr lang="pt-BR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rPr>
              <a:t>ΔS</a:t>
            </a:r>
            <a:r>
              <a:rPr lang="pt-B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rPr>
              <a:t> aumenta mais rapidamente do que o tempo t (a velocidade da régua está aumentando durante a queda). A melhor opção é a (d) que cita o movimento acelerado com aceleração constante.</a:t>
            </a:r>
            <a:endParaRPr lang="en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AR CENA" panose="02000000000000000000" pitchFamily="2" charset="0"/>
            </a:endParaRPr>
          </a:p>
          <a:p>
            <a:pPr lvl="0" algn="just">
              <a:buSzPct val="25000"/>
            </a:pPr>
            <a:endParaRPr lang="pt-BR"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75793" y="35319712"/>
            <a:ext cx="31472854" cy="29871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3600" dirty="0" smtClean="0"/>
              <a:t>Montagem do equipamento/experimento):</a:t>
            </a:r>
            <a:endParaRPr lang="pt-BR" sz="36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dirty="0" smtClean="0">
                <a:solidFill>
                  <a:schemeClr val="dk1"/>
                </a:solidFill>
              </a:rPr>
              <a:t>Minha questão foi a de numero 81 em 2011 , Pesquisei no meu computador através da internet, pelo site wikifisica.com para saber qual a competência e habilidade ela (questão) melhor se encaixava. E através do auxílio de um fone de ouvido pude gravar meu </a:t>
            </a:r>
            <a:r>
              <a:rPr lang="pt-BR" sz="3600" dirty="0" err="1" smtClean="0">
                <a:solidFill>
                  <a:schemeClr val="dk1"/>
                </a:solidFill>
              </a:rPr>
              <a:t>podcast</a:t>
            </a:r>
            <a:endParaRPr lang="pt-BR" sz="3600" dirty="0" smtClean="0"/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873403" y="811871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060400" y="4595759"/>
            <a:ext cx="5888247" cy="2033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727020" y="3707236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ES" sz="4400" dirty="0" smtClean="0">
                <a:solidFill>
                  <a:schemeClr val="dk1"/>
                </a:solidFill>
                <a:ea typeface="Cambria"/>
              </a:rPr>
              <a:t>Alunos: </a:t>
            </a:r>
            <a:r>
              <a:rPr lang="es-ES" sz="4400" dirty="0" err="1" smtClean="0">
                <a:solidFill>
                  <a:schemeClr val="dk1"/>
                </a:solidFill>
                <a:ea typeface="Cambria"/>
              </a:rPr>
              <a:t>Giovana</a:t>
            </a:r>
            <a:r>
              <a:rPr lang="es-ES" sz="4400" dirty="0" smtClean="0">
                <a:solidFill>
                  <a:schemeClr val="dk1"/>
                </a:solidFill>
                <a:ea typeface="Cambria"/>
              </a:rPr>
              <a:t> Ferreira Barbosa      2M01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Professora Filomena Quitiba-  </a:t>
            </a: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6645" y="1076640"/>
            <a:ext cx="3196269" cy="163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9818" y="3586842"/>
            <a:ext cx="2636526" cy="105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12">
            <a:alphaModFix/>
          </a:blip>
          <a:srcRect l="47566" t="30425" r="46550" b="60655"/>
          <a:stretch/>
        </p:blipFill>
        <p:spPr>
          <a:xfrm>
            <a:off x="13987269" y="15553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7533825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régua irá cair mais rápido quando a queda é maior </a:t>
            </a:r>
            <a:r>
              <a:rPr lang="pt-BR" sz="54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lang="pt-BR" sz="400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" name="Shape 42"/>
          <p:cNvSpPr txBox="1"/>
          <p:nvPr/>
        </p:nvSpPr>
        <p:spPr>
          <a:xfrm>
            <a:off x="799604" y="16142886"/>
            <a:ext cx="11288190" cy="56445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Princípios: </a:t>
            </a:r>
            <a:r>
              <a:rPr lang="pt-BR" sz="44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BASEADO EM COMPETENCIAS E HABILIDADES</a:t>
            </a:r>
          </a:p>
        </p:txBody>
      </p:sp>
      <p:sp>
        <p:nvSpPr>
          <p:cNvPr id="48" name="Shape 40"/>
          <p:cNvSpPr txBox="1"/>
          <p:nvPr/>
        </p:nvSpPr>
        <p:spPr>
          <a:xfrm>
            <a:off x="475792" y="38568086"/>
            <a:ext cx="15692896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400" b="1" dirty="0" smtClean="0">
                <a:solidFill>
                  <a:schemeClr val="dk1"/>
                </a:solidFill>
              </a:rPr>
              <a:t>O que foi feito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4000" dirty="0" smtClean="0">
                <a:latin typeface="AR CENA" panose="02000000000000000000" pitchFamily="2" charset="0"/>
              </a:rPr>
              <a:t>O valor da gravidade (g) varia de acordo com a latitude e a altitude do local,</a:t>
            </a:r>
            <a:endParaRPr lang="pt-BR"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2347738" y="10105476"/>
            <a:ext cx="9623784" cy="73007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6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diferenças: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pt-BR" sz="4800" b="1" dirty="0" smtClean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6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SIM</a:t>
            </a:r>
            <a:endParaRPr lang="pt-BR" sz="4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146305" y="18837648"/>
            <a:ext cx="4173071" cy="4173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309</Words>
  <Application>Microsoft Office PowerPoint</Application>
  <PresentationFormat>Personalizar</PresentationFormat>
  <Paragraphs>42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1" baseType="lpstr">
      <vt:lpstr>Cambria</vt:lpstr>
      <vt:lpstr>Tw Cen MT Condensed Extra Bold</vt:lpstr>
      <vt:lpstr>Arial</vt:lpstr>
      <vt:lpstr>Tahoma</vt:lpstr>
      <vt:lpstr>Agency FB</vt:lpstr>
      <vt:lpstr>Calibri</vt:lpstr>
      <vt:lpstr>Times New Roman</vt:lpstr>
      <vt:lpstr>AR CENA</vt:lpstr>
      <vt:lpstr>AR BONNIE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60</cp:revision>
  <dcterms:modified xsi:type="dcterms:W3CDTF">2018-09-27T12:56:11Z</dcterms:modified>
</cp:coreProperties>
</file>