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32399288" cy="43200638"/>
  <p:notesSz cx="6858000" cy="9028113"/>
  <p:embeddedFontLst>
    <p:embeddedFont>
      <p:font typeface="Cambria" panose="02040503050406030204" pitchFamily="18" charset="0"/>
      <p:regular r:id="rId4"/>
      <p:bold r:id="rId5"/>
      <p:italic r:id="rId6"/>
      <p:boldItalic r:id="rId7"/>
    </p:embeddedFont>
    <p:embeddedFont>
      <p:font typeface="Arial Rounded MT Bold" panose="020B0604020202020204" charset="0"/>
      <p:regular r:id="rId8"/>
    </p:embeddedFont>
    <p:embeddedFont>
      <p:font typeface="Tahoma" panose="020B0604030504040204" pitchFamily="34" charset="0"/>
      <p:regular r:id="rId9"/>
      <p:bold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606">
          <p15:clr>
            <a:srgbClr val="A4A3A4"/>
          </p15:clr>
        </p15:guide>
        <p15:guide id="2" pos="102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AB172B-123D-4359-81A1-3278819959C6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" d="100"/>
          <a:sy n="12" d="100"/>
        </p:scale>
        <p:origin x="1904" y="36"/>
      </p:cViewPr>
      <p:guideLst>
        <p:guide orient="horz" pos="13606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‹nº›</a:t>
            </a:fld>
            <a:endParaRPr lang="pt-BR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74232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</a:t>
            </a:fld>
            <a:endParaRPr lang="pt-BR" sz="12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8745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32007" marR="0" lvl="5" indent="-20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64017" marR="0" lvl="6" indent="-41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96025" marR="0" lvl="7" indent="-624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728033" marR="0" lvl="8" indent="-833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93888" marR="0" lvl="0" indent="-769938" algn="l" rtl="0"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108450" marR="0" lvl="1" indent="-60325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319838" marR="0" lvl="2" indent="-427037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8847138" marR="0" lvl="3" indent="-5667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377613" marR="0" lvl="4" indent="-569913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1809727" marR="0" lvl="5" indent="-566734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241735" marR="0" lvl="6" indent="-566942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673743" marR="0" lvl="7" indent="-56714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105752" marR="0" lvl="8" indent="-56735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hyperlink" Target="http://www.janelanaweb.com/dinheiro/imagens_main/dinheiro.gif" TargetMode="External"/><Relationship Id="rId10" Type="http://schemas.openxmlformats.org/officeDocument/2006/relationships/image" Target="../media/image5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wrap="square" lIns="82050" tIns="41025" rIns="82050" bIns="410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3768482" y="279484"/>
            <a:ext cx="25114102" cy="2020186"/>
          </a:xfrm>
          <a:prstGeom prst="rect">
            <a:avLst/>
          </a:prstGeom>
          <a:noFill/>
          <a:ln>
            <a:noFill/>
          </a:ln>
        </p:spPr>
        <p:txBody>
          <a:bodyPr wrap="square" lIns="86850" tIns="43425" rIns="86850" bIns="43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6600" b="1" i="0" u="none" strike="noStrike" cap="none" dirty="0" smtClean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Oficina Pedagógica do Diagrama de Gowin</a:t>
            </a:r>
            <a:endParaRPr lang="pt-BR" sz="6600" b="1" i="0" u="none" strike="noStrike" cap="none" dirty="0">
              <a:solidFill>
                <a:srgbClr val="00009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700" b="1" i="0" u="none" strike="noStrike" cap="none" dirty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Piúma-ES, </a:t>
            </a:r>
            <a:r>
              <a:rPr lang="pt-BR" sz="3700" b="1" dirty="0" smtClean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abril</a:t>
            </a:r>
            <a:r>
              <a:rPr lang="pt-BR" sz="3700" b="1" i="0" u="none" strike="noStrike" cap="none" dirty="0" smtClean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pt-BR" sz="3700" b="1" i="0" u="none" strike="noStrike" cap="none" dirty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de </a:t>
            </a:r>
            <a:r>
              <a:rPr lang="pt-BR" sz="3700" b="1" i="0" u="none" strike="noStrike" cap="none" dirty="0" smtClean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2018</a:t>
            </a:r>
            <a:endParaRPr lang="pt-BR" sz="3700" b="1" i="0" u="none" strike="noStrike" cap="none" dirty="0">
              <a:solidFill>
                <a:srgbClr val="000099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" name="Shape 26">
            <a:hlinkClick r:id="rId5"/>
          </p:cNvPr>
          <p:cNvSpPr/>
          <p:nvPr/>
        </p:nvSpPr>
        <p:spPr>
          <a:xfrm>
            <a:off x="34853090" y="22243813"/>
            <a:ext cx="12815266" cy="486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" name="Shape 27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4401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268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4063576" y="1899683"/>
            <a:ext cx="24280708" cy="234574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800" b="1" i="0" u="none" strike="noStrike" cap="none" dirty="0" smtClean="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ESTUDANDO PARA O ENEM DE FORMA INVERTIDA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800" b="1" i="0" u="none" strike="noStrike" cap="none" dirty="0" smtClean="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800" i="0" u="none" strike="noStrike" cap="none" dirty="0" smtClean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Assunto: </a:t>
            </a:r>
            <a:r>
              <a:rPr lang="pt-BR" sz="4800" b="1" dirty="0" smtClean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Equação de Torricelli</a:t>
            </a:r>
            <a:endParaRPr lang="pt-BR" sz="4800" b="1" i="0" u="none" strike="noStrike" cap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06996" y="6124354"/>
            <a:ext cx="28869790" cy="32882479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Shape 37"/>
          <p:cNvSpPr txBox="1"/>
          <p:nvPr/>
        </p:nvSpPr>
        <p:spPr>
          <a:xfrm>
            <a:off x="12994930" y="8978994"/>
            <a:ext cx="7920900" cy="228133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pt-BR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Questão </a:t>
            </a:r>
            <a:r>
              <a:rPr lang="pt-BR" sz="3200" b="1" dirty="0" smtClean="0">
                <a:solidFill>
                  <a:schemeClr val="dk1"/>
                </a:solidFill>
              </a:rPr>
              <a:t>básica </a:t>
            </a:r>
          </a:p>
          <a:p>
            <a:pPr algn="just">
              <a:buSzPct val="25000"/>
            </a:pPr>
            <a:r>
              <a:rPr lang="pt-BR" sz="3200" dirty="0" smtClean="0">
                <a:solidFill>
                  <a:schemeClr val="dk1"/>
                </a:solidFill>
              </a:rPr>
              <a:t>Qual </a:t>
            </a:r>
            <a:r>
              <a:rPr lang="pt-BR" sz="3200" dirty="0">
                <a:solidFill>
                  <a:schemeClr val="dk1"/>
                </a:solidFill>
              </a:rPr>
              <a:t>esboço gráfico representa a velocidade do automóvel em relação à distância percorrida até parar </a:t>
            </a:r>
            <a:r>
              <a:rPr lang="pt-BR" sz="3200" dirty="0" smtClean="0">
                <a:solidFill>
                  <a:schemeClr val="dk1"/>
                </a:solidFill>
              </a:rPr>
              <a:t>totalmente</a:t>
            </a:r>
            <a:r>
              <a:rPr lang="pt-BR" sz="3200" dirty="0" smtClean="0"/>
              <a:t>?</a:t>
            </a:r>
            <a:endParaRPr lang="pt-BR" sz="3200" dirty="0"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3200" b="1" dirty="0"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Shape 38"/>
          <p:cNvSpPr txBox="1"/>
          <p:nvPr/>
        </p:nvSpPr>
        <p:spPr>
          <a:xfrm>
            <a:off x="22632714" y="7578543"/>
            <a:ext cx="7455368" cy="98931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54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Domínio </a:t>
            </a:r>
            <a:r>
              <a:rPr lang="pt-BR" sz="54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Metodológico</a:t>
            </a:r>
          </a:p>
        </p:txBody>
      </p:sp>
      <p:sp>
        <p:nvSpPr>
          <p:cNvPr id="39" name="Shape 39"/>
          <p:cNvSpPr txBox="1"/>
          <p:nvPr/>
        </p:nvSpPr>
        <p:spPr>
          <a:xfrm>
            <a:off x="4245233" y="7380479"/>
            <a:ext cx="6471655" cy="101611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4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54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Domínio Conceitual</a:t>
            </a:r>
          </a:p>
        </p:txBody>
      </p:sp>
      <p:sp>
        <p:nvSpPr>
          <p:cNvPr id="40" name="Shape 40"/>
          <p:cNvSpPr txBox="1"/>
          <p:nvPr/>
        </p:nvSpPr>
        <p:spPr>
          <a:xfrm>
            <a:off x="482031" y="22194342"/>
            <a:ext cx="13063848" cy="115475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Conceitos: </a:t>
            </a: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pt-BR" sz="2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Velocidade, competência </a:t>
            </a:r>
            <a:r>
              <a:rPr lang="pt-BR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 habilidade.</a:t>
            </a:r>
          </a:p>
        </p:txBody>
      </p:sp>
      <p:sp>
        <p:nvSpPr>
          <p:cNvPr id="41" name="Shape 41"/>
          <p:cNvSpPr txBox="1"/>
          <p:nvPr/>
        </p:nvSpPr>
        <p:spPr>
          <a:xfrm>
            <a:off x="482868" y="12626876"/>
            <a:ext cx="11664690" cy="838305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Princípios</a:t>
            </a:r>
            <a:r>
              <a:rPr lang="pt-BR" sz="32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indent="-177800">
              <a:buClr>
                <a:schemeClr val="dk1"/>
              </a:buClr>
              <a:buSzPct val="100000"/>
            </a:pPr>
            <a:r>
              <a:rPr lang="pt-BR" sz="3600" dirty="0">
                <a:latin typeface="Arial Rounded MT Bold" panose="020F0704030504030204" pitchFamily="34" charset="0"/>
              </a:rPr>
              <a:t>A </a:t>
            </a:r>
            <a:r>
              <a:rPr lang="pt-BR" sz="3600" b="1" dirty="0">
                <a:latin typeface="Arial Rounded MT Bold" panose="020F0704030504030204" pitchFamily="34" charset="0"/>
              </a:rPr>
              <a:t>Equação de Torricelli</a:t>
            </a:r>
            <a:r>
              <a:rPr lang="pt-BR" sz="3600" dirty="0">
                <a:latin typeface="Arial Rounded MT Bold" panose="020F0704030504030204" pitchFamily="34" charset="0"/>
              </a:rPr>
              <a:t> é uma equação de cinemática que foi descoberta por Evangelista Torricelli, que permite calcular a velocidade final de um corpo em movimento retilíneo uniformemente variado, ou seja, com aceleração constante, sem a necessidade de se conhecer o intervalo de tempo em que este permaneceu em movimento.</a:t>
            </a: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lang="pt-BR" sz="2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Shape 42"/>
          <p:cNvSpPr txBox="1"/>
          <p:nvPr/>
        </p:nvSpPr>
        <p:spPr>
          <a:xfrm>
            <a:off x="460034" y="11017602"/>
            <a:ext cx="11288190" cy="630486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3200" b="1" i="0" u="none" strike="noStrike" cap="none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Teoria</a:t>
            </a:r>
            <a:r>
              <a:rPr lang="pt-BR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: </a:t>
            </a:r>
            <a:r>
              <a:rPr lang="pt-BR" sz="32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pt-BR" sz="3200" b="0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Física (</a:t>
            </a:r>
            <a:r>
              <a:rPr lang="pt-BR" sz="3200" dirty="0" err="1" smtClean="0">
                <a:solidFill>
                  <a:schemeClr val="dk1"/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Cequação</a:t>
            </a:r>
            <a:r>
              <a:rPr lang="pt-BR" sz="3200" dirty="0" smtClean="0">
                <a:solidFill>
                  <a:schemeClr val="dk1"/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 de Torricelli)</a:t>
            </a:r>
            <a:endParaRPr lang="pt-BR" sz="3200" dirty="0">
              <a:solidFill>
                <a:schemeClr val="dk1"/>
              </a:solidFill>
              <a:latin typeface="Arial" panose="020B0604020202020204" pitchFamily="34" charset="0"/>
              <a:ea typeface="Cambria"/>
              <a:cs typeface="Arial" panose="020B0604020202020204" pitchFamily="34" charset="0"/>
              <a:sym typeface="Cambria"/>
            </a:endParaRPr>
          </a:p>
        </p:txBody>
      </p:sp>
      <p:sp>
        <p:nvSpPr>
          <p:cNvPr id="43" name="Shape 43"/>
          <p:cNvSpPr txBox="1"/>
          <p:nvPr/>
        </p:nvSpPr>
        <p:spPr>
          <a:xfrm>
            <a:off x="609095" y="9305214"/>
            <a:ext cx="10512561" cy="113595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pt-BR" sz="3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Filosofia</a:t>
            </a:r>
            <a:r>
              <a:rPr lang="pt-BR"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0" marR="0" lvl="0" indent="-177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3200" b="0" i="0" u="none" strike="noStrike" cap="none" dirty="0">
                <a:solidFill>
                  <a:schemeClr val="dk1"/>
                </a:solidFill>
                <a:sym typeface="Arial"/>
              </a:rPr>
              <a:t>Estuda</a:t>
            </a:r>
            <a:r>
              <a:rPr lang="pt-BR" sz="3200" dirty="0">
                <a:solidFill>
                  <a:schemeClr val="dk1"/>
                </a:solidFill>
              </a:rPr>
              <a:t>ndo para o ENEM de forma Invertida</a:t>
            </a:r>
          </a:p>
        </p:txBody>
      </p:sp>
      <p:sp>
        <p:nvSpPr>
          <p:cNvPr id="44" name="Shape 44"/>
          <p:cNvSpPr txBox="1"/>
          <p:nvPr/>
        </p:nvSpPr>
        <p:spPr>
          <a:xfrm>
            <a:off x="19202399" y="27325675"/>
            <a:ext cx="12865395" cy="1067508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2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200" b="1" i="0" u="none" strike="noStrike" cap="none" dirty="0" smtClean="0">
                <a:solidFill>
                  <a:schemeClr val="dk1"/>
                </a:solidFill>
                <a:sym typeface="Arial"/>
              </a:rPr>
              <a:t>Registros / Dados:</a:t>
            </a:r>
            <a:endParaRPr lang="pt-BR" sz="3200" b="1" dirty="0"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Shape 46"/>
          <p:cNvSpPr txBox="1"/>
          <p:nvPr/>
        </p:nvSpPr>
        <p:spPr>
          <a:xfrm>
            <a:off x="20095535" y="20718841"/>
            <a:ext cx="11887200" cy="584128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Transformações: </a:t>
            </a:r>
            <a:r>
              <a:rPr lang="pt-BR" sz="3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Analisando os gráficos verificamos que o gráfico abaixo atende  perfeitamente o que se pede.</a:t>
            </a:r>
          </a:p>
        </p:txBody>
      </p:sp>
      <p:sp>
        <p:nvSpPr>
          <p:cNvPr id="48" name="Shape 48"/>
          <p:cNvSpPr txBox="1"/>
          <p:nvPr/>
        </p:nvSpPr>
        <p:spPr>
          <a:xfrm>
            <a:off x="20435777" y="19037400"/>
            <a:ext cx="11504428" cy="120699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Interpretações: </a:t>
            </a:r>
            <a:r>
              <a:rPr lang="pt-BR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Foi consenso </a:t>
            </a:r>
            <a:r>
              <a:rPr lang="pt-BR" sz="3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 </a:t>
            </a:r>
            <a:r>
              <a:rPr lang="pt-BR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os </a:t>
            </a:r>
            <a:r>
              <a:rPr lang="pt-BR" sz="3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desafios são grandes na </a:t>
            </a:r>
            <a:r>
              <a:rPr lang="pt-BR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preparação para o Enem, pois requer dedicação </a:t>
            </a:r>
            <a:r>
              <a:rPr lang="pt-BR" sz="3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 resiliência.</a:t>
            </a:r>
            <a:endParaRPr lang="pt-BR"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Shape 49"/>
          <p:cNvSpPr txBox="1"/>
          <p:nvPr/>
        </p:nvSpPr>
        <p:spPr>
          <a:xfrm>
            <a:off x="21713645" y="13277627"/>
            <a:ext cx="10229476" cy="528681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3200" b="1" i="0" u="none" strike="noStrike" cap="none" dirty="0">
                <a:solidFill>
                  <a:schemeClr val="dk1"/>
                </a:solidFill>
                <a:sym typeface="Arial"/>
              </a:rPr>
              <a:t>Asserções de </a:t>
            </a:r>
            <a:r>
              <a:rPr lang="pt-BR" sz="3200" b="1" i="0" u="none" strike="noStrike" cap="none" dirty="0" smtClean="0">
                <a:solidFill>
                  <a:schemeClr val="dk1"/>
                </a:solidFill>
                <a:sym typeface="Arial"/>
              </a:rPr>
              <a:t>conhecimento</a:t>
            </a:r>
            <a:r>
              <a:rPr lang="pt-BR" sz="3200" b="0" i="0" u="none" strike="noStrike" cap="none" dirty="0" smtClean="0">
                <a:solidFill>
                  <a:schemeClr val="dk1"/>
                </a:solidFill>
                <a:sym typeface="Arial"/>
              </a:rPr>
              <a:t>:</a:t>
            </a:r>
            <a:r>
              <a:rPr lang="pt-BR" sz="3200" b="1" i="0" u="none" strike="noStrike" cap="none" dirty="0" smtClean="0">
                <a:solidFill>
                  <a:schemeClr val="dk1"/>
                </a:solidFill>
                <a:sym typeface="Arial"/>
              </a:rPr>
              <a:t> </a:t>
            </a:r>
            <a:endParaRPr lang="pt-BR" sz="3200" b="1" i="0" u="none" strike="noStrike" cap="none" dirty="0">
              <a:solidFill>
                <a:schemeClr val="dk1"/>
              </a:solidFill>
              <a:sym typeface="Arial"/>
            </a:endParaRP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pt-BR" sz="3200" dirty="0">
                <a:solidFill>
                  <a:schemeClr val="dk1"/>
                </a:solidFill>
                <a:sym typeface="Arial"/>
              </a:rPr>
              <a:t>Percebemos a importância dos conceitos da física, envolvidos na questão do </a:t>
            </a:r>
            <a:r>
              <a:rPr lang="pt-BR" sz="3200" dirty="0" smtClean="0">
                <a:solidFill>
                  <a:schemeClr val="dk1"/>
                </a:solidFill>
                <a:sym typeface="Arial"/>
              </a:rPr>
              <a:t>Enem</a:t>
            </a:r>
            <a:r>
              <a:rPr lang="pt-BR" sz="3200" dirty="0">
                <a:solidFill>
                  <a:schemeClr val="dk1"/>
                </a:solidFill>
              </a:rPr>
              <a:t> </a:t>
            </a:r>
            <a:r>
              <a:rPr lang="pt-BR" sz="3200" dirty="0" smtClean="0">
                <a:solidFill>
                  <a:schemeClr val="dk1"/>
                </a:solidFill>
              </a:rPr>
              <a:t>através desta questão.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pt-BR" sz="3200" dirty="0" smtClean="0">
                <a:solidFill>
                  <a:schemeClr val="dk1"/>
                </a:solidFill>
                <a:sym typeface="Arial"/>
              </a:rPr>
              <a:t>Durante o tempo de reação a velocidade escalar é constante.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pt-BR" sz="3200" dirty="0" smtClean="0">
                <a:solidFill>
                  <a:schemeClr val="dk1"/>
                </a:solidFill>
              </a:rPr>
              <a:t>Durante a freada o movimento é uniformemente variado e a função velocidade escalar versus distância tem a forma de um arco de parábola cujo eixo de simetria é o eixo das distâncias (Equação de Torricelli). A resposta, portanto, é a letra d)</a:t>
            </a:r>
            <a:endParaRPr lang="pt-BR" sz="3200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50" name="Shape 50"/>
          <p:cNvSpPr txBox="1"/>
          <p:nvPr/>
        </p:nvSpPr>
        <p:spPr>
          <a:xfrm>
            <a:off x="595424" y="38600743"/>
            <a:ext cx="31441233" cy="433352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200" b="1" i="0" u="none" strike="noStrike" cap="none" dirty="0" smtClean="0">
                <a:solidFill>
                  <a:srgbClr val="000000"/>
                </a:solidFill>
                <a:sym typeface="Arial"/>
              </a:rPr>
              <a:t> Evento</a:t>
            </a:r>
            <a:r>
              <a:rPr lang="pt-BR" sz="3200" b="1" i="0" u="none" strike="noStrike" cap="none" dirty="0">
                <a:solidFill>
                  <a:srgbClr val="000000"/>
                </a:solidFill>
                <a:sym typeface="Arial"/>
              </a:rPr>
              <a:t>:</a:t>
            </a:r>
            <a:r>
              <a:rPr lang="pt-BR" sz="3200" b="0" i="0" u="none" strike="noStrike" cap="none" dirty="0">
                <a:solidFill>
                  <a:srgbClr val="000000"/>
                </a:solidFill>
                <a:sym typeface="Arial"/>
              </a:rPr>
              <a:t>  </a:t>
            </a:r>
            <a:endParaRPr lang="pt-BR" sz="3200" b="1" dirty="0">
              <a:solidFill>
                <a:schemeClr val="dk2"/>
              </a:solidFill>
            </a:endParaRPr>
          </a:p>
          <a:p>
            <a:pPr algn="ctr">
              <a:buSzPct val="25000"/>
            </a:pPr>
            <a:r>
              <a:rPr lang="pt-BR" sz="3200" b="1" dirty="0">
                <a:solidFill>
                  <a:schemeClr val="dk1"/>
                </a:solidFill>
              </a:rPr>
              <a:t>ENEM: </a:t>
            </a:r>
            <a:r>
              <a:rPr lang="pt-BR" sz="3200" dirty="0">
                <a:solidFill>
                  <a:schemeClr val="dk1"/>
                </a:solidFill>
              </a:rPr>
              <a:t>2016 | </a:t>
            </a:r>
            <a:r>
              <a:rPr lang="pt-BR" sz="3200" b="1" dirty="0">
                <a:solidFill>
                  <a:schemeClr val="dk1"/>
                </a:solidFill>
              </a:rPr>
              <a:t>Questão:</a:t>
            </a:r>
            <a:r>
              <a:rPr lang="pt-BR" sz="3200" dirty="0">
                <a:solidFill>
                  <a:schemeClr val="dk1"/>
                </a:solidFill>
              </a:rPr>
              <a:t> 54</a:t>
            </a:r>
            <a:r>
              <a:rPr lang="pt-BR" sz="3200" dirty="0" smtClean="0">
                <a:solidFill>
                  <a:schemeClr val="dk1"/>
                </a:solidFill>
              </a:rPr>
              <a:t>|</a:t>
            </a:r>
            <a:r>
              <a:rPr lang="pt-BR" sz="3200" b="1" dirty="0">
                <a:solidFill>
                  <a:schemeClr val="dk1"/>
                </a:solidFill>
              </a:rPr>
              <a:t> Cinemática: </a:t>
            </a:r>
            <a:r>
              <a:rPr lang="pt-BR" sz="3200" dirty="0">
                <a:solidFill>
                  <a:schemeClr val="dk1"/>
                </a:solidFill>
              </a:rPr>
              <a:t>velocidade média </a:t>
            </a:r>
          </a:p>
          <a:p>
            <a:pPr lvl="0" algn="just">
              <a:buSzPct val="25000"/>
            </a:pPr>
            <a:r>
              <a:rPr lang="pt-BR" sz="3200" dirty="0" smtClean="0">
                <a:solidFill>
                  <a:schemeClr val="dk1"/>
                </a:solidFill>
              </a:rPr>
              <a:t>Dois </a:t>
            </a:r>
            <a:r>
              <a:rPr lang="pt-BR" sz="3200" dirty="0">
                <a:solidFill>
                  <a:schemeClr val="dk1"/>
                </a:solidFill>
              </a:rPr>
              <a:t>veículos que trafegam com velocidade constante em uma estrada, na mesma direção e sentido, devem manter entre si uma distância mínima. Isso porque o movimento de um veículo, até que ele pare totalmente, ocorre em duas etapas, a partir do momento em que o motorista detecta um problema que exige uma freada brusca. A primeira etapa é associada à distância que o veículo per corre entre o intervalo de tempo da detecção do problema e o acionamento dos freios. Já a segunda se relaciona com a distância que o automóvel percorre enquanto os freios agem com desaceleração constante. Considerando a situação descrita, qual esboço gráfico representa a velocidade do automóvel em relação à </a:t>
            </a:r>
            <a:r>
              <a:rPr lang="pt-BR" sz="3200" dirty="0" smtClean="0">
                <a:solidFill>
                  <a:schemeClr val="dk1"/>
                </a:solidFill>
              </a:rPr>
              <a:t>distância </a:t>
            </a:r>
            <a:r>
              <a:rPr lang="pt-BR" sz="3200" dirty="0">
                <a:solidFill>
                  <a:schemeClr val="dk1"/>
                </a:solidFill>
              </a:rPr>
              <a:t>percorrida até parar totalmente?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80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Shape 51"/>
          <p:cNvSpPr txBox="1"/>
          <p:nvPr/>
        </p:nvSpPr>
        <p:spPr>
          <a:xfrm>
            <a:off x="22115721" y="9250326"/>
            <a:ext cx="9811436" cy="353000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2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Asserções de valor (Conclusão): </a:t>
            </a:r>
            <a:r>
              <a:rPr lang="pt-BR" sz="3200" dirty="0" smtClean="0">
                <a:solidFill>
                  <a:schemeClr val="dk1"/>
                </a:solidFill>
                <a:sym typeface="Arial"/>
              </a:rPr>
              <a:t>A atividade que realizamos trouxe  benefícios, pois ajuda na  aprendizagem da física. Queremos que nosso trabalho seja divulgado na escola. </a:t>
            </a:r>
            <a:r>
              <a:rPr lang="pt-BR" sz="3200" dirty="0" smtClean="0">
                <a:solidFill>
                  <a:schemeClr val="dk1"/>
                </a:solidFill>
              </a:rPr>
              <a:t>Ficou mais fácil de entender todo o processo de uma boa preparação. O </a:t>
            </a:r>
            <a:r>
              <a:rPr lang="pt-BR" sz="3200" dirty="0">
                <a:solidFill>
                  <a:schemeClr val="dk1"/>
                </a:solidFill>
              </a:rPr>
              <a:t>diagrama V ajuda e auxilia no estudo para o ENEM.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Shape 53"/>
          <p:cNvSpPr/>
          <p:nvPr/>
        </p:nvSpPr>
        <p:spPr>
          <a:xfrm rot="10800000" flipH="1">
            <a:off x="38385750" y="11363554"/>
            <a:ext cx="7541417" cy="43974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Shape 54"/>
          <p:cNvSpPr/>
          <p:nvPr/>
        </p:nvSpPr>
        <p:spPr>
          <a:xfrm>
            <a:off x="11127581" y="11803300"/>
            <a:ext cx="32399288" cy="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5" name="Shape 55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27316963" y="3680956"/>
            <a:ext cx="4792135" cy="38557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pt-BR"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5950834" y="4592512"/>
            <a:ext cx="20170094" cy="27949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pt-BR" sz="4000" dirty="0" smtClean="0">
                <a:solidFill>
                  <a:schemeClr val="dk1"/>
                </a:solidFill>
              </a:rPr>
              <a:t>Aluno: Ronald de Aquino </a:t>
            </a:r>
            <a:r>
              <a:rPr lang="pt-BR" sz="4000" dirty="0" err="1" smtClean="0">
                <a:solidFill>
                  <a:schemeClr val="dk1"/>
                </a:solidFill>
              </a:rPr>
              <a:t>Bosio</a:t>
            </a:r>
            <a:endParaRPr lang="pt-BR" sz="4000" dirty="0" smtClean="0">
              <a:solidFill>
                <a:schemeClr val="dk1"/>
              </a:solidFill>
            </a:endParaRPr>
          </a:p>
          <a:p>
            <a:pPr lvl="0" algn="ctr">
              <a:buSzPct val="25000"/>
            </a:pPr>
            <a:r>
              <a:rPr lang="pt-BR" sz="4000" b="1" dirty="0" smtClean="0">
                <a:solidFill>
                  <a:schemeClr val="dk1"/>
                </a:solidFill>
              </a:rPr>
              <a:t>Série</a:t>
            </a:r>
            <a:r>
              <a:rPr lang="pt-BR" sz="4000" b="1" dirty="0">
                <a:solidFill>
                  <a:schemeClr val="dk1"/>
                </a:solidFill>
              </a:rPr>
              <a:t>: </a:t>
            </a:r>
            <a:r>
              <a:rPr lang="pt-BR" sz="4000" dirty="0" smtClean="0">
                <a:solidFill>
                  <a:schemeClr val="dk1"/>
                </a:solidFill>
              </a:rPr>
              <a:t>2° </a:t>
            </a:r>
            <a:r>
              <a:rPr lang="pt-BR" sz="4000" dirty="0">
                <a:solidFill>
                  <a:schemeClr val="dk1"/>
                </a:solidFill>
              </a:rPr>
              <a:t>ano | </a:t>
            </a:r>
            <a:r>
              <a:rPr lang="pt-BR" sz="4000" b="1" dirty="0">
                <a:solidFill>
                  <a:schemeClr val="dk1"/>
                </a:solidFill>
              </a:rPr>
              <a:t>Turma</a:t>
            </a:r>
            <a:r>
              <a:rPr lang="pt-BR" sz="4000" dirty="0">
                <a:solidFill>
                  <a:schemeClr val="dk1"/>
                </a:solidFill>
              </a:rPr>
              <a:t>: </a:t>
            </a:r>
            <a:r>
              <a:rPr lang="pt-BR" sz="4000" dirty="0" smtClean="0">
                <a:solidFill>
                  <a:schemeClr val="dk1"/>
                </a:solidFill>
              </a:rPr>
              <a:t>M03 </a:t>
            </a:r>
            <a:r>
              <a:rPr lang="pt-BR" sz="4000" dirty="0">
                <a:solidFill>
                  <a:schemeClr val="dk1"/>
                </a:solidFill>
              </a:rPr>
              <a:t>| </a:t>
            </a:r>
            <a:r>
              <a:rPr lang="pt-BR" sz="4000" b="1" dirty="0">
                <a:solidFill>
                  <a:schemeClr val="dk1"/>
                </a:solidFill>
              </a:rPr>
              <a:t>Turno</a:t>
            </a:r>
            <a:r>
              <a:rPr lang="pt-BR" sz="4000" dirty="0">
                <a:solidFill>
                  <a:schemeClr val="dk1"/>
                </a:solidFill>
              </a:rPr>
              <a:t>: </a:t>
            </a:r>
            <a:r>
              <a:rPr lang="pt-BR" sz="4000" dirty="0" smtClean="0">
                <a:solidFill>
                  <a:schemeClr val="dk1"/>
                </a:solidFill>
              </a:rPr>
              <a:t>Matutino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0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Professor: Lucas A. </a:t>
            </a:r>
            <a:r>
              <a:rPr lang="pt-BR" sz="4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Xavier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EEEFM </a:t>
            </a:r>
            <a:r>
              <a:rPr lang="pt-BR" sz="40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Profª</a:t>
            </a:r>
            <a:r>
              <a:rPr lang="pt-BR" sz="4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Filomena </a:t>
            </a:r>
            <a:r>
              <a:rPr lang="pt-BR" sz="40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Quitiba</a:t>
            </a:r>
            <a:r>
              <a:rPr lang="pt-BR" sz="4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-  </a:t>
            </a:r>
            <a:r>
              <a:rPr lang="pt-BR" sz="4000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lucas.perobas@gmail.com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0636964" y="39972350"/>
            <a:ext cx="31290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7">
            <a:alphaModFix/>
          </a:blip>
          <a:srcRect l="47566" t="30425" r="46550" b="60655"/>
          <a:stretch/>
        </p:blipFill>
        <p:spPr>
          <a:xfrm>
            <a:off x="14656746" y="14451936"/>
            <a:ext cx="4937512" cy="35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/>
          <p:nvPr/>
        </p:nvSpPr>
        <p:spPr>
          <a:xfrm>
            <a:off x="-516488" y="28260653"/>
            <a:ext cx="13473300" cy="978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/>
          </a:p>
        </p:txBody>
      </p:sp>
      <p:sp>
        <p:nvSpPr>
          <p:cNvPr id="66" name="Shape 66"/>
          <p:cNvSpPr/>
          <p:nvPr/>
        </p:nvSpPr>
        <p:spPr>
          <a:xfrm>
            <a:off x="745710" y="28657839"/>
            <a:ext cx="5084700" cy="584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3200" dirty="0">
              <a:solidFill>
                <a:srgbClr val="202020"/>
              </a:solidFill>
            </a:endParaRPr>
          </a:p>
        </p:txBody>
      </p:sp>
      <p:graphicFrame>
        <p:nvGraphicFramePr>
          <p:cNvPr id="68" name="Shape 68"/>
          <p:cNvGraphicFramePr/>
          <p:nvPr>
            <p:extLst>
              <p:ext uri="{D42A27DB-BD31-4B8C-83A1-F6EECF244321}">
                <p14:modId xmlns:p14="http://schemas.microsoft.com/office/powerpoint/2010/main" val="999346023"/>
              </p:ext>
            </p:extLst>
          </p:nvPr>
        </p:nvGraphicFramePr>
        <p:xfrm>
          <a:off x="587830" y="24558500"/>
          <a:ext cx="13702845" cy="3611693"/>
        </p:xfrm>
        <a:graphic>
          <a:graphicData uri="http://schemas.openxmlformats.org/drawingml/2006/table">
            <a:tbl>
              <a:tblPr firstRow="1" bandRow="1">
                <a:noFill/>
                <a:tableStyleId>{49AB172B-123D-4359-81A1-3278819959C6}</a:tableStyleId>
              </a:tblPr>
              <a:tblGrid>
                <a:gridCol w="13702845"/>
              </a:tblGrid>
              <a:tr h="2057203">
                <a:tc>
                  <a:txBody>
                    <a:bodyPr/>
                    <a:lstStyle/>
                    <a:p>
                      <a:pPr marL="0" marR="0" lvl="0" indent="-177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None/>
                      </a:pPr>
                      <a:r>
                        <a:rPr lang="pt-BR" sz="32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Competência III - Selecionar, organizar, relacionar, interpretar dados e informações representados de diferentes formas para tomar decisões e enfrentar situações - problema.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218A"/>
                    </a:solidFill>
                  </a:tcPr>
                </a:tc>
              </a:tr>
              <a:tr h="1495179">
                <a:tc>
                  <a:txBody>
                    <a:bodyPr/>
                    <a:lstStyle/>
                    <a:p>
                      <a:pPr marL="0" marR="0" lvl="0" indent="-177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None/>
                      </a:pPr>
                      <a:r>
                        <a:rPr lang="pt-BR" sz="32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Habilidade </a:t>
                      </a:r>
                      <a:r>
                        <a:rPr lang="pt-BR" sz="3200" u="none" strike="noStrike" cap="none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2 </a:t>
                      </a:r>
                      <a:r>
                        <a:rPr lang="pt-BR" sz="32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– </a:t>
                      </a:r>
                      <a:r>
                        <a:rPr lang="pt-BR" sz="3200" u="none" strike="noStrike" cap="none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Associar</a:t>
                      </a:r>
                      <a:r>
                        <a:rPr lang="pt-BR" sz="3200" u="none" strike="noStrike" cap="none" baseline="0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 a solução de problemas de comunicação, transporte, saúde ou outro com o correspondente desenvolvimento científico e tecnológico. </a:t>
                      </a:r>
                      <a:endParaRPr lang="pt-BR" sz="32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9" name="Shape 69"/>
          <p:cNvSpPr/>
          <p:nvPr/>
        </p:nvSpPr>
        <p:spPr>
          <a:xfrm>
            <a:off x="396963" y="23726908"/>
            <a:ext cx="6322814" cy="72797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200" b="1" dirty="0">
                <a:solidFill>
                  <a:srgbClr val="202020"/>
                </a:solidFill>
                <a:latin typeface="Arial"/>
                <a:ea typeface="Arial"/>
                <a:cs typeface="Arial"/>
                <a:sym typeface="Arial"/>
              </a:rPr>
              <a:t>Competências e habilidades </a:t>
            </a:r>
          </a:p>
        </p:txBody>
      </p:sp>
      <p:sp>
        <p:nvSpPr>
          <p:cNvPr id="3" name="Retângulo 2"/>
          <p:cNvSpPr/>
          <p:nvPr/>
        </p:nvSpPr>
        <p:spPr>
          <a:xfrm>
            <a:off x="788905" y="28675776"/>
            <a:ext cx="26420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schemeClr val="dk1"/>
                </a:solidFill>
              </a:rPr>
              <a:t>Mapa Mental</a:t>
            </a:r>
            <a:endParaRPr lang="pt-BR" sz="3200" dirty="0"/>
          </a:p>
        </p:txBody>
      </p:sp>
      <p:pic>
        <p:nvPicPr>
          <p:cNvPr id="67" name="Imagem 66"/>
          <p:cNvPicPr>
            <a:picLocks noChangeAspect="1"/>
          </p:cNvPicPr>
          <p:nvPr/>
        </p:nvPicPr>
        <p:blipFill rotWithShape="1">
          <a:blip r:embed="rId8"/>
          <a:srcRect l="21302" t="36612" r="52418" b="10674"/>
          <a:stretch/>
        </p:blipFill>
        <p:spPr>
          <a:xfrm>
            <a:off x="19819088" y="28197544"/>
            <a:ext cx="11483163" cy="9505507"/>
          </a:xfrm>
          <a:prstGeom prst="rect">
            <a:avLst/>
          </a:prstGeom>
        </p:spPr>
      </p:pic>
      <p:pic>
        <p:nvPicPr>
          <p:cNvPr id="70" name="Shape 71" descr="C:\Users\meu\AppData\Local\Temp\Screenshot_2017-07-24-15-58-40_3.jpg"/>
          <p:cNvPicPr preferRelativeResize="0"/>
          <p:nvPr/>
        </p:nvPicPr>
        <p:blipFill rotWithShape="1">
          <a:blip r:embed="rId9">
            <a:alphaModFix/>
          </a:blip>
          <a:srcRect l="26560" t="54821" r="26526"/>
          <a:stretch/>
        </p:blipFill>
        <p:spPr>
          <a:xfrm>
            <a:off x="22753674" y="22328370"/>
            <a:ext cx="6549656" cy="3700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Picture 2"/>
          <p:cNvPicPr>
            <a:picLocks noGrp="1"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299" y="18196003"/>
            <a:ext cx="6918152" cy="1682793"/>
          </a:xfrm>
          <a:prstGeom prst="rect">
            <a:avLst/>
          </a:prstGeom>
          <a:ln w="88900" cap="sq" cmpd="thickThin">
            <a:solidFill>
              <a:schemeClr val="tx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47" t="16362" r="9002" b="26188"/>
          <a:stretch/>
        </p:blipFill>
        <p:spPr bwMode="auto">
          <a:xfrm>
            <a:off x="788905" y="29616178"/>
            <a:ext cx="12602949" cy="8086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Au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881868" y="1110344"/>
            <a:ext cx="4429844" cy="44298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0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537</Words>
  <Application>Microsoft Office PowerPoint</Application>
  <PresentationFormat>Personalizar</PresentationFormat>
  <Paragraphs>44</Paragraphs>
  <Slides>1</Slides>
  <Notes>1</Notes>
  <HiddenSlides>0</HiddenSlides>
  <MMClips>1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8" baseType="lpstr">
      <vt:lpstr>Cambria</vt:lpstr>
      <vt:lpstr>Arial</vt:lpstr>
      <vt:lpstr>Arial Rounded MT Bold</vt:lpstr>
      <vt:lpstr>Tahoma</vt:lpstr>
      <vt:lpstr>Calibri</vt:lpstr>
      <vt:lpstr>Times New Roman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</dc:creator>
  <cp:lastModifiedBy>lucas xavier</cp:lastModifiedBy>
  <cp:revision>42</cp:revision>
  <dcterms:modified xsi:type="dcterms:W3CDTF">2018-09-27T12:56:32Z</dcterms:modified>
</cp:coreProperties>
</file>