
<file path=[Content_Types].xml><?xml version="1.0" encoding="utf-8"?>
<Types xmlns="http://schemas.openxmlformats.org/package/2006/content-types">
  <Default Extension="png" ContentType="image/png"/>
  <Default Extension="m4a" ContentType="audio/mp4"/>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3"/>
  </p:notesMasterIdLst>
  <p:sldIdLst>
    <p:sldId id="256" r:id="rId2"/>
  </p:sldIdLst>
  <p:sldSz cx="32399288" cy="43200638"/>
  <p:notesSz cx="6858000" cy="9028113"/>
  <p:embeddedFontLst>
    <p:embeddedFont>
      <p:font typeface="Cambria" panose="02040503050406030204" pitchFamily="18" charset="0"/>
      <p:regular r:id="rId4"/>
      <p:bold r:id="rId5"/>
      <p:italic r:id="rId6"/>
      <p:boldItalic r:id="rId7"/>
    </p:embeddedFont>
    <p:embeddedFont>
      <p:font typeface="Tahoma" panose="020B0604030504040204" pitchFamily="34" charset="0"/>
      <p:regular r:id="rId8"/>
      <p:bold r:id="rId9"/>
    </p:embeddedFont>
    <p:embeddedFont>
      <p:font typeface="Calibri" panose="020F0502020204030204" pitchFamily="34" charset="0"/>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9AB172B-123D-4359-81A1-3278819959C6}">
  <a:tblStyle styleId="{49AB172B-123D-4359-81A1-3278819959C6}" styleName="Table_0">
    <a:wholeTbl>
      <a:tcTxStyle b="off" i="off">
        <a:font>
          <a:latin typeface="Times New Roman"/>
          <a:ea typeface="Times New Roman"/>
          <a:cs typeface="Times New Roman"/>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6F6EF"/>
          </a:solidFill>
        </a:fill>
      </a:tcStyle>
    </a:wholeTbl>
    <a:band1H>
      <a:tcTxStyle/>
      <a:tcStyle>
        <a:tcBdr/>
        <a:fill>
          <a:solidFill>
            <a:srgbClr val="CAECDD"/>
          </a:solidFill>
        </a:fill>
      </a:tcStyle>
    </a:band1H>
    <a:band2H>
      <a:tcTxStyle/>
      <a:tcStyle>
        <a:tcBdr/>
      </a:tcStyle>
    </a:band2H>
    <a:band1V>
      <a:tcTxStyle/>
      <a:tcStyle>
        <a:tcBdr/>
        <a:fill>
          <a:solidFill>
            <a:srgbClr val="CAECDD"/>
          </a:solidFill>
        </a:fill>
      </a:tcStyle>
    </a:band1V>
    <a:band2V>
      <a:tcTxStyle/>
      <a:tcStyle>
        <a:tcBdr/>
      </a:tcStyle>
    </a:band2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seCell>
      <a:tcTxStyle/>
      <a:tcStyle>
        <a:tcBdr/>
      </a:tcStyle>
    </a:seCell>
    <a:swCell>
      <a:tcTxStyle/>
      <a:tcStyle>
        <a:tcBdr/>
      </a:tcStyle>
    </a:swCell>
    <a:firstRow>
      <a:tcTxStyle b="on" i="off">
        <a:font>
          <a:latin typeface="Times New Roman"/>
          <a:ea typeface="Times New Roman"/>
          <a:cs typeface="Times New Roman"/>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37" autoAdjust="0"/>
    <p:restoredTop sz="94434" autoAdjust="0"/>
  </p:normalViewPr>
  <p:slideViewPr>
    <p:cSldViewPr snapToGrid="0">
      <p:cViewPr>
        <p:scale>
          <a:sx n="20" d="100"/>
          <a:sy n="20" d="100"/>
        </p:scale>
        <p:origin x="848" y="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085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Tahoma"/>
                <a:ea typeface="Tahoma"/>
                <a:cs typeface="Tahoma"/>
                <a:sym typeface="Tahoma"/>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4" name="Shape 4"/>
          <p:cNvSpPr txBox="1">
            <a:spLocks noGrp="1"/>
          </p:cNvSpPr>
          <p:nvPr>
            <p:ph type="dt" idx="10"/>
          </p:nvPr>
        </p:nvSpPr>
        <p:spPr>
          <a:xfrm>
            <a:off x="3884613" y="0"/>
            <a:ext cx="2971800" cy="450850"/>
          </a:xfrm>
          <a:prstGeom prst="rect">
            <a:avLst/>
          </a:prstGeom>
          <a:noFill/>
          <a:ln>
            <a:noFill/>
          </a:ln>
        </p:spPr>
        <p:txBody>
          <a:bodyPr wrap="square"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Tahoma"/>
                <a:ea typeface="Tahoma"/>
                <a:cs typeface="Tahoma"/>
                <a:sym typeface="Tahoma"/>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5" name="Shape 5"/>
          <p:cNvSpPr>
            <a:spLocks noGrp="1" noRot="1" noChangeAspect="1"/>
          </p:cNvSpPr>
          <p:nvPr>
            <p:ph type="sldImg" idx="3"/>
          </p:nvPr>
        </p:nvSpPr>
        <p:spPr>
          <a:xfrm>
            <a:off x="2160588" y="677863"/>
            <a:ext cx="2536825" cy="3384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287838"/>
            <a:ext cx="5486400" cy="4062412"/>
          </a:xfrm>
          <a:prstGeom prst="rect">
            <a:avLst/>
          </a:prstGeom>
          <a:noFill/>
          <a:ln>
            <a:noFill/>
          </a:ln>
        </p:spPr>
        <p:txBody>
          <a:bodyPr wrap="square" lIns="91425" tIns="91425" rIns="91425" bIns="91425" anchor="t" anchorCtr="0"/>
          <a:lstStyle>
            <a:lvl1pPr marL="0" marR="0" lvl="0" indent="0" algn="l" rtl="0">
              <a:spcBef>
                <a:spcPts val="360"/>
              </a:spcBef>
              <a:spcAft>
                <a:spcPts val="0"/>
              </a:spcAft>
              <a:buChar char="●"/>
              <a:defRPr sz="1200" b="0" i="0" u="none" strike="noStrike" cap="none">
                <a:solidFill>
                  <a:schemeClr val="dk1"/>
                </a:solidFill>
                <a:latin typeface="Calibri"/>
                <a:ea typeface="Calibri"/>
                <a:cs typeface="Calibri"/>
                <a:sym typeface="Calibri"/>
              </a:defRPr>
            </a:lvl1pPr>
            <a:lvl2pPr marL="457200" marR="0" lvl="1" indent="0" algn="l" rtl="0">
              <a:spcBef>
                <a:spcPts val="360"/>
              </a:spcBef>
              <a:spcAft>
                <a:spcPts val="0"/>
              </a:spcAft>
              <a:buChar char="○"/>
              <a:defRPr sz="1200" b="0"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har char="■"/>
              <a:defRPr sz="1200" b="0" i="0" u="none" strike="noStrike" cap="none">
                <a:solidFill>
                  <a:schemeClr val="dk1"/>
                </a:solidFill>
                <a:latin typeface="Calibri"/>
                <a:ea typeface="Calibri"/>
                <a:cs typeface="Calibri"/>
                <a:sym typeface="Calibri"/>
              </a:defRPr>
            </a:lvl3pPr>
            <a:lvl4pPr marL="1371600" marR="0" lvl="3" indent="0" algn="l" rtl="0">
              <a:spcBef>
                <a:spcPts val="360"/>
              </a:spcBef>
              <a:spcAft>
                <a:spcPts val="0"/>
              </a:spcAft>
              <a:buChar char="●"/>
              <a:defRPr sz="1200" b="0" i="0" u="none" strike="noStrike" cap="none">
                <a:solidFill>
                  <a:schemeClr val="dk1"/>
                </a:solidFill>
                <a:latin typeface="Calibri"/>
                <a:ea typeface="Calibri"/>
                <a:cs typeface="Calibri"/>
                <a:sym typeface="Calibri"/>
              </a:defRPr>
            </a:lvl4pPr>
            <a:lvl5pPr marL="1828800" marR="0" lvl="4" indent="0" algn="l" rtl="0">
              <a:spcBef>
                <a:spcPts val="360"/>
              </a:spcBef>
              <a:spcAft>
                <a:spcPts val="0"/>
              </a:spcAft>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575675"/>
            <a:ext cx="2971800" cy="450850"/>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Tahoma"/>
                <a:ea typeface="Tahoma"/>
                <a:cs typeface="Tahoma"/>
                <a:sym typeface="Tahoma"/>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8" name="Shape 8"/>
          <p:cNvSpPr txBox="1">
            <a:spLocks noGrp="1"/>
          </p:cNvSpPr>
          <p:nvPr>
            <p:ph type="sldNum" idx="12"/>
          </p:nvPr>
        </p:nvSpPr>
        <p:spPr>
          <a:xfrm>
            <a:off x="3884613" y="8575675"/>
            <a:ext cx="2971800" cy="45085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pt-BR" sz="1200" b="0" i="0" u="none" strike="noStrike" cap="none">
                <a:solidFill>
                  <a:schemeClr val="dk1"/>
                </a:solidFill>
                <a:latin typeface="Tahoma"/>
                <a:ea typeface="Tahoma"/>
                <a:cs typeface="Tahoma"/>
                <a:sym typeface="Tahoma"/>
              </a:rPr>
              <a:t>‹nº›</a:t>
            </a:fld>
            <a:endParaRPr lang="pt-BR" sz="12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397423227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Shape 20"/>
          <p:cNvSpPr>
            <a:spLocks noGrp="1" noRot="1" noChangeAspect="1"/>
          </p:cNvSpPr>
          <p:nvPr>
            <p:ph type="sldImg" idx="2"/>
          </p:nvPr>
        </p:nvSpPr>
        <p:spPr>
          <a:xfrm>
            <a:off x="2160588" y="677863"/>
            <a:ext cx="2536825" cy="3384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21" name="Shape 21"/>
          <p:cNvSpPr txBox="1">
            <a:spLocks noGrp="1"/>
          </p:cNvSpPr>
          <p:nvPr>
            <p:ph type="body" idx="1"/>
          </p:nvPr>
        </p:nvSpPr>
        <p:spPr>
          <a:xfrm>
            <a:off x="685800" y="4287838"/>
            <a:ext cx="5486400" cy="40624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22" name="Shape 22"/>
          <p:cNvSpPr txBox="1">
            <a:spLocks noGrp="1"/>
          </p:cNvSpPr>
          <p:nvPr>
            <p:ph type="sldNum" idx="12"/>
          </p:nvPr>
        </p:nvSpPr>
        <p:spPr>
          <a:xfrm>
            <a:off x="3884613" y="8575675"/>
            <a:ext cx="2971800" cy="45085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pt-BR" sz="1200" b="0" u="none">
                <a:solidFill>
                  <a:schemeClr val="dk1"/>
                </a:solidFill>
                <a:latin typeface="Tahoma"/>
                <a:ea typeface="Tahoma"/>
                <a:cs typeface="Tahoma"/>
                <a:sym typeface="Tahoma"/>
              </a:rPr>
              <a:t>1</a:t>
            </a:fld>
            <a:endParaRPr lang="pt-BR" sz="1200" b="0" u="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2687457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2428875" y="39362063"/>
            <a:ext cx="6751638" cy="2881312"/>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7654"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17" name="Shape 17"/>
          <p:cNvSpPr txBox="1">
            <a:spLocks noGrp="1"/>
          </p:cNvSpPr>
          <p:nvPr>
            <p:ph type="ftr" idx="11"/>
          </p:nvPr>
        </p:nvSpPr>
        <p:spPr>
          <a:xfrm>
            <a:off x="11069638" y="39362063"/>
            <a:ext cx="10260012" cy="2881312"/>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7654"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18" name="Shape 18"/>
          <p:cNvSpPr txBox="1">
            <a:spLocks noGrp="1"/>
          </p:cNvSpPr>
          <p:nvPr>
            <p:ph type="sldNum" idx="12"/>
          </p:nvPr>
        </p:nvSpPr>
        <p:spPr>
          <a:xfrm>
            <a:off x="23218775" y="39362063"/>
            <a:ext cx="6751638" cy="2881312"/>
          </a:xfrm>
          <a:prstGeom prst="rect">
            <a:avLst/>
          </a:prstGeom>
          <a:noFill/>
          <a:ln>
            <a:noFill/>
          </a:ln>
        </p:spPr>
        <p:txBody>
          <a:bodyPr wrap="square" lIns="535200" tIns="267600" rIns="535200" bIns="267600" anchor="t" anchorCtr="0">
            <a:noAutofit/>
          </a:bodyPr>
          <a:lstStyle/>
          <a:p>
            <a:pPr marL="0" marR="0" lvl="0" indent="0" algn="r" rtl="0">
              <a:spcBef>
                <a:spcPts val="0"/>
              </a:spcBef>
              <a:spcAft>
                <a:spcPts val="0"/>
              </a:spcAft>
              <a:buSzPct val="25000"/>
              <a:buNone/>
            </a:pPr>
            <a:fld id="{00000000-1234-1234-1234-123412341234}" type="slidenum">
              <a:rPr lang="pt-BR" sz="7600" b="0" i="0" u="none" strike="noStrike" cap="none">
                <a:solidFill>
                  <a:schemeClr val="dk1"/>
                </a:solidFill>
                <a:latin typeface="Times New Roman"/>
                <a:ea typeface="Times New Roman"/>
                <a:cs typeface="Times New Roman"/>
                <a:sym typeface="Times New Roman"/>
              </a:rPr>
              <a:t>‹nº›</a:t>
            </a:fld>
            <a:endParaRPr lang="pt-BR" sz="76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2428875" y="3838575"/>
            <a:ext cx="27541537" cy="72009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5pPr>
            <a:lvl6pPr marL="432007" marR="0" lvl="5" indent="-207" algn="ctr" rtl="0">
              <a:spcBef>
                <a:spcPts val="0"/>
              </a:spcBef>
              <a:spcAft>
                <a:spcPts val="0"/>
              </a:spcAft>
              <a:buNone/>
              <a:defRPr sz="24189" b="0" i="0" u="none" strike="noStrike" cap="none">
                <a:solidFill>
                  <a:schemeClr val="dk2"/>
                </a:solidFill>
                <a:latin typeface="Times New Roman"/>
                <a:ea typeface="Times New Roman"/>
                <a:cs typeface="Times New Roman"/>
                <a:sym typeface="Times New Roman"/>
              </a:defRPr>
            </a:lvl6pPr>
            <a:lvl7pPr marL="864017" marR="0" lvl="6" indent="-417" algn="ctr" rtl="0">
              <a:spcBef>
                <a:spcPts val="0"/>
              </a:spcBef>
              <a:spcAft>
                <a:spcPts val="0"/>
              </a:spcAft>
              <a:buNone/>
              <a:defRPr sz="24189" b="0" i="0" u="none" strike="noStrike" cap="none">
                <a:solidFill>
                  <a:schemeClr val="dk2"/>
                </a:solidFill>
                <a:latin typeface="Times New Roman"/>
                <a:ea typeface="Times New Roman"/>
                <a:cs typeface="Times New Roman"/>
                <a:sym typeface="Times New Roman"/>
              </a:defRPr>
            </a:lvl7pPr>
            <a:lvl8pPr marL="1296025" marR="0" lvl="7" indent="-624" algn="ctr" rtl="0">
              <a:spcBef>
                <a:spcPts val="0"/>
              </a:spcBef>
              <a:spcAft>
                <a:spcPts val="0"/>
              </a:spcAft>
              <a:buNone/>
              <a:defRPr sz="24189" b="0" i="0" u="none" strike="noStrike" cap="none">
                <a:solidFill>
                  <a:schemeClr val="dk2"/>
                </a:solidFill>
                <a:latin typeface="Times New Roman"/>
                <a:ea typeface="Times New Roman"/>
                <a:cs typeface="Times New Roman"/>
                <a:sym typeface="Times New Roman"/>
              </a:defRPr>
            </a:lvl8pPr>
            <a:lvl9pPr marL="1728033" marR="0" lvl="8" indent="-833" algn="ctr" rtl="0">
              <a:spcBef>
                <a:spcPts val="0"/>
              </a:spcBef>
              <a:spcAft>
                <a:spcPts val="0"/>
              </a:spcAft>
              <a:buNone/>
              <a:defRPr sz="24189" b="0" i="0" u="none" strike="noStrike" cap="none">
                <a:solidFill>
                  <a:schemeClr val="dk2"/>
                </a:solidFill>
                <a:latin typeface="Times New Roman"/>
                <a:ea typeface="Times New Roman"/>
                <a:cs typeface="Times New Roman"/>
                <a:sym typeface="Times New Roman"/>
              </a:defRPr>
            </a:lvl9pPr>
          </a:lstStyle>
          <a:p>
            <a:endParaRPr/>
          </a:p>
        </p:txBody>
      </p:sp>
      <p:sp>
        <p:nvSpPr>
          <p:cNvPr id="11" name="Shape 11"/>
          <p:cNvSpPr txBox="1">
            <a:spLocks noGrp="1"/>
          </p:cNvSpPr>
          <p:nvPr>
            <p:ph type="body" idx="1"/>
          </p:nvPr>
        </p:nvSpPr>
        <p:spPr>
          <a:xfrm>
            <a:off x="2428875" y="12477750"/>
            <a:ext cx="27541537" cy="25922287"/>
          </a:xfrm>
          <a:prstGeom prst="rect">
            <a:avLst/>
          </a:prstGeom>
          <a:noFill/>
          <a:ln>
            <a:noFill/>
          </a:ln>
        </p:spPr>
        <p:txBody>
          <a:bodyPr wrap="square" lIns="91425" tIns="91425" rIns="91425" bIns="91425" anchor="t" anchorCtr="0"/>
          <a:lstStyle>
            <a:lvl1pPr marL="1893888" marR="0" lvl="0" indent="-769938" algn="l" rtl="0">
              <a:spcBef>
                <a:spcPts val="3540"/>
              </a:spcBef>
              <a:spcAft>
                <a:spcPts val="0"/>
              </a:spcAft>
              <a:buClr>
                <a:schemeClr val="dk1"/>
              </a:buClr>
              <a:buSzPct val="100000"/>
              <a:buFont typeface="Times New Roman"/>
              <a:buChar char="•"/>
              <a:defRPr sz="17700" b="0" i="0" u="none" strike="noStrike" cap="none">
                <a:solidFill>
                  <a:schemeClr val="dk1"/>
                </a:solidFill>
                <a:latin typeface="Times New Roman"/>
                <a:ea typeface="Times New Roman"/>
                <a:cs typeface="Times New Roman"/>
                <a:sym typeface="Times New Roman"/>
              </a:defRPr>
            </a:lvl1pPr>
            <a:lvl2pPr marL="4108450" marR="0" lvl="1" indent="-603250" algn="l" rtl="0">
              <a:spcBef>
                <a:spcPts val="3080"/>
              </a:spcBef>
              <a:spcAft>
                <a:spcPts val="0"/>
              </a:spcAft>
              <a:buClr>
                <a:schemeClr val="dk1"/>
              </a:buClr>
              <a:buSzPct val="100000"/>
              <a:buFont typeface="Times New Roman"/>
              <a:buChar char="–"/>
              <a:defRPr sz="15400" b="0" i="0" u="none" strike="noStrike" cap="none">
                <a:solidFill>
                  <a:schemeClr val="dk1"/>
                </a:solidFill>
                <a:latin typeface="Times New Roman"/>
                <a:ea typeface="Times New Roman"/>
                <a:cs typeface="Times New Roman"/>
                <a:sym typeface="Times New Roman"/>
              </a:defRPr>
            </a:lvl2pPr>
            <a:lvl3pPr marL="6319838" marR="0" lvl="2" indent="-427037" algn="l" rtl="0">
              <a:spcBef>
                <a:spcPts val="2640"/>
              </a:spcBef>
              <a:spcAft>
                <a:spcPts val="0"/>
              </a:spcAft>
              <a:buClr>
                <a:schemeClr val="dk1"/>
              </a:buClr>
              <a:buSzPct val="100000"/>
              <a:buFont typeface="Times New Roman"/>
              <a:buChar char="•"/>
              <a:defRPr sz="13200" b="0" i="0" u="none" strike="noStrike" cap="none">
                <a:solidFill>
                  <a:schemeClr val="dk1"/>
                </a:solidFill>
                <a:latin typeface="Times New Roman"/>
                <a:ea typeface="Times New Roman"/>
                <a:cs typeface="Times New Roman"/>
                <a:sym typeface="Times New Roman"/>
              </a:defRPr>
            </a:lvl3pPr>
            <a:lvl4pPr marL="8847138" marR="0" lvl="3" indent="-566738" algn="l" rtl="0">
              <a:spcBef>
                <a:spcPts val="2200"/>
              </a:spcBef>
              <a:spcAft>
                <a:spcPts val="0"/>
              </a:spcAft>
              <a:buClr>
                <a:schemeClr val="dk1"/>
              </a:buClr>
              <a:buSzPct val="100000"/>
              <a:buFont typeface="Times New Roman"/>
              <a:buChar char="–"/>
              <a:defRPr sz="11000" b="0" i="0" u="none" strike="noStrike" cap="none">
                <a:solidFill>
                  <a:schemeClr val="dk1"/>
                </a:solidFill>
                <a:latin typeface="Times New Roman"/>
                <a:ea typeface="Times New Roman"/>
                <a:cs typeface="Times New Roman"/>
                <a:sym typeface="Times New Roman"/>
              </a:defRPr>
            </a:lvl4pPr>
            <a:lvl5pPr marL="11377613" marR="0" lvl="4" indent="-569913" algn="l" rtl="0">
              <a:spcBef>
                <a:spcPts val="2200"/>
              </a:spcBef>
              <a:spcAft>
                <a:spcPts val="0"/>
              </a:spcAft>
              <a:buClr>
                <a:schemeClr val="dk1"/>
              </a:buClr>
              <a:buSzPct val="100000"/>
              <a:buFont typeface="Times New Roman"/>
              <a:buChar char="»"/>
              <a:defRPr sz="11000" b="0" i="0" u="none" strike="noStrike" cap="none">
                <a:solidFill>
                  <a:schemeClr val="dk1"/>
                </a:solidFill>
                <a:latin typeface="Times New Roman"/>
                <a:ea typeface="Times New Roman"/>
                <a:cs typeface="Times New Roman"/>
                <a:sym typeface="Times New Roman"/>
              </a:defRPr>
            </a:lvl5pPr>
            <a:lvl6pPr marL="11809727" marR="0" lvl="5" indent="-566734" algn="l" rtl="0">
              <a:spcBef>
                <a:spcPts val="2211"/>
              </a:spcBef>
              <a:spcAft>
                <a:spcPts val="0"/>
              </a:spcAft>
              <a:buClr>
                <a:schemeClr val="dk1"/>
              </a:buClr>
              <a:buSzPct val="99594"/>
              <a:buFont typeface="Times New Roman"/>
              <a:buChar char="»"/>
              <a:defRPr sz="11055" b="0" i="0" u="none" strike="noStrike" cap="none">
                <a:solidFill>
                  <a:schemeClr val="dk1"/>
                </a:solidFill>
                <a:latin typeface="Times New Roman"/>
                <a:ea typeface="Times New Roman"/>
                <a:cs typeface="Times New Roman"/>
                <a:sym typeface="Times New Roman"/>
              </a:defRPr>
            </a:lvl6pPr>
            <a:lvl7pPr marL="12241735" marR="0" lvl="6" indent="-566942" algn="l" rtl="0">
              <a:spcBef>
                <a:spcPts val="2211"/>
              </a:spcBef>
              <a:spcAft>
                <a:spcPts val="0"/>
              </a:spcAft>
              <a:buClr>
                <a:schemeClr val="dk1"/>
              </a:buClr>
              <a:buSzPct val="99594"/>
              <a:buFont typeface="Times New Roman"/>
              <a:buChar char="»"/>
              <a:defRPr sz="11055" b="0" i="0" u="none" strike="noStrike" cap="none">
                <a:solidFill>
                  <a:schemeClr val="dk1"/>
                </a:solidFill>
                <a:latin typeface="Times New Roman"/>
                <a:ea typeface="Times New Roman"/>
                <a:cs typeface="Times New Roman"/>
                <a:sym typeface="Times New Roman"/>
              </a:defRPr>
            </a:lvl7pPr>
            <a:lvl8pPr marL="12673743" marR="0" lvl="7" indent="-567149" algn="l" rtl="0">
              <a:spcBef>
                <a:spcPts val="2211"/>
              </a:spcBef>
              <a:spcAft>
                <a:spcPts val="0"/>
              </a:spcAft>
              <a:buClr>
                <a:schemeClr val="dk1"/>
              </a:buClr>
              <a:buSzPct val="99594"/>
              <a:buFont typeface="Times New Roman"/>
              <a:buChar char="»"/>
              <a:defRPr sz="11055" b="0" i="0" u="none" strike="noStrike" cap="none">
                <a:solidFill>
                  <a:schemeClr val="dk1"/>
                </a:solidFill>
                <a:latin typeface="Times New Roman"/>
                <a:ea typeface="Times New Roman"/>
                <a:cs typeface="Times New Roman"/>
                <a:sym typeface="Times New Roman"/>
              </a:defRPr>
            </a:lvl8pPr>
            <a:lvl9pPr marL="13105752" marR="0" lvl="8" indent="-567359" algn="l" rtl="0">
              <a:spcBef>
                <a:spcPts val="2211"/>
              </a:spcBef>
              <a:spcAft>
                <a:spcPts val="0"/>
              </a:spcAft>
              <a:buClr>
                <a:schemeClr val="dk1"/>
              </a:buClr>
              <a:buSzPct val="99594"/>
              <a:buFont typeface="Times New Roman"/>
              <a:buChar char="»"/>
              <a:defRPr sz="11055" b="0" i="0" u="none" strike="noStrike" cap="none">
                <a:solidFill>
                  <a:schemeClr val="dk1"/>
                </a:solidFill>
                <a:latin typeface="Times New Roman"/>
                <a:ea typeface="Times New Roman"/>
                <a:cs typeface="Times New Roman"/>
                <a:sym typeface="Times New Roman"/>
              </a:defRPr>
            </a:lvl9pPr>
          </a:lstStyle>
          <a:p>
            <a:endParaRPr/>
          </a:p>
        </p:txBody>
      </p:sp>
      <p:sp>
        <p:nvSpPr>
          <p:cNvPr id="12" name="Shape 12"/>
          <p:cNvSpPr txBox="1">
            <a:spLocks noGrp="1"/>
          </p:cNvSpPr>
          <p:nvPr>
            <p:ph type="dt" idx="10"/>
          </p:nvPr>
        </p:nvSpPr>
        <p:spPr>
          <a:xfrm>
            <a:off x="2428875" y="39362063"/>
            <a:ext cx="6751638" cy="2881312"/>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7654"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13" name="Shape 13"/>
          <p:cNvSpPr txBox="1">
            <a:spLocks noGrp="1"/>
          </p:cNvSpPr>
          <p:nvPr>
            <p:ph type="ftr" idx="11"/>
          </p:nvPr>
        </p:nvSpPr>
        <p:spPr>
          <a:xfrm>
            <a:off x="11069638" y="39362063"/>
            <a:ext cx="10260012" cy="2881312"/>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7654"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14" name="Shape 14"/>
          <p:cNvSpPr txBox="1">
            <a:spLocks noGrp="1"/>
          </p:cNvSpPr>
          <p:nvPr>
            <p:ph type="sldNum" idx="12"/>
          </p:nvPr>
        </p:nvSpPr>
        <p:spPr>
          <a:xfrm>
            <a:off x="23218775" y="39362063"/>
            <a:ext cx="6751638" cy="2881312"/>
          </a:xfrm>
          <a:prstGeom prst="rect">
            <a:avLst/>
          </a:prstGeom>
          <a:noFill/>
          <a:ln>
            <a:noFill/>
          </a:ln>
        </p:spPr>
        <p:txBody>
          <a:bodyPr wrap="square" lIns="535200" tIns="267600" rIns="535200" bIns="267600" anchor="t" anchorCtr="0">
            <a:noAutofit/>
          </a:bodyPr>
          <a:lstStyle/>
          <a:p>
            <a:pPr marL="0" marR="0" lvl="0" indent="0" algn="r" rtl="0">
              <a:spcBef>
                <a:spcPts val="0"/>
              </a:spcBef>
              <a:spcAft>
                <a:spcPts val="0"/>
              </a:spcAft>
              <a:buSzPct val="25000"/>
              <a:buNone/>
            </a:pPr>
            <a:fld id="{00000000-1234-1234-1234-123412341234}" type="slidenum">
              <a:rPr lang="pt-BR" sz="7600" b="0" i="0" u="none" strike="noStrike" cap="none">
                <a:solidFill>
                  <a:schemeClr val="dk1"/>
                </a:solidFill>
                <a:latin typeface="Times New Roman"/>
                <a:ea typeface="Times New Roman"/>
                <a:cs typeface="Times New Roman"/>
                <a:sym typeface="Times New Roman"/>
              </a:rPr>
              <a:t>‹nº›</a:t>
            </a:fld>
            <a:endParaRPr lang="pt-BR" sz="76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g"/><Relationship Id="rId13" Type="http://schemas.openxmlformats.org/officeDocument/2006/relationships/image" Target="../media/image8.jpg"/><Relationship Id="rId18" Type="http://schemas.openxmlformats.org/officeDocument/2006/relationships/image" Target="../media/image13.png"/><Relationship Id="rId3" Type="http://schemas.openxmlformats.org/officeDocument/2006/relationships/slideLayout" Target="../slideLayouts/slideLayout1.xml"/><Relationship Id="rId7" Type="http://schemas.openxmlformats.org/officeDocument/2006/relationships/image" Target="../media/image2.png"/><Relationship Id="rId12" Type="http://schemas.openxmlformats.org/officeDocument/2006/relationships/image" Target="../media/image7.png"/><Relationship Id="rId17" Type="http://schemas.openxmlformats.org/officeDocument/2006/relationships/image" Target="../media/image12.png"/><Relationship Id="rId2" Type="http://schemas.openxmlformats.org/officeDocument/2006/relationships/audio" Target="../media/media1.m4a"/><Relationship Id="rId16" Type="http://schemas.openxmlformats.org/officeDocument/2006/relationships/image" Target="../media/image11.png"/><Relationship Id="rId1" Type="http://schemas.microsoft.com/office/2007/relationships/media" Target="../media/media1.m4a"/><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hyperlink" Target="http://www.janelanaweb.com/dinheiro/imagens_main/dinheiro.gif" TargetMode="External"/><Relationship Id="rId1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notesSlide" Target="../notesSlides/notesSlide1.xml"/><Relationship Id="rId9" Type="http://schemas.openxmlformats.org/officeDocument/2006/relationships/image" Target="../media/image4.png"/><Relationship Id="rId1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
        <p:cNvGrpSpPr/>
        <p:nvPr/>
      </p:nvGrpSpPr>
      <p:grpSpPr>
        <a:xfrm>
          <a:off x="0" y="0"/>
          <a:ext cx="0" cy="0"/>
          <a:chOff x="0" y="0"/>
          <a:chExt cx="0" cy="0"/>
        </a:xfrm>
      </p:grpSpPr>
      <p:sp>
        <p:nvSpPr>
          <p:cNvPr id="24" name="Shape 24"/>
          <p:cNvSpPr/>
          <p:nvPr/>
        </p:nvSpPr>
        <p:spPr>
          <a:xfrm>
            <a:off x="21670963" y="11322049"/>
            <a:ext cx="7829565" cy="575318"/>
          </a:xfrm>
          <a:prstGeom prst="rect">
            <a:avLst/>
          </a:prstGeom>
          <a:noFill/>
          <a:ln>
            <a:noFill/>
          </a:ln>
        </p:spPr>
        <p:txBody>
          <a:bodyPr wrap="square" lIns="82050" tIns="41025" rIns="82050" bIns="41025" anchor="t" anchorCtr="0">
            <a:noAutofit/>
          </a:bodyPr>
          <a:lstStyle/>
          <a:p>
            <a:pPr marL="0" marR="0" lvl="0" indent="0" algn="just" rtl="0">
              <a:spcBef>
                <a:spcPts val="0"/>
              </a:spcBef>
              <a:spcAft>
                <a:spcPts val="0"/>
              </a:spcAft>
              <a:buSzPct val="25000"/>
              <a:buNone/>
            </a:pPr>
            <a:r>
              <a:rPr lang="pt-BR" sz="1100" b="0" i="0" u="none" strike="noStrike" cap="none">
                <a:solidFill>
                  <a:srgbClr val="000000"/>
                </a:solidFill>
                <a:latin typeface="Tahoma"/>
                <a:ea typeface="Tahoma"/>
                <a:cs typeface="Tahoma"/>
                <a:sym typeface="Tahoma"/>
              </a:rPr>
              <a:t> </a:t>
            </a:r>
          </a:p>
          <a:p>
            <a:pPr marL="0" marR="0" lvl="0" indent="0" algn="l" rtl="0">
              <a:spcBef>
                <a:spcPts val="0"/>
              </a:spcBef>
              <a:spcAft>
                <a:spcPts val="0"/>
              </a:spcAft>
              <a:buNone/>
            </a:pPr>
            <a:endParaRPr sz="2100" b="0" i="0" u="none" strike="noStrike" cap="none">
              <a:solidFill>
                <a:schemeClr val="dk1"/>
              </a:solidFill>
              <a:latin typeface="Times New Roman"/>
              <a:ea typeface="Times New Roman"/>
              <a:cs typeface="Times New Roman"/>
              <a:sym typeface="Times New Roman"/>
            </a:endParaRPr>
          </a:p>
        </p:txBody>
      </p:sp>
      <p:sp>
        <p:nvSpPr>
          <p:cNvPr id="25" name="Shape 25"/>
          <p:cNvSpPr txBox="1"/>
          <p:nvPr/>
        </p:nvSpPr>
        <p:spPr>
          <a:xfrm>
            <a:off x="1390173" y="337210"/>
            <a:ext cx="26873385" cy="1672749"/>
          </a:xfrm>
          <a:prstGeom prst="rect">
            <a:avLst/>
          </a:prstGeom>
          <a:noFill/>
          <a:ln>
            <a:noFill/>
          </a:ln>
        </p:spPr>
        <p:txBody>
          <a:bodyPr wrap="square" lIns="86850" tIns="43425" rIns="86850" bIns="43425" anchor="t" anchorCtr="0">
            <a:noAutofit/>
          </a:bodyPr>
          <a:lstStyle/>
          <a:p>
            <a:pPr marL="0" marR="0" lvl="0" indent="0" algn="ctr" rtl="0">
              <a:spcBef>
                <a:spcPts val="0"/>
              </a:spcBef>
              <a:spcAft>
                <a:spcPts val="0"/>
              </a:spcAft>
              <a:buSzPct val="25000"/>
              <a:buNone/>
            </a:pPr>
            <a:r>
              <a:rPr lang="pt-BR" sz="6600" b="1" i="0" u="none" strike="noStrike" cap="none" dirty="0" smtClean="0">
                <a:solidFill>
                  <a:srgbClr val="000099"/>
                </a:solidFill>
                <a:latin typeface="Cambria"/>
                <a:ea typeface="Cambria"/>
                <a:cs typeface="Cambria"/>
                <a:sym typeface="Cambria"/>
              </a:rPr>
              <a:t>Oficina pedagógica de </a:t>
            </a:r>
            <a:r>
              <a:rPr lang="pt-BR" sz="6600" b="1" i="0" u="none" strike="noStrike" cap="none" dirty="0">
                <a:solidFill>
                  <a:srgbClr val="000099"/>
                </a:solidFill>
                <a:latin typeface="Cambria"/>
                <a:ea typeface="Cambria"/>
                <a:cs typeface="Cambria"/>
                <a:sym typeface="Cambria"/>
              </a:rPr>
              <a:t>iniciação ao Diagrama </a:t>
            </a:r>
            <a:r>
              <a:rPr lang="pt-BR" sz="6600" b="1" i="0" u="none" strike="noStrike" cap="none" dirty="0" smtClean="0">
                <a:solidFill>
                  <a:srgbClr val="000099"/>
                </a:solidFill>
                <a:latin typeface="Cambria"/>
                <a:ea typeface="Cambria"/>
                <a:cs typeface="Cambria"/>
                <a:sym typeface="Cambria"/>
              </a:rPr>
              <a:t>de Gowin </a:t>
            </a:r>
            <a:endParaRPr lang="pt-BR" sz="6600" b="1" i="0" u="none" strike="noStrike" cap="none" dirty="0">
              <a:solidFill>
                <a:srgbClr val="000099"/>
              </a:solidFill>
              <a:latin typeface="Cambria"/>
              <a:ea typeface="Cambria"/>
              <a:cs typeface="Cambria"/>
              <a:sym typeface="Cambria"/>
            </a:endParaRPr>
          </a:p>
          <a:p>
            <a:pPr marL="0" marR="0" lvl="0" indent="0" algn="ctr" rtl="0">
              <a:spcBef>
                <a:spcPts val="0"/>
              </a:spcBef>
              <a:spcAft>
                <a:spcPts val="0"/>
              </a:spcAft>
              <a:buSzPct val="25000"/>
              <a:buNone/>
            </a:pPr>
            <a:r>
              <a:rPr lang="pt-BR" sz="3700" b="1" i="0" u="none" strike="noStrike" cap="none" dirty="0">
                <a:solidFill>
                  <a:srgbClr val="000099"/>
                </a:solidFill>
                <a:latin typeface="Cambria"/>
                <a:ea typeface="Cambria"/>
                <a:cs typeface="Cambria"/>
                <a:sym typeface="Cambria"/>
              </a:rPr>
              <a:t>Piúma-ES, 16 a 20 de </a:t>
            </a:r>
            <a:r>
              <a:rPr lang="pt-BR" sz="3700" b="1" dirty="0" smtClean="0">
                <a:solidFill>
                  <a:srgbClr val="000099"/>
                </a:solidFill>
                <a:latin typeface="Cambria"/>
                <a:ea typeface="Cambria"/>
                <a:cs typeface="Cambria"/>
                <a:sym typeface="Cambria"/>
              </a:rPr>
              <a:t>Julho</a:t>
            </a:r>
            <a:r>
              <a:rPr lang="pt-BR" sz="3700" b="1" i="0" u="none" strike="noStrike" cap="none" dirty="0" smtClean="0">
                <a:solidFill>
                  <a:srgbClr val="000099"/>
                </a:solidFill>
                <a:latin typeface="Cambria"/>
                <a:ea typeface="Cambria"/>
                <a:cs typeface="Cambria"/>
                <a:sym typeface="Cambria"/>
              </a:rPr>
              <a:t> </a:t>
            </a:r>
            <a:r>
              <a:rPr lang="pt-BR" sz="3700" b="1" i="0" u="none" strike="noStrike" cap="none" dirty="0">
                <a:solidFill>
                  <a:srgbClr val="000099"/>
                </a:solidFill>
                <a:latin typeface="Cambria"/>
                <a:ea typeface="Cambria"/>
                <a:cs typeface="Cambria"/>
                <a:sym typeface="Cambria"/>
              </a:rPr>
              <a:t>de </a:t>
            </a:r>
            <a:r>
              <a:rPr lang="pt-BR" sz="3700" b="1" i="0" u="none" strike="noStrike" cap="none" dirty="0" smtClean="0">
                <a:solidFill>
                  <a:srgbClr val="000099"/>
                </a:solidFill>
                <a:latin typeface="Cambria"/>
                <a:ea typeface="Cambria"/>
                <a:cs typeface="Cambria"/>
                <a:sym typeface="Cambria"/>
              </a:rPr>
              <a:t>2018</a:t>
            </a:r>
            <a:endParaRPr lang="pt-BR" sz="3700" b="1" i="0" u="none" strike="noStrike" cap="none" dirty="0">
              <a:solidFill>
                <a:srgbClr val="000099"/>
              </a:solidFill>
              <a:latin typeface="Cambria"/>
              <a:ea typeface="Cambria"/>
              <a:cs typeface="Cambria"/>
              <a:sym typeface="Cambria"/>
            </a:endParaRPr>
          </a:p>
        </p:txBody>
      </p:sp>
      <p:sp>
        <p:nvSpPr>
          <p:cNvPr id="26" name="Shape 26">
            <a:hlinkClick r:id="rId5"/>
          </p:cNvPr>
          <p:cNvSpPr/>
          <p:nvPr/>
        </p:nvSpPr>
        <p:spPr>
          <a:xfrm>
            <a:off x="35065741" y="22201283"/>
            <a:ext cx="12815266" cy="48642"/>
          </a:xfrm>
          <a:prstGeom prst="rect">
            <a:avLst/>
          </a:prstGeom>
          <a:noFill/>
          <a:ln>
            <a:noFill/>
          </a:ln>
        </p:spPr>
        <p:txBody>
          <a:bodyPr wrap="square" lIns="91425" tIns="45700" rIns="91425" bIns="45700" anchor="t" anchorCtr="0">
            <a:noAutofit/>
          </a:bodyPr>
          <a:lstStyle/>
          <a:p>
            <a:pPr marL="0" marR="0" lvl="0" indent="-137985" algn="ctr" rtl="0">
              <a:spcBef>
                <a:spcPts val="0"/>
              </a:spcBef>
              <a:spcAft>
                <a:spcPts val="0"/>
              </a:spcAft>
              <a:buClr>
                <a:schemeClr val="dk1"/>
              </a:buClr>
              <a:buFont typeface="Times New Roman"/>
              <a:buNone/>
            </a:pPr>
            <a:endParaRPr sz="2173" b="0" i="0" u="none" strike="noStrike" cap="none">
              <a:solidFill>
                <a:schemeClr val="dk1"/>
              </a:solidFill>
              <a:latin typeface="Tahoma"/>
              <a:ea typeface="Tahoma"/>
              <a:cs typeface="Tahoma"/>
              <a:sym typeface="Tahoma"/>
            </a:endParaRPr>
          </a:p>
        </p:txBody>
      </p:sp>
      <p:sp>
        <p:nvSpPr>
          <p:cNvPr id="27" name="Shape 27"/>
          <p:cNvSpPr txBox="1"/>
          <p:nvPr/>
        </p:nvSpPr>
        <p:spPr>
          <a:xfrm>
            <a:off x="11623675" y="16875125"/>
            <a:ext cx="2667000" cy="441325"/>
          </a:xfrm>
          <a:prstGeom prst="rect">
            <a:avLst/>
          </a:prstGeom>
          <a:noFill/>
          <a:ln>
            <a:noFill/>
          </a:ln>
        </p:spPr>
        <p:txBody>
          <a:bodyPr wrap="square" lIns="91425" tIns="45700" rIns="91425" bIns="45700" anchor="t" anchorCtr="0">
            <a:noAutofit/>
          </a:bodyPr>
          <a:lstStyle/>
          <a:p>
            <a:pPr marL="0" marR="0" lvl="0" indent="-144018" algn="ctr" rtl="0">
              <a:spcBef>
                <a:spcPts val="0"/>
              </a:spcBef>
              <a:spcAft>
                <a:spcPts val="0"/>
              </a:spcAft>
              <a:buClr>
                <a:schemeClr val="dk1"/>
              </a:buClr>
              <a:buFont typeface="Times New Roman"/>
              <a:buNone/>
            </a:pPr>
            <a:endParaRPr sz="2268" b="0" i="0" u="none" strike="noStrike" cap="none">
              <a:solidFill>
                <a:schemeClr val="dk1"/>
              </a:solidFill>
              <a:latin typeface="Cambria"/>
              <a:ea typeface="Cambria"/>
              <a:cs typeface="Cambria"/>
              <a:sym typeface="Cambria"/>
            </a:endParaRPr>
          </a:p>
        </p:txBody>
      </p:sp>
      <p:sp>
        <p:nvSpPr>
          <p:cNvPr id="28" name="Shape 28" descr="data:image/jpeg;base64,/9j/4AAQSkZJRgABAQAAAQABAAD/2wCEAAkGBxQSEhQUEhQUFRUXGBgVFxcXFxUXFxgYGBcYFxQXFBcYHCggGBolHBQUITEhJSkrLi4uFx8zODMsNygtLisBCgoKDg0OGhAQFywcHBwsLCwsLCwsLCwsLCwsLCwsLCwsLCwsLCwsLCwsLCwsLCwsLCwsLCwsLCwsNyw3LDcrK//AABEIAMABBgMBIgACEQEDEQH/xAAcAAABBQEBAQAAAAAAAAAAAAAGAgMEBQcAAQj/xABAEAABAgMEBAoIBQQDAQAAAAABAhEAAyEEBRIxBkFRkSIyU2FxcoGxstETFiMzUnOhwQc0QpLhFCRi8BVDgvH/xAAYAQEBAQEBAAAAAAAAAAAAAAABAAIDBP/EACARAQEAAgIDAQEBAQAAAAAAAAABAhEhMQMSQVFhIhP/2gAMAwEAAhEDEQA/ANe0gvhNkliYpKlgqCGSz1BL16sUSdPZZ/6Zm9HnEj8Qx/bI+anwrgAlpiI7GnEvkpm9HnHvrtL5KZvT5wDpO+PCsDMgdLRbi0OfXaXyUzenzj312l8lM3p84BjakDNSR0qSPvEdN5Sj/wBiOxQMW4tNB9dZfJTN6fOPRppL5KZvT5wAf8lJ5RO+O/5SRy0v9wg2tNAOmcvkl70+cd65y+Smb0+cAgt0s/rQf/Q/0Q8iaDkUntB7oNnQ19c5fJTN6fOO9c5fJL3p84DSmOVDsaGXrnL5Je9PnHh00l8lM3p84DjCCY0hidN5fJTN6POOk6cS1KSn0MzhKSnNOsgPnzwFkQ7YU+1lfMR4hAGrWqdgQpZD4QS3RFKNKEcmvenzi0vb3M3qK7oA0wwUVDSVHJq3p8471lRyat6fOBkGE44dRbE50mRyat6fOO9ZkcmrenzgZJhvFzwcIVes6OTVvT5x3rMjk1b0+cChmc4hv04GsbxFwhh6yo+BW9PnHesyPgVvT5wHG2J+IbxHC2I+JP7k+cBGPrKj4Fb0+ce+siPgVvT5wIi0JP6k7xC0zQ2YPbDwhX6yI+BW8R3rIj4Fb0+cDAMeY+aICc6So+BW9PnHesqPgVvT5wMOI9EWlsf2eZiSlWWIBW8PHQ3d3upfUT4RHQFQ/iB+WT8xPhXGRaU36bMgBAeYvI/CNZbWY13T/wDLJ+anwrjB/wAQpChOlqORFOzPv+sBVE23zpo9pNWeZ2G4UhMuSVZqVvjxMxgGbeIel2hIjFtL1NibWd5h9FnJ1/WGhaueHUWqM+1a1DgsBj3+gh2XahSJSZ6c6fWMe1Wor12PZ3QkWM6qfSJ5tydX3jjaAfN4ParSOhc5IYLUOgxIReVoTlNX2l++Eqn7GhBng+bRqZVaWEq+7UzBaVdKU/UiJVj0yluBPATXCVocpB211dsD94TSJbDIlIPQTXyiBaFhKEjACCeNTWOKB2R1xtvbNaogvUEEZgguCDkQYk2BPtZfXR4hARoBebTJlmU7e8l5kDILTzDiltpMHtkT7SX10eIRuRlol7+4m9RXdAEDB7fPuJvUV3RmF/2ky7PMWk1CabQTSJGLz0mkylFOLEoZgB67HyEU8zTRZ4kodpJgUsSXBJ38+uJclI2xnKqLZWk1pOQSnoFfrEZd7T1ZrVv+0NCYIWmYIz7HRpc2arNSt8NmSs6zEsThChNTB7U6V6pB2neYSmzmJ5tKXp3x4Zwg3VoxLlrAzP1hxOIDM7zCjP2GEC0PDtaSrLOXqWsdphcy+JklQSha1nWHcDpJiPJmc8VtntDFyoBT69r641jyKM7m0pEz2c5OBX6Vaidh2QUoEZAJ6ilZO2h8vpGl6K3gZ9nQpXGZjztRzujrGWoXd7qX1E+ER0dd3upfUT4RHRkqHT/8snV7RPhXGaX7c4tUrASQpJxJI2szHaP91Rpmn35ZPzE+FcA0sQfTGQW+R6JapZxYkliCB2QyDzK3fzBZphZALUSw4SUntYj7RCs9mCu2M2wqIg6gs9n8x6gnNlfSCWXYwdUPosY2U5ozcodUOy1dYCmYrXblD3pAWIKqf4mCVFhHw12s8SrPJSEkqIGbClWLHcxjNyxhkoORMeoB6G84WVnYrsT/ADBYbKcTkUAdk7h9SITPszJSo4WUHSx56jpi95fiuNCrk54v2mGjOY5q/aYKUpGuG1SEnZug/wCk/F6hr+tSxBcg0IKSIjemlguAX/3bBlabuQEobjFOJTtrJwt2RV2m7k/DG/eDVRNEZzWtCq1dL8xGR7QI1yxn2kvro8QjJ7JL9GtJZmI3PGrXf7yX10eIR1xu2a0S+PcTeorujN7wsonSpks6xTp1RpF8e4m9RXdACIgyJcpcslKklJFCCO+GzOO1uaDfTm7gsIWKFyC2ulHgRRdIfKLQRv6g7frC02vnG+JiboTsEKNzJzYQWQ8q9VuHxDphP9cn4w3bFim607BC/wCiSBkPpGOGuVObejb9DC03kgjjN2GLQWMHJI+kJmWIa0CH/K1VabxR8X0McLanUo/tMTFWRPwDdDfogP0CLhappN5oGtR7Ibm3mhTkoJO1hEgyxsjwDOkM0ENVuJphZOyD38O7wCguUzEcPmLu7QFzsmgi/DxHt1q2Jbef4G+Nxl9AXd7qX1E+ER0eXb7qX1EeER0BUenv5dPzE+FUBUiDbTz8un5ifCuAiVB9PwNaY2cGdKLO6CNeo08UQJMgAReaVp9yedad4SR3GKoCOXkvLWLxKdUItVtTKAUaklhUdufM8PJTAzexCp1SCHZJBcOKZ6gM/OOOM9q6dRJtF8qUtJCuC/EQSF4grglRZgGJ4pOQ7YFpssouslRmPiwlSSEqWoHLC5LuCDV3MXt26NmYAqZwMNAnNRZ3xE5O+XNzCLWxWOzSZg4QdIWyMypSk4cJ3u0d5ZOILjbzQfZbIpRCgcCATQVUlgWoSz1ZubVnDt222aAUy0LWlDqVxlYBwgQUj/IA4hWm4ksNiWgnAtKphSlASFhDJSxAJNAWAADbXZ6ITYZ6FITKJ9HNPtFSUqWkGoDqlgAlLAEOKu9C8NkrPRuXOCw6C4LHCpsQfUQOzfHKBEN2qxmy2hYTiwcFJKw5Uk1KmcCqkllZajE1SQWKWwnLU/OdhjjljpuXZElXbm8eTa5VaHJcqmY2t0wmSGUdkWgr7VLqGjRrr48vrp8QgFnyajpHfB1dg9ogbFo8Qjv43PJot8e4m9RXdAGgQeXv7ib1Fd0AqY2yrtJpAMgnYpJ3lvvAgIOb4TikTB/i+4g/aAV6w1PQWj2fNSgYlkAbTHjwI6Q3j6ReFJ4CfqdcY7ah68dI1qJTLZKdus9sU5tKy7qNc6xIsF3LmvhyGZOQ/mLdGjqWHCrr8ozcscWpjlVCmcQ2EkMXz1tnFhZr6mDjcINrz3wq8rlVKALBumKuHcqssEdjvVMyh4J1bDVhE1aaQIIMEt22vGgPxhQ/YxnKaR0Su2GZtIklXnEO0qq0OIqJOUXHTBjoJLYqO3zgLUajpg+0HRwFHZ5x0vDEbZdvupfUT4RHR12+5ldRHhEdElJp5+XT8xPhXARKVBtp7+WT8xPhVAPIrGL21JwhaTIeWg7F96T5RREQQ6Re4/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88OSwcueOmS2jPwPDLJWl2DqGWWYyaC+7B7RB/zR4hAvY3K5QcsK/R8oKrt48vrp8Qjr42cmg3v7ib1Fd0AqIOr39xN6iu6AMRqswq1peWsbUq7jGdPwo0kCh6D3RmxHCPTFU9tM4JQtRyAJgKscgzZgGTmu+sF15SiqUsDWk5a+aBS6ZxRMChmAW84PjU7HCbIEIZIoA7ZPTXFALWVr4pI1qJINNgyH1iTcVuUtagp2UGBLuSz1eHEy8JKdlI8t/zbvmvR309QMQKVVBFYELZJKFEGDWUOyKDSIAKFK7YvFlzpZ47iiSdUXNyTWOGlftFOoViyuNLzA2de3oj1OGl8oRFtQrE6almiFaoozVavMRpehElpBPxHujOEIcxq+i0tpEumbmN1mNRu33UvqI8Ijo9u/3UvqJ8IjoEodPz/bJ+anwrgFkKYweaej+3T81PhVANJTWMZTludI+kAeTSpxJ+7wPLq3ZF7pCHk0+JL/V4oSsOKf7WvT5Rx8nbePR9C2EA9+2RSJxzwqUSCxoKEroS7OMtmUGaEkuYrr7VLCAJ7jE5lhPHJFMQocIfWYxhlrI2biPYL29LZ1pmJHFCeC+pLBVXLlQenZDl2XZKnTEoWoISSQAXctUBSwCKNqYUq1IFbFaig0qKFQ53HCbawOcT/wCvUTwSwbJwzVzbaatHo9ddCZfotvG6l4zJROmKlrUFh0FYUXZJUBU63w7asxIVdd42axSZ4VMMwe+CAlSQlfBwSiakroKksMAoMyHzL0m4SMa2rxdRUVOxAo4UR0a4dkIl+iSFJqFPhYEE7DwWYAmgzIB1GNRi3kZ2i2L/AOOMtWJc4tjEoswVwiXSRhl1SCwFCQ2uKrR0CSoJOBLoQpKQ5whalYHJqCClQPOptkMXXaVy0zFCoICTVNAsKSQEnUzFTagCaZw50tUq0nEAs1di6VEcKUoF+LiKTStDmQYLNzSl1ROZjFXOXD9MPqnYqV54o5d7jCApWIk6mACa1zKncGhApk9QLawLxodJJFCGoTztrFRHGTKdt3V6TLEAFgnaW/bBNYOPL66e8QN2EPMTqrXbkc37IJLt40rnWk71PHfDpzyaBfHuJvUV3Rn7xoF8e4m9RXdAEERVRIQpxGbzRU9MaMaDsjOFq4R6YSUMoFplnEqeUkcFRcdBgqlmIF6yEqQ6iEtUK2GM0wx6TCxFGyMNptrkk7XeK6RaSrZ2xKQVfC3PHC4frtMk82mjwO3tOKlmLJSwlJJ7OmKYl3Osxrx465GdMM5i80WkvN6odtr0+8VSUAViTddsMmYFjoPQc469sdCm1jPmivtSYmS7WicCUHbQ0O6IsxGIEiGMVDsqa9savo4Xko6Iy6wp4RjUdF5bSkDtPZG/rM6aZYPdS+onwiOjrD7tHVT3COgCi09H9un5ifCuAiUIONOvy6fmJ8KoCZQjNaiBpKkCUDlwx2liK7vpA9KDmLzSsumUP8idwb7wNW61CUnU5oH313Ry8k3Wsam2iamWha/0pBLmjtl9oAp1qVNBWt1LFCrYFcUM7J1sAKtnC7VOmTVPMILh0/CkNmzPnraseWxctM0plrV6MFITwClRYO+H9NcZqaOM6xrDx+qyy2hTEUDJZxzijlsO0564cQWAOwRKMmWRi4ZBJyzScwzk0Ool6l4mmzJKRWhwqSc3cHE42jg0O3sjdEiuQ5dyK1cjpyiemWQk1cCrZqNWdqZvQlsjXa2qUBQBzzB8jXLUwibZrOClIDYqnVTIKcnMilBsfVAU2Xd4QiXNAxklimvBdmZTUo5oWLEEiIs+WkqKVqKapzCSEgJw4ioCoYDV2PF5Js602d2NeES4wEalUDKqFZEZagTAtbpXtQl2BZ+OAuuFq1GbFss4ZVYStkrYFzkTwVIfalQBoc8QGw1ET7JeigQkMmZixBYKgVBqS1JdiCS/MxiFJsxZykgMUvxizqfD0NlXsYE21isS1y1JUgHCQoKTiSocE4Ug14JURnTg5whf6O3gJywaBQQpRAyYBqc38waWLjyuZSO8RnmhFmKbTMBSA0k0DgHEsNTL9J36o0KUrhS2+NHiEUmoLWg3v7ib1Fd0AaEwe3t7mb1Fd0AqYRCpiXSeg90ZsrjHpjSLQWlqP+J7ozSbNCcS1FkgOTBWjk+0JlpKlFgP9pAfed5qnK2IB4KfudphF73oZ6tiBxU/c88QkGLQ2koBiYm1KA1dMV6Z1YtZMhKw6Cx1jyjGUdcbwgzVlWZeFSJYzMTk2EvnEhFhAqaxm5SNSK70BPREdYaLxaA3NFBaZrqLZPSHC7Zz4eS1EFwT2RPk3osZsdvPFac4cBeOrmI7FNBLpP8AEavo8jDKS+pKfrU/aMRuoqM1CU/qWhPS6gPvG9WZAD9jbhCKNrAfZS+onuEdHlg91L6ifCI9gZUenX5dPzE+FUBMqDbTv8un5ifCqAiXEVRpWuskc7nbVm7KHdAFpLafSzMBT7OUpyeE6jhqhJyYgHNvpBrpaoApLFwHKhmBqfmFTAJZcClrSUqAFV1SAwyA11ITU6gmgjOudlNuCQmbLWual5ipjIBJSKAOTsSMRDVdmMNz7EJhSrCMH6ioseEtWoNTi0GTc5iykjh4ARLwYgzYwVLIKiEu6qk1FGIOWVXaVEoBAUgOo4WIJzwoIZnzxKOZSW2Qo3PsISgJSDUgEVrm+rgsFEVDGkO3LOxS2UgrQ9SQtkqOIg4xUGhprrnE8SAA5SrWTQ4nTwgGc0ajOM+kBF28GUocYkrIIDJx4ipyGZSSHpqI1PSphoiXhdIFFEknUC6cClDVuz5oaQfRqDr4NMLh6KBZgQdStRLdlHCUnClNAQX4DUCWUpxmXFGer9suTZOG2FIwktgSwYAJGJjliKlO+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uJvUV3QDJhENXlNCZKzzH60jGdKLZxZQ1cJXT+kHv3RsF/LCbPNUcgl90YJPnFais5qLwE1C3j00hIES09hyTOKSCDDYD59Mea4EuJd8fEN0KXe6dQJ6Yp2j2XWM+kb9r0mWq8VzKUA5oioFYUZesZQlOcajP3ktIj2OOcetCtLvQ+z4rZZ9gWDuBP2jabLMdL5OS3QKCMi/D8H+tlcwWfow742FApDDRpd/upfUT4RHR13+6l9RPhEdA5qPTs/26fmJ8KoCJRg308/Lp+YnwqgFlmsBgO0/tgCwku3AJOIimYYCrhndjk1HiisU5HCWDiVixlLFlHErEo4WABLKCebmEWOmaUm0rUtJPEQHqkEh35i1HJDMdtamyYMKGfCnEp3egVwSaNqDU2nXEVpJIWFLKmJWQCqrhmBGZozPXis0RrTbClaZaFcAYcIo6nANEYRhLrJD0pzBu/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7X/b4kLDGVhKQzLEwMwJ4ocv2c8CRtDVmZJM1QYrVtcMlKUBtlEDtc64KrEfaS+ujxCKHRVGGyyQ2aSodpcV10i1QD6aSztjTkdeNIrtoTGr0z9aVe/uJvUV3QCAQd3v7ib1Fd0AjxCKH8QLRhu+d/lhR+5QB+jxjCDURr34kpewLbUpB7AsecZBriMKVHNHAQo1iaJBpHgyj1o4hhEI9UGEeoFIQuFqoGga47KKuCISjOPVZR4kVeJUtRh1MMGJEqoiUG34aWQKmTFluCABXKr1HZGoSoCPwxswEhataltuH8wbFWEPXo59QjXwXsaWEezl9RPcI6OsBeVL6ie4R0DmodPvyyfmJ8K4A5Rg70/wDyyfmp8K4AkBozWoAdMvzk07ES1VcDDRwlhUuIoFqDkAAh1ZitS5S78IcJVRs5yYIPxClrFpllIdK5dKFnBOIFhTjatsC6MScRDkhnZ2ANM9fCfpLwtRYWe2AKIYEkBA2MAMyHfiuAPiNC8S0SkngZpBbOj1fIZjUMtozido7oPMtCTNXMKOFlVyHImAlqK6KVziznaCTRaJRC0zJeJOMqfgpSxIKHY4gAOzngN7QrFhVMQTNUCoqlglICQteFEti4Sch+4wQ2fRNSgFTFJBPGSzhn4IbUMIqnJzrYRYWXRGzy5kuYlKsUtSlpBWVDEpnLKfLCGZsok39ekyQECXIXPKswksEhwHJY7fpFsaCci5sa0+kDhUyd6NyXLYBic4aHhNTMjmi0ufR1aZikkOhqlsILYhQsXU+FwdQfmi4sF4LnOZtmXJUiicRlrcKzwlJ/x2fxbJLCmuo7dvPEvgZvi4UrnSfZ+y9IETGYJKcL1S9QTQs2tw1Yno0WswCgmWEhaQggPQB+LmxOIvtYbIt1TKtvj0ppWIKO2aLSCkYcSSlCkDCdSs359kUd+WNgcDpAwyEghirAQrGWDElS2BpBfaklMtQlhjhOEUIdqMKCBTSe1qlWVK5tCCl04g1V1J2pCRRujXEZfq9u6WEIShOSEpTnsAA+jb4lSJnt5IamNG/EIrrtIwnCQRkCCS4YMa8zfSJtgVitEnZjQ37hDl0J202+PcTeorugBEH18e4m9RXdAEjXCwpNNkYrBP5khX7VA/aMXVnG/W2zibLmSzktKknZUNGKiylClS1hlJJChzihia2rMUcFRdC70kZQ2bsTzwbi3VUDHLOUWC7q2KPbCP8AilDIgwbhm0F4WYkG7ZmwQk2JetJ7IdwmjWPEZwsyCNRj1KDz7ojuPCl4WiHEjak7oUmWDkewwrj9ap+HMsf0g65P/wBgvnAFNebfA5oVKKbLLCgxANGrmT/MXtoOW2LLpmdja7R7KX1E+ER0KsA9lL6ifCI6JhQ6ffl0fNT4VwAwefiD+WR81PhXGfhdYKYpNN7EtclM2U+KU5IAclCuMwzowygduGxqUymQCUpmOP1HEpyouAkMQKD9R2tGiIXFHarjUmaqZJ9GUKSpKpSnA4QqQagAvUNERJc6wEYUgpCThyNSyXNanY+tonRVXTbXPo1JUiYlOIhVQUuRiSsUIcGmYpEudeCE8ZQDgkDWQKkiApgTHol69j/79Ih/8kgB8X8/6xjlXzKAdSgAaOVJAftMUXKYqWDqrHgENy7xklmmIrky0116jElxtH+9Ea1Bs0Uw2hSnANWFTk5pkNhqc6RJJAzIHTSEqIHRDoGZggI05nS0lXpEuMMsh04grhLJSA9OIkdr1aDYzSdVP9aIdtsSJoZYqHwqFFJJSUkoVqLKNYCptGZ5XZpSi7lLEkYSSklLkdCYtbuT/cy6/wDYgtur9YYsdmTKQiUkkiWnCCczlU9rw5YR/eSgNZST2KDV3xWbU4alfPuJvUV3QAJU0H99fl5vUV3GM9JhjJ5BgV0z0ZM720ge1/Wn4gNfTl0wTJhzFEWKi1FBKVgpIzBBB3GH02pJ1iNatt3yZwPppSVc5AO45wPWn8PrMovLUuXzBlD6wesqBPpBzGHEzBsgkm/h2f0TweskjuMRF6B2kDgrQr/0R3iMXx7My0qkTBDoIhyZoxbUf9RV0FJ+8Q59itMvjyZg/wDJ+2UYvivxv3P+iB2Rwkp2RBFqIooEcxcH6w6m2xi+POH2lR7VxyMgA5P8QwsxItCcRxJZ9Y1RHwmpIaO2Lnk0f8OrapcpaVOQkgJJ56tBXNVwgNdPqYoPw/u/BZgrWslXQ1AIIQfapTqJHTR41eTjwO7IOAjqp7hHse2fip6B3R0LAa/ET8sn5qfCuM6SqNV0qudVqkiWhSUkLCnUCQwCg1OmBZGgE4f90v8AaqAwNJVCws6oJfUOdy0v9qo99RJvLS9yoNHYd9O2pugmPFTAcw/TXc8EvqNN5WXuVHeos3lZe5UPICc2ySVcaVLV0pBy6YRLu2QmokSukS0D7QX+os3lZe5UeDQSbysvcqHdIOVdNmLvIlF2zQk5O2fSY9N2SCAPRS2GQwpYdFKQYnQSbysvcqPPUSbysvcqIbCBuqSW9mmmsUMRJmjdnJBwmgw8Y7yzVzrzmDsaDTuWl/tV5x76jzeVlv0KiW2dnRlI91aLRKaqQiatgeqSzZROuq7pknjWmfN66gRm+RfWTr5oN06ETdc2X2JVHvqRN5VG5UW/4df0OSgSSOZ37f5jrp/OSwRmUgdhf790X1p0BmLFZqH1FlU/iHbFoRMlzZa/SS2QdQU7OCRs1RbAsvr8vN6iu4xniso0i3yDMlrQCAVJKQTlUQM+qa+URuMQD6Y9i/8AVNfKI3GPRomvlEbjElC8clUX50UXyiNxjhorM5RG4xJRY4WlcXQ0VmcojcY9Giy+URuMFMql9KY9C4uxouv40bjHHRdfxp3GNIP2ixS5vHQhXSATvivtOi9lW5MpIJzIpubKC8aLL5RO4w4dGl8ol+gxbTMbX+HyC5lTSg7FBw3TnC7u0DSlQM5eNI/SkYXbJ3ekaajRxetadxjho6v407jFtaVFmlABhqb7wwkAzXOaQ/1/+Req0fm/pmoD6ikntGwxyNG1YgorTTOhrAV/Yg0tA/xT3COhcpLADYAI6Jl//9k="/>
          <p:cNvSpPr/>
          <p:nvPr/>
        </p:nvSpPr>
        <p:spPr>
          <a:xfrm>
            <a:off x="16168688" y="2589213"/>
            <a:ext cx="287337" cy="288925"/>
          </a:xfrm>
          <a:prstGeom prst="rect">
            <a:avLst/>
          </a:prstGeom>
          <a:noFill/>
          <a:ln>
            <a:noFill/>
          </a:ln>
        </p:spPr>
        <p:txBody>
          <a:bodyPr wrap="square" lIns="91425" tIns="45700" rIns="91425" bIns="45700" anchor="t" anchorCtr="0">
            <a:noAutofit/>
          </a:bodyPr>
          <a:lstStyle/>
          <a:p>
            <a:pPr marL="0" marR="0" lvl="0" indent="-137985" algn="ctr" rtl="0">
              <a:spcBef>
                <a:spcPts val="0"/>
              </a:spcBef>
              <a:spcAft>
                <a:spcPts val="0"/>
              </a:spcAft>
              <a:buClr>
                <a:schemeClr val="dk1"/>
              </a:buClr>
              <a:buFont typeface="Times New Roman"/>
              <a:buNone/>
            </a:pPr>
            <a:endParaRPr sz="2173" b="0" i="0" u="none" strike="noStrike" cap="none">
              <a:solidFill>
                <a:schemeClr val="dk1"/>
              </a:solidFill>
              <a:latin typeface="Tahoma"/>
              <a:ea typeface="Tahoma"/>
              <a:cs typeface="Tahoma"/>
              <a:sym typeface="Tahoma"/>
            </a:endParaRPr>
          </a:p>
        </p:txBody>
      </p:sp>
      <p:pic>
        <p:nvPicPr>
          <p:cNvPr id="31" name="Shape 31"/>
          <p:cNvPicPr preferRelativeResize="0"/>
          <p:nvPr/>
        </p:nvPicPr>
        <p:blipFill rotWithShape="1">
          <a:blip r:embed="rId6">
            <a:alphaModFix/>
          </a:blip>
          <a:srcRect/>
          <a:stretch/>
        </p:blipFill>
        <p:spPr>
          <a:xfrm>
            <a:off x="14814195" y="41149010"/>
            <a:ext cx="3983031" cy="1794453"/>
          </a:xfrm>
          <a:prstGeom prst="rect">
            <a:avLst/>
          </a:prstGeom>
          <a:noFill/>
          <a:ln>
            <a:noFill/>
          </a:ln>
        </p:spPr>
      </p:pic>
      <p:sp>
        <p:nvSpPr>
          <p:cNvPr id="33" name="Shape 33"/>
          <p:cNvSpPr/>
          <p:nvPr/>
        </p:nvSpPr>
        <p:spPr>
          <a:xfrm>
            <a:off x="3982850" y="2172010"/>
            <a:ext cx="24280708" cy="2043334"/>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SzPct val="25000"/>
              <a:buNone/>
            </a:pPr>
            <a:r>
              <a:rPr lang="pt-BR" sz="7200" b="1" dirty="0" smtClean="0">
                <a:solidFill>
                  <a:schemeClr val="dk2"/>
                </a:solidFill>
                <a:latin typeface="Tahoma"/>
                <a:ea typeface="Tahoma"/>
                <a:cs typeface="Tahoma"/>
                <a:sym typeface="Tahoma"/>
              </a:rPr>
              <a:t>Teorema </a:t>
            </a:r>
            <a:r>
              <a:rPr lang="pt-BR" sz="7200" b="1" dirty="0" smtClean="0">
                <a:solidFill>
                  <a:schemeClr val="dk2"/>
                </a:solidFill>
                <a:latin typeface="Tahoma"/>
                <a:ea typeface="Tahoma"/>
                <a:cs typeface="Tahoma"/>
                <a:sym typeface="Tahoma"/>
              </a:rPr>
              <a:t>de Pascal</a:t>
            </a:r>
            <a:endParaRPr lang="pt-BR" sz="7200" b="1" i="0" u="none" strike="noStrike" cap="none" dirty="0">
              <a:solidFill>
                <a:schemeClr val="dk2"/>
              </a:solidFill>
              <a:latin typeface="Tahoma"/>
              <a:ea typeface="Tahoma"/>
              <a:cs typeface="Tahoma"/>
              <a:sym typeface="Tahoma"/>
            </a:endParaRPr>
          </a:p>
        </p:txBody>
      </p:sp>
      <p:pic>
        <p:nvPicPr>
          <p:cNvPr id="34" name="Shape 34"/>
          <p:cNvPicPr preferRelativeResize="0"/>
          <p:nvPr/>
        </p:nvPicPr>
        <p:blipFill rotWithShape="1">
          <a:blip r:embed="rId7">
            <a:alphaModFix/>
          </a:blip>
          <a:srcRect/>
          <a:stretch/>
        </p:blipFill>
        <p:spPr>
          <a:xfrm>
            <a:off x="5776303" y="41301129"/>
            <a:ext cx="2381250" cy="1666797"/>
          </a:xfrm>
          <a:prstGeom prst="rect">
            <a:avLst/>
          </a:prstGeom>
          <a:noFill/>
          <a:ln>
            <a:noFill/>
          </a:ln>
        </p:spPr>
      </p:pic>
      <p:pic>
        <p:nvPicPr>
          <p:cNvPr id="35" name="Shape 35"/>
          <p:cNvPicPr preferRelativeResize="0"/>
          <p:nvPr/>
        </p:nvPicPr>
        <p:blipFill rotWithShape="1">
          <a:blip r:embed="rId8">
            <a:alphaModFix/>
          </a:blip>
          <a:srcRect/>
          <a:stretch/>
        </p:blipFill>
        <p:spPr>
          <a:xfrm>
            <a:off x="9448600" y="41149010"/>
            <a:ext cx="4363624" cy="1874837"/>
          </a:xfrm>
          <a:prstGeom prst="rect">
            <a:avLst/>
          </a:prstGeom>
          <a:noFill/>
          <a:ln>
            <a:noFill/>
          </a:ln>
        </p:spPr>
      </p:pic>
      <p:pic>
        <p:nvPicPr>
          <p:cNvPr id="36" name="Shape 36"/>
          <p:cNvPicPr preferRelativeResize="0"/>
          <p:nvPr/>
        </p:nvPicPr>
        <p:blipFill rotWithShape="1">
          <a:blip r:embed="rId9">
            <a:alphaModFix/>
          </a:blip>
          <a:srcRect/>
          <a:stretch/>
        </p:blipFill>
        <p:spPr>
          <a:xfrm>
            <a:off x="2741132" y="8037322"/>
            <a:ext cx="28975787" cy="30923880"/>
          </a:xfrm>
          <a:prstGeom prst="rect">
            <a:avLst/>
          </a:prstGeom>
          <a:noFill/>
          <a:ln>
            <a:noFill/>
          </a:ln>
        </p:spPr>
      </p:pic>
      <p:sp>
        <p:nvSpPr>
          <p:cNvPr id="38" name="Shape 38"/>
          <p:cNvSpPr txBox="1"/>
          <p:nvPr/>
        </p:nvSpPr>
        <p:spPr>
          <a:xfrm>
            <a:off x="23001651" y="9078304"/>
            <a:ext cx="7455368" cy="989312"/>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279400" algn="l" rtl="0">
              <a:lnSpc>
                <a:spcPct val="100000"/>
              </a:lnSpc>
              <a:spcBef>
                <a:spcPts val="0"/>
              </a:spcBef>
              <a:spcAft>
                <a:spcPts val="0"/>
              </a:spcAft>
              <a:buClr>
                <a:schemeClr val="dk1"/>
              </a:buClr>
              <a:buSzPct val="100000"/>
              <a:buFont typeface="Cambria"/>
              <a:buNone/>
            </a:pPr>
            <a:r>
              <a:rPr lang="pt-BR" sz="5400" b="1" i="0" u="none" strike="noStrike" cap="none" dirty="0" smtClean="0">
                <a:solidFill>
                  <a:schemeClr val="dk1"/>
                </a:solidFill>
                <a:latin typeface="Cambria"/>
                <a:ea typeface="Cambria"/>
                <a:cs typeface="Cambria"/>
                <a:sym typeface="Cambria"/>
              </a:rPr>
              <a:t>Domínio </a:t>
            </a:r>
            <a:r>
              <a:rPr lang="pt-BR" sz="5400" b="1" i="0" u="none" strike="noStrike" cap="none" dirty="0">
                <a:solidFill>
                  <a:schemeClr val="dk1"/>
                </a:solidFill>
                <a:latin typeface="Cambria"/>
                <a:ea typeface="Cambria"/>
                <a:cs typeface="Cambria"/>
                <a:sym typeface="Cambria"/>
              </a:rPr>
              <a:t>Metodológico</a:t>
            </a:r>
          </a:p>
        </p:txBody>
      </p:sp>
      <p:sp>
        <p:nvSpPr>
          <p:cNvPr id="39" name="Shape 39"/>
          <p:cNvSpPr txBox="1"/>
          <p:nvPr/>
        </p:nvSpPr>
        <p:spPr>
          <a:xfrm>
            <a:off x="3982850" y="8956797"/>
            <a:ext cx="6471655" cy="1016112"/>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88900" algn="l" rtl="0">
              <a:lnSpc>
                <a:spcPct val="100000"/>
              </a:lnSpc>
              <a:spcBef>
                <a:spcPts val="0"/>
              </a:spcBef>
              <a:spcAft>
                <a:spcPts val="0"/>
              </a:spcAft>
              <a:buClr>
                <a:schemeClr val="dk1"/>
              </a:buClr>
              <a:buFont typeface="Tahoma"/>
              <a:buNone/>
            </a:pPr>
            <a:endParaRPr sz="1400" b="1" i="0" u="none" strike="noStrike" cap="none" dirty="0">
              <a:solidFill>
                <a:schemeClr val="dk1"/>
              </a:solidFill>
              <a:latin typeface="Times New Roman"/>
              <a:ea typeface="Times New Roman"/>
              <a:cs typeface="Times New Roman"/>
              <a:sym typeface="Times New Roman"/>
            </a:endParaRPr>
          </a:p>
          <a:p>
            <a:pPr marL="0" marR="0" lvl="0" indent="-279400" algn="l" rtl="0">
              <a:lnSpc>
                <a:spcPct val="100000"/>
              </a:lnSpc>
              <a:spcBef>
                <a:spcPts val="0"/>
              </a:spcBef>
              <a:spcAft>
                <a:spcPts val="0"/>
              </a:spcAft>
              <a:buClr>
                <a:schemeClr val="dk1"/>
              </a:buClr>
              <a:buSzPct val="100000"/>
              <a:buFont typeface="Cambria"/>
              <a:buNone/>
            </a:pPr>
            <a:r>
              <a:rPr lang="pt-BR" sz="5400" b="1" i="0" u="none" strike="noStrike" cap="none" dirty="0">
                <a:solidFill>
                  <a:schemeClr val="dk1"/>
                </a:solidFill>
                <a:latin typeface="Cambria"/>
                <a:ea typeface="Cambria"/>
                <a:cs typeface="Cambria"/>
                <a:sym typeface="Cambria"/>
              </a:rPr>
              <a:t>Domínio Conceitual</a:t>
            </a:r>
          </a:p>
        </p:txBody>
      </p:sp>
      <p:sp>
        <p:nvSpPr>
          <p:cNvPr id="40" name="Shape 40"/>
          <p:cNvSpPr txBox="1"/>
          <p:nvPr/>
        </p:nvSpPr>
        <p:spPr>
          <a:xfrm>
            <a:off x="689958" y="26081625"/>
            <a:ext cx="13683024" cy="1193919"/>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177800" algn="l" rtl="0">
              <a:lnSpc>
                <a:spcPct val="100000"/>
              </a:lnSpc>
              <a:spcBef>
                <a:spcPts val="0"/>
              </a:spcBef>
              <a:spcAft>
                <a:spcPts val="0"/>
              </a:spcAft>
              <a:buClr>
                <a:schemeClr val="dk1"/>
              </a:buClr>
              <a:buSzPct val="100000"/>
              <a:buFont typeface="Arial"/>
              <a:buNone/>
            </a:pPr>
            <a:r>
              <a:rPr lang="pt-BR" sz="2800" b="1" i="0" u="none" strike="noStrike" cap="none" dirty="0">
                <a:solidFill>
                  <a:schemeClr val="dk1"/>
                </a:solidFill>
                <a:latin typeface="Arial"/>
                <a:ea typeface="Arial"/>
                <a:cs typeface="Arial"/>
                <a:sym typeface="Arial"/>
              </a:rPr>
              <a:t>Conceitos: </a:t>
            </a:r>
            <a:endParaRPr lang="pt-BR" sz="2800" b="1" i="0" u="none" strike="noStrike" cap="none" dirty="0" smtClean="0">
              <a:solidFill>
                <a:schemeClr val="dk1"/>
              </a:solidFill>
              <a:latin typeface="Arial"/>
              <a:ea typeface="Arial"/>
              <a:cs typeface="Arial"/>
              <a:sym typeface="Arial"/>
            </a:endParaRPr>
          </a:p>
          <a:p>
            <a:pPr marL="0" marR="0" lvl="0" indent="-177800" algn="l" rtl="0">
              <a:lnSpc>
                <a:spcPct val="100000"/>
              </a:lnSpc>
              <a:spcBef>
                <a:spcPts val="0"/>
              </a:spcBef>
              <a:spcAft>
                <a:spcPts val="0"/>
              </a:spcAft>
              <a:buClr>
                <a:schemeClr val="dk1"/>
              </a:buClr>
              <a:buSzPct val="100000"/>
              <a:buFont typeface="Arial"/>
              <a:buNone/>
            </a:pPr>
            <a:r>
              <a:rPr lang="pt-BR" sz="2800" dirty="0" smtClean="0">
                <a:solidFill>
                  <a:schemeClr val="dk1"/>
                </a:solidFill>
              </a:rPr>
              <a:t>área do êmbolo1, área do êmbolo 2, densidade, altura, pressão, volume.</a:t>
            </a:r>
            <a:endParaRPr lang="pt-BR" sz="2800" i="0" u="none" strike="noStrike" cap="none" dirty="0">
              <a:solidFill>
                <a:schemeClr val="dk1"/>
              </a:solidFill>
              <a:latin typeface="Arial"/>
              <a:ea typeface="Arial"/>
              <a:cs typeface="Arial"/>
              <a:sym typeface="Arial"/>
            </a:endParaRPr>
          </a:p>
        </p:txBody>
      </p:sp>
      <p:sp>
        <p:nvSpPr>
          <p:cNvPr id="41" name="Shape 41"/>
          <p:cNvSpPr txBox="1"/>
          <p:nvPr/>
        </p:nvSpPr>
        <p:spPr>
          <a:xfrm>
            <a:off x="813582" y="13854850"/>
            <a:ext cx="11166797" cy="2052380"/>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177800" algn="l" rtl="0">
              <a:lnSpc>
                <a:spcPct val="100000"/>
              </a:lnSpc>
              <a:spcBef>
                <a:spcPts val="0"/>
              </a:spcBef>
              <a:spcAft>
                <a:spcPts val="0"/>
              </a:spcAft>
              <a:buClr>
                <a:schemeClr val="dk1"/>
              </a:buClr>
              <a:buSzPct val="100000"/>
              <a:buFont typeface="Arial"/>
              <a:buNone/>
            </a:pPr>
            <a:r>
              <a:rPr lang="pt-BR" sz="2800" b="1" i="0" u="none" strike="noStrike" cap="none" dirty="0">
                <a:solidFill>
                  <a:schemeClr val="dk1"/>
                </a:solidFill>
                <a:latin typeface="Arial"/>
                <a:ea typeface="Arial"/>
                <a:cs typeface="Arial"/>
                <a:sym typeface="Arial"/>
              </a:rPr>
              <a:t>Princípios: </a:t>
            </a:r>
          </a:p>
          <a:p>
            <a:pPr marL="514350" marR="0" lvl="0" indent="-514350" algn="l" rtl="0">
              <a:lnSpc>
                <a:spcPct val="100000"/>
              </a:lnSpc>
              <a:spcBef>
                <a:spcPts val="0"/>
              </a:spcBef>
              <a:spcAft>
                <a:spcPts val="0"/>
              </a:spcAft>
              <a:buClr>
                <a:srgbClr val="000000"/>
              </a:buClr>
              <a:buSzPct val="100000"/>
              <a:buFont typeface="Arial"/>
              <a:buAutoNum type="arabicPeriod"/>
            </a:pPr>
            <a:r>
              <a:rPr lang="pt-BR" sz="2800" dirty="0"/>
              <a:t>P</a:t>
            </a:r>
            <a:r>
              <a:rPr lang="pt-BR" sz="2800" dirty="0" smtClean="0"/>
              <a:t>ressão</a:t>
            </a:r>
            <a:endParaRPr lang="pt-BR" sz="2800" b="0" i="0" u="none" strike="noStrike" cap="none" dirty="0">
              <a:solidFill>
                <a:srgbClr val="000000"/>
              </a:solidFill>
              <a:latin typeface="Arial"/>
              <a:ea typeface="Arial"/>
              <a:cs typeface="Arial"/>
              <a:sym typeface="Arial"/>
            </a:endParaRPr>
          </a:p>
          <a:p>
            <a:pPr marL="514350" marR="0" lvl="0" indent="-514350" algn="l" rtl="0">
              <a:lnSpc>
                <a:spcPct val="100000"/>
              </a:lnSpc>
              <a:spcBef>
                <a:spcPts val="0"/>
              </a:spcBef>
              <a:spcAft>
                <a:spcPts val="0"/>
              </a:spcAft>
              <a:buClr>
                <a:srgbClr val="000000"/>
              </a:buClr>
              <a:buSzPct val="100000"/>
              <a:buFont typeface="Arial"/>
              <a:buAutoNum type="arabicPeriod"/>
            </a:pPr>
            <a:r>
              <a:rPr lang="pt-BR" sz="2800" dirty="0" smtClean="0"/>
              <a:t>Força</a:t>
            </a:r>
          </a:p>
          <a:p>
            <a:pPr marL="514350" marR="0" lvl="0" indent="-514350" algn="l" rtl="0">
              <a:lnSpc>
                <a:spcPct val="100000"/>
              </a:lnSpc>
              <a:spcBef>
                <a:spcPts val="0"/>
              </a:spcBef>
              <a:spcAft>
                <a:spcPts val="0"/>
              </a:spcAft>
              <a:buClr>
                <a:srgbClr val="000000"/>
              </a:buClr>
              <a:buSzPct val="100000"/>
              <a:buFont typeface="Arial"/>
              <a:buAutoNum type="arabicPeriod"/>
            </a:pPr>
            <a:r>
              <a:rPr lang="pt-BR" sz="2800" dirty="0" smtClean="0"/>
              <a:t>Área</a:t>
            </a:r>
          </a:p>
          <a:p>
            <a:pPr marL="514350" marR="0" lvl="0" indent="-514350" algn="l" rtl="0">
              <a:lnSpc>
                <a:spcPct val="100000"/>
              </a:lnSpc>
              <a:spcBef>
                <a:spcPts val="0"/>
              </a:spcBef>
              <a:spcAft>
                <a:spcPts val="0"/>
              </a:spcAft>
              <a:buClr>
                <a:srgbClr val="000000"/>
              </a:buClr>
              <a:buSzPct val="100000"/>
              <a:buFont typeface="Arial"/>
              <a:buAutoNum type="arabicPeriod"/>
            </a:pPr>
            <a:endParaRPr lang="pt-BR" sz="2800" dirty="0" smtClean="0"/>
          </a:p>
          <a:p>
            <a:pPr marL="514350" marR="0" lvl="0" indent="-514350" algn="l" rtl="0">
              <a:lnSpc>
                <a:spcPct val="100000"/>
              </a:lnSpc>
              <a:spcBef>
                <a:spcPts val="0"/>
              </a:spcBef>
              <a:spcAft>
                <a:spcPts val="0"/>
              </a:spcAft>
              <a:buClr>
                <a:srgbClr val="000000"/>
              </a:buClr>
              <a:buSzPct val="100000"/>
              <a:buFont typeface="Arial"/>
              <a:buAutoNum type="arabicPeriod"/>
            </a:pPr>
            <a:endParaRPr lang="pt-BR" sz="2800" b="0" i="0" u="none" strike="noStrike" cap="none" dirty="0" smtClean="0">
              <a:solidFill>
                <a:srgbClr val="000000"/>
              </a:solidFill>
              <a:latin typeface="Arial"/>
              <a:ea typeface="Arial"/>
              <a:cs typeface="Arial"/>
              <a:sym typeface="Arial"/>
            </a:endParaRPr>
          </a:p>
          <a:p>
            <a:pPr marL="514350" marR="0" lvl="0" indent="-514350" algn="l" rtl="0">
              <a:lnSpc>
                <a:spcPct val="100000"/>
              </a:lnSpc>
              <a:spcBef>
                <a:spcPts val="0"/>
              </a:spcBef>
              <a:spcAft>
                <a:spcPts val="0"/>
              </a:spcAft>
              <a:buClr>
                <a:srgbClr val="000000"/>
              </a:buClr>
              <a:buSzPct val="100000"/>
              <a:buFont typeface="Arial"/>
              <a:buAutoNum type="arabicPeriod"/>
            </a:pPr>
            <a:endParaRPr lang="pt-BR" sz="2800" dirty="0"/>
          </a:p>
          <a:p>
            <a:pPr marL="514350" marR="0" lvl="0" indent="-514350" algn="l" rtl="0">
              <a:lnSpc>
                <a:spcPct val="100000"/>
              </a:lnSpc>
              <a:spcBef>
                <a:spcPts val="0"/>
              </a:spcBef>
              <a:spcAft>
                <a:spcPts val="0"/>
              </a:spcAft>
              <a:buClr>
                <a:srgbClr val="000000"/>
              </a:buClr>
              <a:buSzPct val="100000"/>
              <a:buFont typeface="Arial"/>
              <a:buAutoNum type="arabicPeriod"/>
            </a:pPr>
            <a:endParaRPr lang="pt-BR" sz="2800" b="0" i="0" u="none" strike="noStrike" cap="none" dirty="0">
              <a:solidFill>
                <a:srgbClr val="000000"/>
              </a:solidFill>
              <a:latin typeface="Arial"/>
              <a:ea typeface="Arial"/>
              <a:cs typeface="Arial"/>
              <a:sym typeface="Arial"/>
            </a:endParaRPr>
          </a:p>
        </p:txBody>
      </p:sp>
      <p:sp>
        <p:nvSpPr>
          <p:cNvPr id="42" name="Shape 42"/>
          <p:cNvSpPr txBox="1"/>
          <p:nvPr/>
        </p:nvSpPr>
        <p:spPr>
          <a:xfrm>
            <a:off x="833384" y="12446256"/>
            <a:ext cx="10454346" cy="1164397"/>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203200" algn="l" rtl="0">
              <a:lnSpc>
                <a:spcPct val="100000"/>
              </a:lnSpc>
              <a:spcBef>
                <a:spcPts val="0"/>
              </a:spcBef>
              <a:spcAft>
                <a:spcPts val="0"/>
              </a:spcAft>
              <a:buClr>
                <a:schemeClr val="dk1"/>
              </a:buClr>
              <a:buSzPct val="100000"/>
              <a:buFont typeface="Cambria"/>
              <a:buNone/>
            </a:pPr>
            <a:r>
              <a:rPr lang="pt-BR" sz="3200" b="1" i="0" u="none" strike="noStrike" cap="none" dirty="0">
                <a:solidFill>
                  <a:schemeClr val="dk1"/>
                </a:solidFill>
                <a:latin typeface="Cambria"/>
                <a:ea typeface="Cambria"/>
                <a:cs typeface="Cambria"/>
                <a:sym typeface="Cambria"/>
              </a:rPr>
              <a:t>Teoria</a:t>
            </a:r>
            <a:r>
              <a:rPr lang="pt-BR" sz="3200" b="1" i="0" u="none" strike="noStrike" cap="none" dirty="0" smtClean="0">
                <a:solidFill>
                  <a:schemeClr val="dk1"/>
                </a:solidFill>
                <a:latin typeface="Cambria"/>
                <a:ea typeface="Cambria"/>
                <a:cs typeface="Cambria"/>
                <a:sym typeface="Cambria"/>
              </a:rPr>
              <a:t>: </a:t>
            </a:r>
            <a:r>
              <a:rPr lang="pt-BR" sz="3200" b="0" i="0" u="none" strike="noStrike" cap="none" dirty="0" smtClean="0">
                <a:solidFill>
                  <a:schemeClr val="dk1"/>
                </a:solidFill>
                <a:latin typeface="Cambria"/>
                <a:ea typeface="Cambria"/>
                <a:cs typeface="Cambria"/>
                <a:sym typeface="Cambria"/>
              </a:rPr>
              <a:t> </a:t>
            </a:r>
            <a:r>
              <a:rPr lang="pt-BR" sz="3200" dirty="0" smtClean="0">
                <a:solidFill>
                  <a:schemeClr val="dk1"/>
                </a:solidFill>
                <a:latin typeface="Cambria"/>
                <a:ea typeface="Cambria"/>
                <a:cs typeface="Cambria"/>
                <a:sym typeface="Cambria"/>
              </a:rPr>
              <a:t>Teorema de Pascal</a:t>
            </a:r>
            <a:endParaRPr lang="pt-BR" sz="3200" dirty="0">
              <a:solidFill>
                <a:schemeClr val="dk1"/>
              </a:solidFill>
              <a:latin typeface="Cambria"/>
              <a:ea typeface="Cambria"/>
              <a:cs typeface="Cambria"/>
              <a:sym typeface="Cambria"/>
            </a:endParaRPr>
          </a:p>
        </p:txBody>
      </p:sp>
      <p:sp>
        <p:nvSpPr>
          <p:cNvPr id="43" name="Shape 43"/>
          <p:cNvSpPr txBox="1"/>
          <p:nvPr/>
        </p:nvSpPr>
        <p:spPr>
          <a:xfrm>
            <a:off x="813582" y="10477434"/>
            <a:ext cx="10835542" cy="1659241"/>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177800" algn="l" rtl="0">
              <a:lnSpc>
                <a:spcPct val="100000"/>
              </a:lnSpc>
              <a:spcBef>
                <a:spcPts val="0"/>
              </a:spcBef>
              <a:spcAft>
                <a:spcPts val="0"/>
              </a:spcAft>
              <a:buClr>
                <a:srgbClr val="000000"/>
              </a:buClr>
              <a:buSzPct val="100000"/>
              <a:buFont typeface="Arial"/>
              <a:buNone/>
            </a:pPr>
            <a:r>
              <a:rPr lang="pt-BR" sz="2800" b="1" i="0" u="none" strike="noStrike" cap="none" dirty="0">
                <a:solidFill>
                  <a:srgbClr val="000000"/>
                </a:solidFill>
                <a:latin typeface="Arial"/>
                <a:ea typeface="Arial"/>
                <a:cs typeface="Arial"/>
                <a:sym typeface="Arial"/>
              </a:rPr>
              <a:t>Filosofia:</a:t>
            </a:r>
          </a:p>
          <a:p>
            <a:pPr marL="0" marR="0" lvl="0" indent="-177800" algn="just" rtl="0">
              <a:lnSpc>
                <a:spcPct val="100000"/>
              </a:lnSpc>
              <a:spcBef>
                <a:spcPts val="0"/>
              </a:spcBef>
              <a:spcAft>
                <a:spcPts val="0"/>
              </a:spcAft>
              <a:buClr>
                <a:schemeClr val="dk1"/>
              </a:buClr>
              <a:buSzPct val="100000"/>
              <a:buFont typeface="Arial"/>
              <a:buNone/>
            </a:pPr>
            <a:r>
              <a:rPr lang="pt-BR" sz="2800" dirty="0" smtClean="0">
                <a:solidFill>
                  <a:schemeClr val="dk1"/>
                </a:solidFill>
              </a:rPr>
              <a:t>Feira de Ciência e Tecnologia da E.E.E.F.M. “</a:t>
            </a:r>
            <a:r>
              <a:rPr lang="pt-BR" sz="2800" dirty="0" err="1" smtClean="0">
                <a:solidFill>
                  <a:schemeClr val="dk1"/>
                </a:solidFill>
              </a:rPr>
              <a:t>Profª</a:t>
            </a:r>
            <a:r>
              <a:rPr lang="pt-BR" sz="2800" dirty="0" smtClean="0">
                <a:solidFill>
                  <a:schemeClr val="dk1"/>
                </a:solidFill>
              </a:rPr>
              <a:t>. Filomena </a:t>
            </a:r>
            <a:r>
              <a:rPr lang="pt-BR" sz="2800" dirty="0" err="1" smtClean="0">
                <a:solidFill>
                  <a:schemeClr val="dk1"/>
                </a:solidFill>
              </a:rPr>
              <a:t>Quitiba</a:t>
            </a:r>
            <a:r>
              <a:rPr lang="pt-BR" sz="2800" dirty="0" smtClean="0">
                <a:solidFill>
                  <a:schemeClr val="dk1"/>
                </a:solidFill>
              </a:rPr>
              <a:t>”</a:t>
            </a:r>
            <a:endParaRPr lang="pt-BR" sz="2800" dirty="0">
              <a:solidFill>
                <a:schemeClr val="dk1"/>
              </a:solidFill>
            </a:endParaRPr>
          </a:p>
        </p:txBody>
      </p:sp>
      <p:sp>
        <p:nvSpPr>
          <p:cNvPr id="44" name="Shape 44"/>
          <p:cNvSpPr txBox="1"/>
          <p:nvPr/>
        </p:nvSpPr>
        <p:spPr>
          <a:xfrm>
            <a:off x="18071773" y="34076863"/>
            <a:ext cx="13749277" cy="1389284"/>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76200" algn="l" rtl="0">
              <a:lnSpc>
                <a:spcPct val="100000"/>
              </a:lnSpc>
              <a:spcBef>
                <a:spcPts val="0"/>
              </a:spcBef>
              <a:spcAft>
                <a:spcPts val="0"/>
              </a:spcAft>
              <a:buClr>
                <a:schemeClr val="dk1"/>
              </a:buClr>
              <a:buFont typeface="Tahoma"/>
              <a:buNone/>
            </a:pPr>
            <a:endParaRPr sz="1200" b="1" i="0" u="none" strike="noStrike" cap="none" dirty="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SzPct val="25000"/>
              <a:buNone/>
            </a:pPr>
            <a:r>
              <a:rPr lang="pt-BR" sz="2800" b="1" i="0" u="none" strike="noStrike" cap="none" dirty="0">
                <a:solidFill>
                  <a:schemeClr val="dk1"/>
                </a:solidFill>
                <a:latin typeface="Arial"/>
                <a:ea typeface="Arial"/>
                <a:cs typeface="Arial"/>
                <a:sym typeface="Arial"/>
              </a:rPr>
              <a:t>Registros: </a:t>
            </a:r>
            <a:r>
              <a:rPr lang="pt-BR" sz="2800" b="0" i="0" u="none" strike="noStrike" cap="none" dirty="0" smtClean="0">
                <a:solidFill>
                  <a:schemeClr val="dk1"/>
                </a:solidFill>
                <a:latin typeface="Arial"/>
                <a:ea typeface="Arial"/>
                <a:cs typeface="Arial"/>
                <a:sym typeface="Arial"/>
              </a:rPr>
              <a:t>Na construção do experimento foi utilizado madeiras, seringas e canos para que desse certo.</a:t>
            </a:r>
            <a:endParaRPr lang="pt-BR" sz="2800" b="0" i="0" u="none" strike="noStrike" cap="none" dirty="0">
              <a:solidFill>
                <a:schemeClr val="dk1"/>
              </a:solidFill>
              <a:latin typeface="Arial"/>
              <a:ea typeface="Arial"/>
              <a:cs typeface="Arial"/>
              <a:sym typeface="Arial"/>
            </a:endParaRPr>
          </a:p>
        </p:txBody>
      </p:sp>
      <p:sp>
        <p:nvSpPr>
          <p:cNvPr id="45" name="Shape 45"/>
          <p:cNvSpPr txBox="1"/>
          <p:nvPr/>
        </p:nvSpPr>
        <p:spPr>
          <a:xfrm>
            <a:off x="18558766" y="30619115"/>
            <a:ext cx="13295107" cy="1615148"/>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76200" algn="l" rtl="0">
              <a:lnSpc>
                <a:spcPct val="100000"/>
              </a:lnSpc>
              <a:spcBef>
                <a:spcPts val="0"/>
              </a:spcBef>
              <a:spcAft>
                <a:spcPts val="0"/>
              </a:spcAft>
              <a:buClr>
                <a:schemeClr val="dk1"/>
              </a:buClr>
              <a:buFont typeface="Tahoma"/>
              <a:buNone/>
            </a:pPr>
            <a:endParaRPr sz="1200" b="1" i="0" u="none" strike="noStrike" cap="none"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SzPct val="25000"/>
              <a:buNone/>
            </a:pPr>
            <a:r>
              <a:rPr lang="pt-BR" sz="2800" b="1" i="0" u="none" strike="noStrike" cap="none" dirty="0">
                <a:solidFill>
                  <a:schemeClr val="dk1"/>
                </a:solidFill>
                <a:latin typeface="Arial"/>
                <a:ea typeface="Arial"/>
                <a:cs typeface="Arial"/>
                <a:sym typeface="Arial"/>
              </a:rPr>
              <a:t>Fatos: </a:t>
            </a:r>
            <a:r>
              <a:rPr lang="pt-BR" sz="2800" b="0" i="0" u="none" strike="noStrike" cap="none" dirty="0" smtClean="0">
                <a:solidFill>
                  <a:schemeClr val="dk1"/>
                </a:solidFill>
                <a:latin typeface="Arial"/>
                <a:ea typeface="Arial"/>
                <a:cs typeface="Arial"/>
                <a:sym typeface="Arial"/>
              </a:rPr>
              <a:t>Com estes materiais foi possível fazer com que a experiência fosse elaborada com sucesso, de modo que os visitantes do nosso projeto entendesse o funcionamento de uma </a:t>
            </a:r>
            <a:r>
              <a:rPr lang="pt-BR" sz="2800" dirty="0">
                <a:solidFill>
                  <a:schemeClr val="dk1"/>
                </a:solidFill>
              </a:rPr>
              <a:t>P</a:t>
            </a:r>
            <a:r>
              <a:rPr lang="pt-BR" sz="2800" b="0" i="0" u="none" strike="noStrike" cap="none" dirty="0" smtClean="0">
                <a:solidFill>
                  <a:schemeClr val="dk1"/>
                </a:solidFill>
                <a:latin typeface="Arial"/>
                <a:ea typeface="Arial"/>
                <a:cs typeface="Arial"/>
                <a:sym typeface="Arial"/>
              </a:rPr>
              <a:t>rensa </a:t>
            </a:r>
            <a:r>
              <a:rPr lang="pt-BR" sz="2800" dirty="0">
                <a:solidFill>
                  <a:schemeClr val="dk1"/>
                </a:solidFill>
              </a:rPr>
              <a:t>H</a:t>
            </a:r>
            <a:r>
              <a:rPr lang="pt-BR" sz="2800" b="0" i="0" u="none" strike="noStrike" cap="none" dirty="0" smtClean="0">
                <a:solidFill>
                  <a:schemeClr val="dk1"/>
                </a:solidFill>
                <a:latin typeface="Arial"/>
                <a:ea typeface="Arial"/>
                <a:cs typeface="Arial"/>
                <a:sym typeface="Arial"/>
              </a:rPr>
              <a:t>idráulica, baseado no Teorema de Pascal.</a:t>
            </a:r>
            <a:endParaRPr lang="pt-BR" sz="2800" b="0" i="0" u="none" strike="noStrike" cap="none" dirty="0">
              <a:solidFill>
                <a:schemeClr val="dk1"/>
              </a:solidFill>
              <a:latin typeface="Arial"/>
              <a:ea typeface="Arial"/>
              <a:cs typeface="Arial"/>
              <a:sym typeface="Arial"/>
            </a:endParaRPr>
          </a:p>
          <a:p>
            <a:pPr marL="0" marR="0" lvl="0" indent="-76200" algn="l" rtl="0">
              <a:lnSpc>
                <a:spcPct val="100000"/>
              </a:lnSpc>
              <a:spcBef>
                <a:spcPts val="0"/>
              </a:spcBef>
              <a:spcAft>
                <a:spcPts val="0"/>
              </a:spcAft>
              <a:buClr>
                <a:schemeClr val="dk1"/>
              </a:buClr>
              <a:buSzPct val="100000"/>
              <a:buFont typeface="Times New Roman"/>
              <a:buNone/>
            </a:pPr>
            <a:r>
              <a:rPr lang="pt-BR" sz="1200" b="0" i="0" u="none" strike="noStrike" cap="none" dirty="0">
                <a:solidFill>
                  <a:schemeClr val="dk1"/>
                </a:solidFill>
                <a:latin typeface="Times New Roman"/>
                <a:ea typeface="Times New Roman"/>
                <a:cs typeface="Times New Roman"/>
                <a:sym typeface="Times New Roman"/>
              </a:rPr>
              <a:t>.</a:t>
            </a:r>
          </a:p>
          <a:p>
            <a:pPr marL="0" marR="0" lvl="0" indent="-114300" algn="l" rtl="0">
              <a:lnSpc>
                <a:spcPct val="100000"/>
              </a:lnSpc>
              <a:spcBef>
                <a:spcPts val="0"/>
              </a:spcBef>
              <a:spcAft>
                <a:spcPts val="0"/>
              </a:spcAft>
              <a:buClr>
                <a:schemeClr val="dk1"/>
              </a:buClr>
              <a:buFont typeface="Tahoma"/>
              <a:buNone/>
            </a:pPr>
            <a:endParaRPr sz="1800" b="0" i="0" u="none" strike="noStrike" cap="none" dirty="0">
              <a:solidFill>
                <a:schemeClr val="dk1"/>
              </a:solidFill>
              <a:latin typeface="Arial"/>
              <a:ea typeface="Arial"/>
              <a:cs typeface="Arial"/>
              <a:sym typeface="Arial"/>
            </a:endParaRPr>
          </a:p>
        </p:txBody>
      </p:sp>
      <p:sp>
        <p:nvSpPr>
          <p:cNvPr id="46" name="Shape 46"/>
          <p:cNvSpPr txBox="1"/>
          <p:nvPr/>
        </p:nvSpPr>
        <p:spPr>
          <a:xfrm>
            <a:off x="19385900" y="27261759"/>
            <a:ext cx="12563381" cy="1782642"/>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0" algn="l" rtl="0">
              <a:spcBef>
                <a:spcPts val="0"/>
              </a:spcBef>
              <a:spcAft>
                <a:spcPts val="0"/>
              </a:spcAft>
              <a:buSzPct val="25000"/>
              <a:buNone/>
            </a:pPr>
            <a:r>
              <a:rPr lang="pt-BR" sz="2800" b="1" i="0" u="none" strike="noStrike" cap="none" dirty="0" smtClean="0">
                <a:solidFill>
                  <a:schemeClr val="dk1"/>
                </a:solidFill>
                <a:latin typeface="Arial"/>
                <a:ea typeface="Arial"/>
                <a:cs typeface="Arial"/>
                <a:sym typeface="Arial"/>
              </a:rPr>
              <a:t>Transformações: </a:t>
            </a:r>
            <a:r>
              <a:rPr lang="pt-BR" sz="2800" dirty="0" smtClean="0">
                <a:solidFill>
                  <a:schemeClr val="dk1"/>
                </a:solidFill>
              </a:rPr>
              <a:t>O grupo abordou o uso de um multiplicador de forças no dia a dia, como, por exemplo: em oficinas mecânicas, na estrada para guinchar caminhões, carretas e carro, entre outros.</a:t>
            </a:r>
            <a:endParaRPr sz="3200" b="0" i="0" u="none" strike="noStrike" cap="none" dirty="0">
              <a:solidFill>
                <a:schemeClr val="dk1"/>
              </a:solidFill>
              <a:latin typeface="Cambria"/>
              <a:ea typeface="Cambria"/>
              <a:cs typeface="Cambria"/>
              <a:sym typeface="Cambria"/>
            </a:endParaRPr>
          </a:p>
        </p:txBody>
      </p:sp>
      <p:sp>
        <p:nvSpPr>
          <p:cNvPr id="47" name="Shape 47"/>
          <p:cNvSpPr txBox="1"/>
          <p:nvPr/>
        </p:nvSpPr>
        <p:spPr>
          <a:xfrm>
            <a:off x="19825453" y="23730367"/>
            <a:ext cx="11995597" cy="1586580"/>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0" algn="just" rtl="0">
              <a:spcBef>
                <a:spcPts val="0"/>
              </a:spcBef>
              <a:spcAft>
                <a:spcPts val="0"/>
              </a:spcAft>
              <a:buSzPct val="25000"/>
              <a:buNone/>
            </a:pPr>
            <a:r>
              <a:rPr lang="pt-BR" sz="3200" b="1" i="0" u="none" strike="noStrike" cap="none" dirty="0">
                <a:solidFill>
                  <a:schemeClr val="dk1"/>
                </a:solidFill>
                <a:latin typeface="Cambria"/>
                <a:ea typeface="Cambria"/>
                <a:cs typeface="Cambria"/>
                <a:sym typeface="Cambria"/>
              </a:rPr>
              <a:t>Resultados</a:t>
            </a:r>
            <a:r>
              <a:rPr lang="pt-BR" sz="3200" b="1" i="0" u="none" strike="noStrike" cap="none" dirty="0" smtClean="0">
                <a:solidFill>
                  <a:schemeClr val="dk1"/>
                </a:solidFill>
                <a:latin typeface="Cambria"/>
                <a:ea typeface="Cambria"/>
                <a:cs typeface="Cambria"/>
                <a:sym typeface="Cambria"/>
              </a:rPr>
              <a:t>: </a:t>
            </a:r>
            <a:r>
              <a:rPr lang="pt-BR" sz="2800" i="0" u="none" strike="noStrike" cap="none" dirty="0" smtClean="0">
                <a:solidFill>
                  <a:schemeClr val="dk1"/>
                </a:solidFill>
                <a:latin typeface="Cambria"/>
                <a:ea typeface="Cambria"/>
                <a:cs typeface="Cambria"/>
                <a:sym typeface="Cambria"/>
              </a:rPr>
              <a:t>Espera-se deste trabalho o conhecimento sobre </a:t>
            </a:r>
            <a:r>
              <a:rPr lang="pt-BR" sz="2800" dirty="0" smtClean="0">
                <a:solidFill>
                  <a:schemeClr val="dk1"/>
                </a:solidFill>
                <a:latin typeface="Cambria"/>
                <a:ea typeface="Cambria"/>
                <a:cs typeface="Cambria"/>
                <a:sym typeface="Cambria"/>
              </a:rPr>
              <a:t>o funcionamento de uma Prensa </a:t>
            </a:r>
            <a:r>
              <a:rPr lang="pt-BR" sz="2800" dirty="0">
                <a:solidFill>
                  <a:schemeClr val="dk1"/>
                </a:solidFill>
                <a:latin typeface="Cambria"/>
                <a:ea typeface="Cambria"/>
                <a:cs typeface="Cambria"/>
                <a:sym typeface="Cambria"/>
              </a:rPr>
              <a:t>H</a:t>
            </a:r>
            <a:r>
              <a:rPr lang="pt-BR" sz="2800" dirty="0" smtClean="0">
                <a:solidFill>
                  <a:schemeClr val="dk1"/>
                </a:solidFill>
                <a:latin typeface="Cambria"/>
                <a:ea typeface="Cambria"/>
                <a:cs typeface="Cambria"/>
                <a:sym typeface="Cambria"/>
              </a:rPr>
              <a:t>idráulica ou de um Multiplicador de Forças, tão usado em nosso dia a dia.</a:t>
            </a:r>
            <a:endParaRPr lang="pt-BR" sz="2800" dirty="0">
              <a:solidFill>
                <a:schemeClr val="dk1"/>
              </a:solidFill>
              <a:latin typeface="Tahoma"/>
              <a:ea typeface="Tahoma"/>
              <a:cs typeface="Tahoma"/>
              <a:sym typeface="Tahoma"/>
            </a:endParaRPr>
          </a:p>
        </p:txBody>
      </p:sp>
      <p:sp>
        <p:nvSpPr>
          <p:cNvPr id="48" name="Shape 48"/>
          <p:cNvSpPr txBox="1"/>
          <p:nvPr/>
        </p:nvSpPr>
        <p:spPr>
          <a:xfrm>
            <a:off x="20553561" y="18838015"/>
            <a:ext cx="11395720" cy="2811537"/>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177800" algn="just" rtl="0">
              <a:lnSpc>
                <a:spcPct val="100000"/>
              </a:lnSpc>
              <a:spcBef>
                <a:spcPts val="0"/>
              </a:spcBef>
              <a:spcAft>
                <a:spcPts val="0"/>
              </a:spcAft>
              <a:buClr>
                <a:schemeClr val="dk1"/>
              </a:buClr>
              <a:buSzPct val="100000"/>
              <a:buFont typeface="Arial"/>
              <a:buNone/>
            </a:pPr>
            <a:r>
              <a:rPr lang="pt-BR" sz="2800" b="1" i="0" u="none" strike="noStrike" cap="none" dirty="0">
                <a:solidFill>
                  <a:schemeClr val="dk1"/>
                </a:solidFill>
                <a:latin typeface="Arial"/>
                <a:ea typeface="Arial"/>
                <a:cs typeface="Arial"/>
                <a:sym typeface="Arial"/>
              </a:rPr>
              <a:t>Interpretações</a:t>
            </a:r>
            <a:r>
              <a:rPr lang="pt-BR" sz="2800" b="1" i="0" u="none" strike="noStrike" cap="none" dirty="0" smtClean="0">
                <a:solidFill>
                  <a:schemeClr val="dk1"/>
                </a:solidFill>
                <a:latin typeface="Arial"/>
                <a:ea typeface="Arial"/>
                <a:cs typeface="Arial"/>
                <a:sym typeface="Arial"/>
              </a:rPr>
              <a:t>:</a:t>
            </a:r>
            <a:r>
              <a:rPr lang="pt-BR" sz="2800" i="0" u="none" strike="noStrike" cap="none" dirty="0" smtClean="0">
                <a:solidFill>
                  <a:schemeClr val="dk1"/>
                </a:solidFill>
                <a:latin typeface="Arial"/>
                <a:ea typeface="Arial"/>
                <a:cs typeface="Arial"/>
                <a:sym typeface="Arial"/>
              </a:rPr>
              <a:t> Por unanimidade do nosso grupo (</a:t>
            </a:r>
            <a:r>
              <a:rPr lang="pt-BR" sz="2800" i="0" u="none" strike="noStrike" cap="none" dirty="0" err="1" smtClean="0">
                <a:solidFill>
                  <a:schemeClr val="dk1"/>
                </a:solidFill>
                <a:latin typeface="Arial"/>
                <a:ea typeface="Arial"/>
                <a:cs typeface="Arial"/>
                <a:sym typeface="Arial"/>
              </a:rPr>
              <a:t>Loiany</a:t>
            </a:r>
            <a:r>
              <a:rPr lang="pt-BR" sz="2800" i="0" u="none" strike="noStrike" cap="none" dirty="0" smtClean="0">
                <a:solidFill>
                  <a:schemeClr val="dk1"/>
                </a:solidFill>
                <a:latin typeface="Arial"/>
                <a:ea typeface="Arial"/>
                <a:cs typeface="Arial"/>
                <a:sym typeface="Arial"/>
              </a:rPr>
              <a:t> Leal, Íris Machado, </a:t>
            </a:r>
            <a:r>
              <a:rPr lang="pt-BR" sz="2800" dirty="0" err="1" smtClean="0">
                <a:solidFill>
                  <a:schemeClr val="dk1"/>
                </a:solidFill>
              </a:rPr>
              <a:t>M</a:t>
            </a:r>
            <a:r>
              <a:rPr lang="pt-BR" sz="2800" i="0" u="none" strike="noStrike" cap="none" dirty="0" err="1" smtClean="0">
                <a:solidFill>
                  <a:schemeClr val="dk1"/>
                </a:solidFill>
                <a:latin typeface="Arial"/>
                <a:ea typeface="Arial"/>
                <a:cs typeface="Arial"/>
                <a:sym typeface="Arial"/>
              </a:rPr>
              <a:t>irele</a:t>
            </a:r>
            <a:r>
              <a:rPr lang="pt-BR" sz="2800" i="0" u="none" strike="noStrike" cap="none" dirty="0" smtClean="0">
                <a:solidFill>
                  <a:schemeClr val="dk1"/>
                </a:solidFill>
                <a:latin typeface="Arial"/>
                <a:ea typeface="Arial"/>
                <a:cs typeface="Arial"/>
                <a:sym typeface="Arial"/>
              </a:rPr>
              <a:t> Mayrink, </a:t>
            </a:r>
            <a:r>
              <a:rPr lang="pt-BR" sz="2800" dirty="0" err="1" smtClean="0">
                <a:solidFill>
                  <a:schemeClr val="dk1"/>
                </a:solidFill>
              </a:rPr>
              <a:t>M</a:t>
            </a:r>
            <a:r>
              <a:rPr lang="pt-BR" sz="2800" i="0" u="none" strike="noStrike" cap="none" dirty="0" err="1" smtClean="0">
                <a:solidFill>
                  <a:schemeClr val="dk1"/>
                </a:solidFill>
                <a:latin typeface="Arial"/>
                <a:ea typeface="Arial"/>
                <a:cs typeface="Arial"/>
                <a:sym typeface="Arial"/>
              </a:rPr>
              <a:t>ylena</a:t>
            </a:r>
            <a:r>
              <a:rPr lang="pt-BR" sz="2800" dirty="0">
                <a:solidFill>
                  <a:schemeClr val="dk1"/>
                </a:solidFill>
              </a:rPr>
              <a:t> </a:t>
            </a:r>
            <a:r>
              <a:rPr lang="pt-BR" sz="2800" dirty="0" err="1" smtClean="0">
                <a:solidFill>
                  <a:schemeClr val="dk1"/>
                </a:solidFill>
              </a:rPr>
              <a:t>Geanizelli</a:t>
            </a:r>
            <a:r>
              <a:rPr lang="pt-BR" sz="2800" dirty="0" smtClean="0">
                <a:solidFill>
                  <a:schemeClr val="dk1"/>
                </a:solidFill>
              </a:rPr>
              <a:t> </a:t>
            </a:r>
            <a:r>
              <a:rPr lang="pt-BR" sz="2800" i="0" u="none" strike="noStrike" cap="none" dirty="0" smtClean="0">
                <a:solidFill>
                  <a:schemeClr val="dk1"/>
                </a:solidFill>
                <a:latin typeface="Arial"/>
                <a:ea typeface="Arial"/>
                <a:cs typeface="Arial"/>
                <a:sym typeface="Arial"/>
              </a:rPr>
              <a:t>e </a:t>
            </a:r>
            <a:r>
              <a:rPr lang="pt-BR" sz="2800" dirty="0" err="1" smtClean="0">
                <a:solidFill>
                  <a:schemeClr val="dk1"/>
                </a:solidFill>
              </a:rPr>
              <a:t>R</a:t>
            </a:r>
            <a:r>
              <a:rPr lang="pt-BR" sz="2800" i="0" u="none" strike="noStrike" cap="none" dirty="0" err="1" smtClean="0">
                <a:solidFill>
                  <a:schemeClr val="dk1"/>
                </a:solidFill>
                <a:latin typeface="Arial"/>
                <a:ea typeface="Arial"/>
                <a:cs typeface="Arial"/>
                <a:sym typeface="Arial"/>
              </a:rPr>
              <a:t>aphaela</a:t>
            </a:r>
            <a:r>
              <a:rPr lang="pt-BR" sz="2800" i="0" u="none" strike="noStrike" cap="none" dirty="0" smtClean="0">
                <a:solidFill>
                  <a:schemeClr val="dk1"/>
                </a:solidFill>
                <a:latin typeface="Arial"/>
                <a:ea typeface="Arial"/>
                <a:cs typeface="Arial"/>
                <a:sym typeface="Arial"/>
              </a:rPr>
              <a:t> Albuquerque) que a aprendizagem adquirida, com apoio do professor Lucas Xavier, foi transposto com clareza para os alunos que assistiram nossa apresentação.</a:t>
            </a:r>
            <a:endParaRPr lang="pt-BR" sz="2800" dirty="0">
              <a:solidFill>
                <a:schemeClr val="dk1"/>
              </a:solidFill>
              <a:latin typeface="Arial"/>
              <a:ea typeface="Arial"/>
              <a:cs typeface="Arial"/>
              <a:sym typeface="Arial"/>
            </a:endParaRPr>
          </a:p>
        </p:txBody>
      </p:sp>
      <p:sp>
        <p:nvSpPr>
          <p:cNvPr id="49" name="Shape 49"/>
          <p:cNvSpPr txBox="1"/>
          <p:nvPr/>
        </p:nvSpPr>
        <p:spPr>
          <a:xfrm>
            <a:off x="21563532" y="14230678"/>
            <a:ext cx="10331605" cy="3159574"/>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177800" algn="just" rtl="0">
              <a:lnSpc>
                <a:spcPct val="100000"/>
              </a:lnSpc>
              <a:spcBef>
                <a:spcPts val="0"/>
              </a:spcBef>
              <a:spcAft>
                <a:spcPts val="0"/>
              </a:spcAft>
              <a:buClr>
                <a:schemeClr val="dk1"/>
              </a:buClr>
              <a:buSzPct val="100000"/>
              <a:buFont typeface="Arial"/>
              <a:buNone/>
            </a:pPr>
            <a:r>
              <a:rPr lang="pt-BR" sz="2800" b="1" i="0" u="none" strike="noStrike" cap="none" dirty="0">
                <a:solidFill>
                  <a:schemeClr val="dk1"/>
                </a:solidFill>
                <a:latin typeface="Arial"/>
                <a:ea typeface="Arial"/>
                <a:cs typeface="Arial"/>
                <a:sym typeface="Arial"/>
              </a:rPr>
              <a:t>Asserções de conhecimento</a:t>
            </a:r>
            <a:r>
              <a:rPr lang="pt-BR" sz="2800" b="0" i="0" u="none" strike="noStrike" cap="none" dirty="0">
                <a:solidFill>
                  <a:schemeClr val="dk1"/>
                </a:solidFill>
                <a:latin typeface="Arial"/>
                <a:ea typeface="Arial"/>
                <a:cs typeface="Arial"/>
                <a:sym typeface="Arial"/>
              </a:rPr>
              <a:t>:</a:t>
            </a:r>
            <a:r>
              <a:rPr lang="pt-BR" sz="2800" b="1" i="0" u="none" strike="noStrike" cap="none" dirty="0">
                <a:solidFill>
                  <a:schemeClr val="dk1"/>
                </a:solidFill>
                <a:latin typeface="Arial"/>
                <a:ea typeface="Arial"/>
                <a:cs typeface="Arial"/>
                <a:sym typeface="Arial"/>
              </a:rPr>
              <a:t> </a:t>
            </a:r>
          </a:p>
          <a:p>
            <a:pPr marL="514350" marR="0" lvl="0" indent="-514350" algn="just" rtl="0">
              <a:spcBef>
                <a:spcPts val="0"/>
              </a:spcBef>
              <a:spcAft>
                <a:spcPts val="0"/>
              </a:spcAft>
              <a:buClr>
                <a:schemeClr val="dk1"/>
              </a:buClr>
              <a:buSzPct val="100000"/>
              <a:buFont typeface="Arial"/>
              <a:buAutoNum type="arabicPeriod"/>
            </a:pPr>
            <a:r>
              <a:rPr lang="pt-BR" sz="2800" dirty="0" smtClean="0">
                <a:solidFill>
                  <a:schemeClr val="dk1"/>
                </a:solidFill>
                <a:latin typeface="Arial"/>
                <a:ea typeface="Arial"/>
                <a:cs typeface="Arial"/>
                <a:sym typeface="Arial"/>
              </a:rPr>
              <a:t>Compreendemos a relevância dos conceitos físicos, e do Teorema de Pascal.</a:t>
            </a:r>
            <a:endParaRPr lang="pt-BR" sz="2800" dirty="0">
              <a:solidFill>
                <a:schemeClr val="dk1"/>
              </a:solidFill>
              <a:latin typeface="Arial"/>
              <a:ea typeface="Arial"/>
              <a:cs typeface="Arial"/>
              <a:sym typeface="Arial"/>
            </a:endParaRPr>
          </a:p>
          <a:p>
            <a:pPr marL="514350" marR="0" lvl="0" indent="-514350" algn="just" rtl="0">
              <a:spcBef>
                <a:spcPts val="0"/>
              </a:spcBef>
              <a:spcAft>
                <a:spcPts val="0"/>
              </a:spcAft>
              <a:buClr>
                <a:schemeClr val="dk1"/>
              </a:buClr>
              <a:buSzPct val="100000"/>
              <a:buFont typeface="Arial"/>
              <a:buAutoNum type="arabicPeriod"/>
            </a:pPr>
            <a:r>
              <a:rPr lang="pt-BR" sz="2800" dirty="0" smtClean="0">
                <a:solidFill>
                  <a:schemeClr val="dk1"/>
                </a:solidFill>
                <a:latin typeface="Arial"/>
                <a:ea typeface="Arial"/>
                <a:cs typeface="Arial"/>
                <a:sym typeface="Arial"/>
              </a:rPr>
              <a:t>É considerável a revisão deste conceito para entender a sua aplicação no cotidiano.</a:t>
            </a:r>
            <a:endParaRPr lang="pt-BR" sz="2800" dirty="0">
              <a:solidFill>
                <a:schemeClr val="dk1"/>
              </a:solidFill>
            </a:endParaRPr>
          </a:p>
          <a:p>
            <a:pPr marL="0" marR="0" lvl="0" indent="0" algn="l" rtl="0">
              <a:spcBef>
                <a:spcPts val="0"/>
              </a:spcBef>
              <a:spcAft>
                <a:spcPts val="0"/>
              </a:spcAft>
              <a:buSzPct val="25000"/>
              <a:buNone/>
            </a:pPr>
            <a:r>
              <a:rPr lang="pt-BR" sz="2800" dirty="0">
                <a:solidFill>
                  <a:schemeClr val="dk1"/>
                </a:solidFill>
                <a:latin typeface="Arial"/>
                <a:ea typeface="Arial"/>
                <a:cs typeface="Arial"/>
                <a:sym typeface="Arial"/>
              </a:rPr>
              <a:t>3. </a:t>
            </a:r>
            <a:r>
              <a:rPr lang="pt-BR" sz="2800" dirty="0" smtClean="0">
                <a:solidFill>
                  <a:schemeClr val="dk1"/>
                </a:solidFill>
                <a:latin typeface="Arial"/>
                <a:ea typeface="Arial"/>
                <a:cs typeface="Arial"/>
                <a:sym typeface="Arial"/>
              </a:rPr>
              <a:t> O diagrama em V nos auxilia nos estudos para futuramente conseguirmos uma boa nota no Enem</a:t>
            </a:r>
            <a:endParaRPr lang="pt-BR" sz="2800" dirty="0">
              <a:solidFill>
                <a:schemeClr val="dk1"/>
              </a:solidFill>
            </a:endParaRPr>
          </a:p>
        </p:txBody>
      </p:sp>
      <p:sp>
        <p:nvSpPr>
          <p:cNvPr id="50" name="Shape 50"/>
          <p:cNvSpPr txBox="1"/>
          <p:nvPr/>
        </p:nvSpPr>
        <p:spPr>
          <a:xfrm>
            <a:off x="3794114" y="39466185"/>
            <a:ext cx="26396400" cy="1597200"/>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0" algn="ctr" rtl="0">
              <a:spcBef>
                <a:spcPts val="0"/>
              </a:spcBef>
              <a:spcAft>
                <a:spcPts val="0"/>
              </a:spcAft>
              <a:buSzPct val="25000"/>
              <a:buNone/>
            </a:pPr>
            <a:r>
              <a:rPr lang="pt-BR" sz="3200" b="1" i="0" u="none" strike="noStrike" cap="none" dirty="0">
                <a:solidFill>
                  <a:srgbClr val="000000"/>
                </a:solidFill>
                <a:latin typeface="Arial"/>
                <a:ea typeface="Arial"/>
                <a:cs typeface="Arial"/>
                <a:sym typeface="Arial"/>
              </a:rPr>
              <a:t>Evento:</a:t>
            </a:r>
            <a:r>
              <a:rPr lang="pt-BR" sz="3200" b="0" i="0" u="none" strike="noStrike" cap="none" dirty="0">
                <a:solidFill>
                  <a:srgbClr val="000000"/>
                </a:solidFill>
                <a:latin typeface="Arial"/>
                <a:ea typeface="Arial"/>
                <a:cs typeface="Arial"/>
                <a:sym typeface="Arial"/>
              </a:rPr>
              <a:t> </a:t>
            </a:r>
            <a:r>
              <a:rPr lang="pt-BR" sz="3200" b="0" i="0" u="none" strike="noStrike" cap="none" dirty="0" smtClean="0">
                <a:solidFill>
                  <a:srgbClr val="000000"/>
                </a:solidFill>
                <a:latin typeface="Arial"/>
                <a:ea typeface="Arial"/>
                <a:cs typeface="Arial"/>
                <a:sym typeface="Arial"/>
              </a:rPr>
              <a:t> XXXIV Feira de Ciência </a:t>
            </a:r>
            <a:r>
              <a:rPr lang="pt-BR" sz="3200" dirty="0" smtClean="0"/>
              <a:t>e Tecnologia da E.E.E.F.M. “</a:t>
            </a:r>
            <a:r>
              <a:rPr lang="pt-BR" sz="3200" dirty="0" err="1" smtClean="0"/>
              <a:t>Profª</a:t>
            </a:r>
            <a:r>
              <a:rPr lang="pt-BR" sz="3200" dirty="0" smtClean="0"/>
              <a:t>. Filomena </a:t>
            </a:r>
            <a:r>
              <a:rPr lang="pt-BR" sz="3200" dirty="0" err="1" smtClean="0"/>
              <a:t>Quitiba</a:t>
            </a:r>
            <a:endParaRPr lang="pt-BR" sz="3200" dirty="0" smtClean="0"/>
          </a:p>
          <a:p>
            <a:pPr marL="0" marR="0" lvl="0" indent="0" algn="ctr" rtl="0">
              <a:spcBef>
                <a:spcPts val="0"/>
              </a:spcBef>
              <a:spcAft>
                <a:spcPts val="0"/>
              </a:spcAft>
              <a:buSzPct val="25000"/>
              <a:buNone/>
            </a:pPr>
            <a:r>
              <a:rPr lang="pt-BR" sz="3200" b="1" dirty="0" smtClean="0">
                <a:solidFill>
                  <a:schemeClr val="dk1"/>
                </a:solidFill>
                <a:latin typeface="Arial"/>
                <a:ea typeface="Arial"/>
                <a:cs typeface="Arial"/>
                <a:sym typeface="Arial"/>
              </a:rPr>
              <a:t>Série</a:t>
            </a:r>
            <a:r>
              <a:rPr lang="pt-BR" sz="3200" b="1" dirty="0">
                <a:solidFill>
                  <a:schemeClr val="dk1"/>
                </a:solidFill>
                <a:latin typeface="Arial"/>
                <a:ea typeface="Arial"/>
                <a:cs typeface="Arial"/>
                <a:sym typeface="Arial"/>
              </a:rPr>
              <a:t>: </a:t>
            </a:r>
            <a:r>
              <a:rPr lang="pt-BR" sz="3200" dirty="0">
                <a:solidFill>
                  <a:schemeClr val="dk1"/>
                </a:solidFill>
              </a:rPr>
              <a:t>3</a:t>
            </a:r>
            <a:r>
              <a:rPr lang="pt-BR" sz="3200" dirty="0" smtClean="0">
                <a:solidFill>
                  <a:schemeClr val="dk1"/>
                </a:solidFill>
              </a:rPr>
              <a:t>°</a:t>
            </a:r>
            <a:r>
              <a:rPr lang="pt-BR" sz="3200" dirty="0" smtClean="0">
                <a:solidFill>
                  <a:schemeClr val="dk1"/>
                </a:solidFill>
                <a:latin typeface="Arial"/>
                <a:ea typeface="Arial"/>
                <a:cs typeface="Arial"/>
                <a:sym typeface="Arial"/>
              </a:rPr>
              <a:t> </a:t>
            </a:r>
            <a:r>
              <a:rPr lang="pt-BR" sz="3200" dirty="0">
                <a:solidFill>
                  <a:schemeClr val="dk1"/>
                </a:solidFill>
                <a:latin typeface="Arial"/>
                <a:ea typeface="Arial"/>
                <a:cs typeface="Arial"/>
                <a:sym typeface="Arial"/>
              </a:rPr>
              <a:t>ano | </a:t>
            </a:r>
            <a:r>
              <a:rPr lang="pt-BR" sz="3200" b="1" dirty="0">
                <a:solidFill>
                  <a:schemeClr val="dk1"/>
                </a:solidFill>
                <a:latin typeface="Arial"/>
                <a:ea typeface="Arial"/>
                <a:cs typeface="Arial"/>
                <a:sym typeface="Arial"/>
              </a:rPr>
              <a:t>Turma</a:t>
            </a:r>
            <a:r>
              <a:rPr lang="pt-BR" sz="3200" dirty="0">
                <a:solidFill>
                  <a:schemeClr val="dk1"/>
                </a:solidFill>
                <a:latin typeface="Arial"/>
                <a:ea typeface="Arial"/>
                <a:cs typeface="Arial"/>
                <a:sym typeface="Arial"/>
              </a:rPr>
              <a:t>: </a:t>
            </a:r>
            <a:r>
              <a:rPr lang="pt-BR" sz="3200" dirty="0" smtClean="0">
                <a:solidFill>
                  <a:schemeClr val="dk1"/>
                </a:solidFill>
              </a:rPr>
              <a:t>M02</a:t>
            </a:r>
            <a:r>
              <a:rPr lang="pt-BR" sz="3200" dirty="0" smtClean="0">
                <a:solidFill>
                  <a:schemeClr val="dk1"/>
                </a:solidFill>
                <a:latin typeface="Arial"/>
                <a:ea typeface="Arial"/>
                <a:cs typeface="Arial"/>
                <a:sym typeface="Arial"/>
              </a:rPr>
              <a:t> </a:t>
            </a:r>
            <a:r>
              <a:rPr lang="pt-BR" sz="3200" dirty="0">
                <a:solidFill>
                  <a:schemeClr val="dk1"/>
                </a:solidFill>
                <a:latin typeface="Arial"/>
                <a:ea typeface="Arial"/>
                <a:cs typeface="Arial"/>
                <a:sym typeface="Arial"/>
              </a:rPr>
              <a:t>| </a:t>
            </a:r>
            <a:r>
              <a:rPr lang="pt-BR" sz="3200" b="1" dirty="0">
                <a:solidFill>
                  <a:schemeClr val="dk1"/>
                </a:solidFill>
                <a:latin typeface="Arial"/>
                <a:ea typeface="Arial"/>
                <a:cs typeface="Arial"/>
                <a:sym typeface="Arial"/>
              </a:rPr>
              <a:t>Turno</a:t>
            </a:r>
            <a:r>
              <a:rPr lang="pt-BR" sz="3200" dirty="0">
                <a:solidFill>
                  <a:schemeClr val="dk1"/>
                </a:solidFill>
                <a:latin typeface="Arial"/>
                <a:ea typeface="Arial"/>
                <a:cs typeface="Arial"/>
                <a:sym typeface="Arial"/>
              </a:rPr>
              <a:t>: </a:t>
            </a:r>
            <a:r>
              <a:rPr lang="pt-BR" sz="3200" dirty="0">
                <a:solidFill>
                  <a:schemeClr val="dk1"/>
                </a:solidFill>
              </a:rPr>
              <a:t>M</a:t>
            </a:r>
            <a:r>
              <a:rPr lang="pt-BR" sz="3200" dirty="0" smtClean="0">
                <a:solidFill>
                  <a:schemeClr val="dk1"/>
                </a:solidFill>
              </a:rPr>
              <a:t>atutino </a:t>
            </a:r>
            <a:r>
              <a:rPr lang="pt-BR" sz="3200" dirty="0" smtClean="0">
                <a:solidFill>
                  <a:schemeClr val="dk1"/>
                </a:solidFill>
                <a:latin typeface="Arial"/>
                <a:ea typeface="Arial"/>
                <a:cs typeface="Arial"/>
                <a:sym typeface="Arial"/>
              </a:rPr>
              <a:t>    </a:t>
            </a:r>
            <a:r>
              <a:rPr lang="pt-BR" sz="3200" b="1" dirty="0" smtClean="0">
                <a:solidFill>
                  <a:schemeClr val="dk1"/>
                </a:solidFill>
              </a:rPr>
              <a:t>Teorema de Pascal</a:t>
            </a:r>
            <a:endParaRPr sz="1800" i="0" u="none" strike="noStrike" cap="none" dirty="0">
              <a:solidFill>
                <a:schemeClr val="dk1"/>
              </a:solidFill>
              <a:latin typeface="Arial"/>
              <a:ea typeface="Arial"/>
              <a:cs typeface="Arial"/>
              <a:sym typeface="Arial"/>
            </a:endParaRPr>
          </a:p>
        </p:txBody>
      </p:sp>
      <p:sp>
        <p:nvSpPr>
          <p:cNvPr id="51" name="Shape 51"/>
          <p:cNvSpPr txBox="1"/>
          <p:nvPr/>
        </p:nvSpPr>
        <p:spPr>
          <a:xfrm>
            <a:off x="22075539" y="10674906"/>
            <a:ext cx="9734862" cy="2451979"/>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0" algn="just" rtl="0">
              <a:spcBef>
                <a:spcPts val="0"/>
              </a:spcBef>
              <a:spcAft>
                <a:spcPts val="0"/>
              </a:spcAft>
              <a:buSzPct val="25000"/>
              <a:buNone/>
            </a:pPr>
            <a:r>
              <a:rPr lang="pt-BR" sz="2800" b="1" i="0" u="none" strike="noStrike" cap="none" dirty="0">
                <a:solidFill>
                  <a:schemeClr val="dk1"/>
                </a:solidFill>
                <a:latin typeface="Arial"/>
                <a:ea typeface="Arial"/>
                <a:cs typeface="Arial"/>
                <a:sym typeface="Arial"/>
              </a:rPr>
              <a:t>Asserções de valor</a:t>
            </a:r>
            <a:r>
              <a:rPr lang="pt-BR" sz="2800" b="1" i="0" u="none" strike="noStrike" cap="none" dirty="0" smtClean="0">
                <a:solidFill>
                  <a:schemeClr val="dk1"/>
                </a:solidFill>
                <a:latin typeface="Arial"/>
                <a:ea typeface="Arial"/>
                <a:cs typeface="Arial"/>
                <a:sym typeface="Arial"/>
              </a:rPr>
              <a:t>: </a:t>
            </a:r>
            <a:r>
              <a:rPr lang="pt-BR" sz="2800" dirty="0" smtClean="0">
                <a:solidFill>
                  <a:schemeClr val="dk1"/>
                </a:solidFill>
              </a:rPr>
              <a:t>Este experimento que realizamos, nos ajudou para revisar e melhor entender a relação entre área, pressão e força. Desta forma houve uma aprendizagem mais dinâmica, que servirá de instrumento para estudar também para o Enem.</a:t>
            </a:r>
            <a:endParaRPr sz="1800" b="0" i="0" u="none" strike="noStrike" cap="none" dirty="0">
              <a:solidFill>
                <a:schemeClr val="dk1"/>
              </a:solidFill>
              <a:latin typeface="Arial"/>
              <a:ea typeface="Arial"/>
              <a:cs typeface="Arial"/>
              <a:sym typeface="Arial"/>
            </a:endParaRPr>
          </a:p>
        </p:txBody>
      </p:sp>
      <p:sp>
        <p:nvSpPr>
          <p:cNvPr id="53" name="Shape 53"/>
          <p:cNvSpPr/>
          <p:nvPr/>
        </p:nvSpPr>
        <p:spPr>
          <a:xfrm rot="10800000" flipH="1">
            <a:off x="38385750" y="11363554"/>
            <a:ext cx="7541417" cy="439745"/>
          </a:xfrm>
          <a:prstGeom prst="rect">
            <a:avLst/>
          </a:prstGeom>
          <a:noFill/>
          <a:ln>
            <a:noFill/>
          </a:ln>
        </p:spPr>
        <p:txBody>
          <a:bodyPr wrap="square" lIns="91425" tIns="45700" rIns="91425" bIns="45700" anchor="ctr" anchorCtr="0">
            <a:noAutofit/>
          </a:bodyPr>
          <a:lstStyle/>
          <a:p>
            <a:pPr marL="0" marR="0" lvl="0" indent="-114300" algn="l" rtl="0">
              <a:lnSpc>
                <a:spcPct val="100000"/>
              </a:lnSpc>
              <a:spcBef>
                <a:spcPts val="0"/>
              </a:spcBef>
              <a:spcAft>
                <a:spcPts val="0"/>
              </a:spcAft>
              <a:buClr>
                <a:schemeClr val="dk1"/>
              </a:buClr>
              <a:buFont typeface="Tahoma"/>
              <a:buNone/>
            </a:pPr>
            <a:endParaRPr sz="1800" b="0" i="0" u="none" strike="noStrike" cap="none">
              <a:solidFill>
                <a:schemeClr val="dk1"/>
              </a:solidFill>
              <a:latin typeface="Arial"/>
              <a:ea typeface="Arial"/>
              <a:cs typeface="Arial"/>
              <a:sym typeface="Arial"/>
            </a:endParaRPr>
          </a:p>
          <a:p>
            <a:pPr marL="0" marR="0" lvl="0" indent="-114300" algn="l" rtl="0">
              <a:lnSpc>
                <a:spcPct val="100000"/>
              </a:lnSpc>
              <a:spcBef>
                <a:spcPts val="0"/>
              </a:spcBef>
              <a:spcAft>
                <a:spcPts val="0"/>
              </a:spcAft>
              <a:buClr>
                <a:schemeClr val="dk1"/>
              </a:buClr>
              <a:buFont typeface="Tahoma"/>
              <a:buNone/>
            </a:pPr>
            <a:endParaRPr sz="1800" b="0" i="0" u="none" strike="noStrike" cap="none">
              <a:solidFill>
                <a:schemeClr val="dk1"/>
              </a:solidFill>
              <a:latin typeface="Arial"/>
              <a:ea typeface="Arial"/>
              <a:cs typeface="Arial"/>
              <a:sym typeface="Arial"/>
            </a:endParaRPr>
          </a:p>
        </p:txBody>
      </p:sp>
      <p:sp>
        <p:nvSpPr>
          <p:cNvPr id="54" name="Shape 54"/>
          <p:cNvSpPr/>
          <p:nvPr/>
        </p:nvSpPr>
        <p:spPr>
          <a:xfrm>
            <a:off x="11127581" y="11803300"/>
            <a:ext cx="32399288" cy="0"/>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None/>
            </a:pPr>
            <a:endParaRPr sz="2300">
              <a:solidFill>
                <a:schemeClr val="dk1"/>
              </a:solidFill>
              <a:latin typeface="Tahoma"/>
              <a:ea typeface="Tahoma"/>
              <a:cs typeface="Tahoma"/>
              <a:sym typeface="Tahoma"/>
            </a:endParaRPr>
          </a:p>
        </p:txBody>
      </p:sp>
      <p:sp>
        <p:nvSpPr>
          <p:cNvPr id="55" name="Shape 55"/>
          <p:cNvSpPr/>
          <p:nvPr/>
        </p:nvSpPr>
        <p:spPr>
          <a:xfrm>
            <a:off x="11127581" y="19514084"/>
            <a:ext cx="184731" cy="923330"/>
          </a:xfrm>
          <a:prstGeom prst="rect">
            <a:avLst/>
          </a:prstGeom>
          <a:noFill/>
          <a:ln>
            <a:noFill/>
          </a:ln>
        </p:spPr>
        <p:txBody>
          <a:bodyPr wrap="square" lIns="91425" tIns="45700" rIns="91425" bIns="45700" anchor="ctr" anchorCtr="0">
            <a:noAutofit/>
          </a:bodyPr>
          <a:lstStyle/>
          <a:p>
            <a:pPr marL="0" marR="0" lvl="0" indent="-114300" algn="l" rtl="0">
              <a:lnSpc>
                <a:spcPct val="100000"/>
              </a:lnSpc>
              <a:spcBef>
                <a:spcPts val="0"/>
              </a:spcBef>
              <a:spcAft>
                <a:spcPts val="0"/>
              </a:spcAft>
              <a:buClr>
                <a:schemeClr val="dk1"/>
              </a:buClr>
              <a:buSzPct val="100000"/>
              <a:buFont typeface="Arial"/>
              <a:buNone/>
            </a:pPr>
            <a:r>
              <a:rPr lang="pt-BR" sz="1800" b="0" i="0" u="none" strike="noStrike" cap="none">
                <a:solidFill>
                  <a:schemeClr val="dk1"/>
                </a:solidFill>
                <a:latin typeface="Arial"/>
                <a:ea typeface="Arial"/>
                <a:cs typeface="Arial"/>
                <a:sym typeface="Arial"/>
              </a:rPr>
              <a:t/>
            </a:r>
            <a:br>
              <a:rPr lang="pt-BR" sz="1800" b="0" i="0" u="none" strike="noStrike" cap="none">
                <a:solidFill>
                  <a:schemeClr val="dk1"/>
                </a:solidFill>
                <a:latin typeface="Arial"/>
                <a:ea typeface="Arial"/>
                <a:cs typeface="Arial"/>
                <a:sym typeface="Arial"/>
              </a:rPr>
            </a:br>
            <a:endParaRPr lang="pt-BR" sz="1800" b="0" i="0" u="none" strike="noStrike" cap="none">
              <a:solidFill>
                <a:schemeClr val="dk1"/>
              </a:solidFill>
              <a:latin typeface="Arial"/>
              <a:ea typeface="Arial"/>
              <a:cs typeface="Arial"/>
              <a:sym typeface="Arial"/>
            </a:endParaRPr>
          </a:p>
          <a:p>
            <a:pPr marL="0" marR="0" lvl="0" indent="-114300" algn="l" rtl="0">
              <a:lnSpc>
                <a:spcPct val="100000"/>
              </a:lnSpc>
              <a:spcBef>
                <a:spcPts val="0"/>
              </a:spcBef>
              <a:spcAft>
                <a:spcPts val="0"/>
              </a:spcAft>
              <a:buClr>
                <a:schemeClr val="dk1"/>
              </a:buClr>
              <a:buFont typeface="Tahoma"/>
              <a:buNone/>
            </a:pPr>
            <a:endParaRPr sz="1800" b="0" i="0" u="none" strike="noStrike" cap="none">
              <a:solidFill>
                <a:schemeClr val="dk1"/>
              </a:solidFill>
              <a:latin typeface="Arial"/>
              <a:ea typeface="Arial"/>
              <a:cs typeface="Arial"/>
              <a:sym typeface="Arial"/>
            </a:endParaRPr>
          </a:p>
        </p:txBody>
      </p:sp>
      <p:pic>
        <p:nvPicPr>
          <p:cNvPr id="56" name="Shape 56"/>
          <p:cNvPicPr preferRelativeResize="0"/>
          <p:nvPr/>
        </p:nvPicPr>
        <p:blipFill rotWithShape="1">
          <a:blip r:embed="rId10">
            <a:alphaModFix/>
          </a:blip>
          <a:srcRect/>
          <a:stretch/>
        </p:blipFill>
        <p:spPr>
          <a:xfrm>
            <a:off x="27792934" y="2833459"/>
            <a:ext cx="3735818" cy="3331736"/>
          </a:xfrm>
          <a:prstGeom prst="rect">
            <a:avLst/>
          </a:prstGeom>
          <a:noFill/>
          <a:ln>
            <a:noFill/>
          </a:ln>
        </p:spPr>
      </p:pic>
      <p:sp>
        <p:nvSpPr>
          <p:cNvPr id="57" name="Shape 57"/>
          <p:cNvSpPr/>
          <p:nvPr/>
        </p:nvSpPr>
        <p:spPr>
          <a:xfrm>
            <a:off x="27330694" y="3804929"/>
            <a:ext cx="4792135" cy="3855716"/>
          </a:xfrm>
          <a:prstGeom prst="rect">
            <a:avLst/>
          </a:prstGeom>
          <a:noFill/>
          <a:ln>
            <a:noFill/>
          </a:ln>
        </p:spPr>
        <p:txBody>
          <a:bodyPr wrap="square" lIns="91425" tIns="45700" rIns="91425" bIns="45700" anchor="t" anchorCtr="0">
            <a:noAutofit/>
          </a:bodyPr>
          <a:lstStyle/>
          <a:p>
            <a:pPr>
              <a:buSzPct val="25000"/>
            </a:pPr>
            <a:endParaRPr lang="pt-BR" sz="3600" b="1" dirty="0">
              <a:solidFill>
                <a:schemeClr val="dk1"/>
              </a:solidFill>
              <a:latin typeface="Arial"/>
              <a:ea typeface="Arial"/>
              <a:cs typeface="Arial"/>
              <a:sym typeface="Arial"/>
            </a:endParaRPr>
          </a:p>
        </p:txBody>
      </p:sp>
      <p:sp>
        <p:nvSpPr>
          <p:cNvPr id="58" name="Shape 58"/>
          <p:cNvSpPr/>
          <p:nvPr/>
        </p:nvSpPr>
        <p:spPr>
          <a:xfrm>
            <a:off x="6060557" y="4874675"/>
            <a:ext cx="20170094" cy="2794935"/>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SzPct val="25000"/>
              <a:buNone/>
            </a:pPr>
            <a:r>
              <a:rPr lang="pt-BR" sz="4400" dirty="0" err="1" smtClean="0">
                <a:solidFill>
                  <a:schemeClr val="dk1"/>
                </a:solidFill>
              </a:rPr>
              <a:t>Mirele</a:t>
            </a:r>
            <a:r>
              <a:rPr lang="pt-BR" sz="4400" dirty="0" smtClean="0">
                <a:solidFill>
                  <a:schemeClr val="dk1"/>
                </a:solidFill>
              </a:rPr>
              <a:t> Morais Mayrink </a:t>
            </a:r>
          </a:p>
          <a:p>
            <a:pPr marL="0" marR="0" lvl="0" indent="0" algn="ctr" rtl="0">
              <a:spcBef>
                <a:spcPts val="0"/>
              </a:spcBef>
              <a:spcAft>
                <a:spcPts val="0"/>
              </a:spcAft>
              <a:buSzPct val="25000"/>
              <a:buNone/>
            </a:pPr>
            <a:r>
              <a:rPr lang="pt-BR" sz="4400" dirty="0" err="1" smtClean="0">
                <a:solidFill>
                  <a:schemeClr val="dk1"/>
                </a:solidFill>
                <a:latin typeface="Cambria"/>
                <a:ea typeface="Cambria"/>
                <a:cs typeface="Cambria"/>
                <a:sym typeface="Cambria"/>
              </a:rPr>
              <a:t>Orietador</a:t>
            </a:r>
            <a:r>
              <a:rPr lang="pt-BR" sz="4400" dirty="0" smtClean="0">
                <a:solidFill>
                  <a:schemeClr val="dk1"/>
                </a:solidFill>
                <a:latin typeface="Cambria"/>
                <a:ea typeface="Cambria"/>
                <a:cs typeface="Cambria"/>
                <a:sym typeface="Cambria"/>
              </a:rPr>
              <a:t>: Lucas </a:t>
            </a:r>
            <a:r>
              <a:rPr lang="pt-BR" sz="4400" dirty="0" err="1">
                <a:solidFill>
                  <a:schemeClr val="dk1"/>
                </a:solidFill>
                <a:latin typeface="Cambria"/>
                <a:ea typeface="Cambria"/>
                <a:cs typeface="Cambria"/>
                <a:sym typeface="Cambria"/>
              </a:rPr>
              <a:t>Antonio</a:t>
            </a:r>
            <a:r>
              <a:rPr lang="pt-BR" sz="4400" dirty="0">
                <a:solidFill>
                  <a:schemeClr val="dk1"/>
                </a:solidFill>
                <a:latin typeface="Cambria"/>
                <a:ea typeface="Cambria"/>
                <a:cs typeface="Cambria"/>
                <a:sym typeface="Cambria"/>
              </a:rPr>
              <a:t> Xavier </a:t>
            </a:r>
          </a:p>
          <a:p>
            <a:pPr marL="0" marR="0" lvl="0" indent="0" algn="ctr" rtl="0">
              <a:spcBef>
                <a:spcPts val="0"/>
              </a:spcBef>
              <a:spcAft>
                <a:spcPts val="0"/>
              </a:spcAft>
              <a:buSzPct val="25000"/>
              <a:buNone/>
            </a:pPr>
            <a:r>
              <a:rPr lang="pt-BR" sz="4400" dirty="0">
                <a:solidFill>
                  <a:schemeClr val="dk1"/>
                </a:solidFill>
                <a:latin typeface="Cambria"/>
                <a:ea typeface="Cambria"/>
                <a:cs typeface="Cambria"/>
                <a:sym typeface="Cambria"/>
              </a:rPr>
              <a:t>EEEFM </a:t>
            </a:r>
            <a:r>
              <a:rPr lang="pt-BR" sz="4400" dirty="0" err="1">
                <a:solidFill>
                  <a:schemeClr val="dk1"/>
                </a:solidFill>
                <a:latin typeface="Cambria"/>
                <a:ea typeface="Cambria"/>
                <a:cs typeface="Cambria"/>
                <a:sym typeface="Cambria"/>
              </a:rPr>
              <a:t>Profª</a:t>
            </a:r>
            <a:r>
              <a:rPr lang="pt-BR" sz="4400" dirty="0">
                <a:solidFill>
                  <a:schemeClr val="dk1"/>
                </a:solidFill>
                <a:latin typeface="Cambria"/>
                <a:ea typeface="Cambria"/>
                <a:cs typeface="Cambria"/>
                <a:sym typeface="Cambria"/>
              </a:rPr>
              <a:t> Filomena </a:t>
            </a:r>
            <a:r>
              <a:rPr lang="pt-BR" sz="4400" dirty="0" err="1">
                <a:solidFill>
                  <a:schemeClr val="dk1"/>
                </a:solidFill>
                <a:latin typeface="Cambria"/>
                <a:ea typeface="Cambria"/>
                <a:cs typeface="Cambria"/>
                <a:sym typeface="Cambria"/>
              </a:rPr>
              <a:t>Quitiba</a:t>
            </a:r>
            <a:r>
              <a:rPr lang="pt-BR" sz="4400" dirty="0">
                <a:solidFill>
                  <a:schemeClr val="dk1"/>
                </a:solidFill>
                <a:latin typeface="Cambria"/>
                <a:ea typeface="Cambria"/>
                <a:cs typeface="Cambria"/>
                <a:sym typeface="Cambria"/>
              </a:rPr>
              <a:t>   -  lucas.perobas@gmail.com</a:t>
            </a:r>
          </a:p>
          <a:p>
            <a:pPr marL="0" marR="0" lvl="0" indent="0" algn="ctr" rtl="0">
              <a:spcBef>
                <a:spcPts val="0"/>
              </a:spcBef>
              <a:spcAft>
                <a:spcPts val="0"/>
              </a:spcAft>
              <a:buNone/>
            </a:pPr>
            <a:endParaRPr sz="3600" dirty="0">
              <a:solidFill>
                <a:schemeClr val="dk1"/>
              </a:solidFill>
              <a:latin typeface="Cambria"/>
              <a:ea typeface="Cambria"/>
              <a:cs typeface="Cambria"/>
              <a:sym typeface="Cambria"/>
            </a:endParaRPr>
          </a:p>
          <a:p>
            <a:pPr lvl="0" algn="ctr" rtl="0">
              <a:spcBef>
                <a:spcPts val="0"/>
              </a:spcBef>
              <a:buNone/>
            </a:pPr>
            <a:endParaRPr sz="2000" dirty="0">
              <a:solidFill>
                <a:schemeClr val="dk1"/>
              </a:solidFill>
              <a:latin typeface="Cambria"/>
              <a:ea typeface="Cambria"/>
              <a:cs typeface="Cambria"/>
              <a:sym typeface="Cambria"/>
            </a:endParaRPr>
          </a:p>
          <a:p>
            <a:pPr marL="0" marR="0" lvl="0" indent="0" algn="ctr" rtl="0">
              <a:spcBef>
                <a:spcPts val="0"/>
              </a:spcBef>
              <a:spcAft>
                <a:spcPts val="0"/>
              </a:spcAft>
              <a:buSzPct val="25000"/>
              <a:buNone/>
            </a:pPr>
            <a:r>
              <a:rPr lang="pt-BR" sz="2000" dirty="0">
                <a:solidFill>
                  <a:schemeClr val="dk1"/>
                </a:solidFill>
                <a:latin typeface="Cambria"/>
                <a:ea typeface="Cambria"/>
                <a:cs typeface="Cambria"/>
                <a:sym typeface="Cambria"/>
              </a:rPr>
              <a:t> </a:t>
            </a:r>
          </a:p>
          <a:p>
            <a:pPr marL="0" marR="0" lvl="0" indent="0" algn="l" rtl="0">
              <a:spcBef>
                <a:spcPts val="0"/>
              </a:spcBef>
              <a:spcAft>
                <a:spcPts val="0"/>
              </a:spcAft>
              <a:buNone/>
            </a:pPr>
            <a:endParaRPr sz="3600" dirty="0">
              <a:solidFill>
                <a:schemeClr val="dk1"/>
              </a:solidFill>
              <a:latin typeface="Tahoma"/>
              <a:ea typeface="Tahoma"/>
              <a:cs typeface="Tahoma"/>
              <a:sym typeface="Tahoma"/>
            </a:endParaRPr>
          </a:p>
        </p:txBody>
      </p:sp>
      <p:sp>
        <p:nvSpPr>
          <p:cNvPr id="59" name="Shape 59"/>
          <p:cNvSpPr/>
          <p:nvPr/>
        </p:nvSpPr>
        <p:spPr>
          <a:xfrm>
            <a:off x="20636964" y="39972350"/>
            <a:ext cx="312906" cy="769441"/>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pt-BR" sz="4400">
                <a:solidFill>
                  <a:srgbClr val="000000"/>
                </a:solidFill>
                <a:latin typeface="Calibri"/>
                <a:ea typeface="Calibri"/>
                <a:cs typeface="Calibri"/>
                <a:sym typeface="Calibri"/>
              </a:rPr>
              <a:t> </a:t>
            </a:r>
          </a:p>
        </p:txBody>
      </p:sp>
      <p:pic>
        <p:nvPicPr>
          <p:cNvPr id="60" name="Shape 60"/>
          <p:cNvPicPr preferRelativeResize="0"/>
          <p:nvPr/>
        </p:nvPicPr>
        <p:blipFill rotWithShape="1">
          <a:blip r:embed="rId11">
            <a:alphaModFix/>
          </a:blip>
          <a:srcRect/>
          <a:stretch/>
        </p:blipFill>
        <p:spPr>
          <a:xfrm>
            <a:off x="27955187" y="41185958"/>
            <a:ext cx="3603980" cy="1689263"/>
          </a:xfrm>
          <a:prstGeom prst="rect">
            <a:avLst/>
          </a:prstGeom>
          <a:noFill/>
          <a:ln>
            <a:noFill/>
          </a:ln>
        </p:spPr>
      </p:pic>
      <p:pic>
        <p:nvPicPr>
          <p:cNvPr id="61" name="Shape 61"/>
          <p:cNvPicPr preferRelativeResize="0"/>
          <p:nvPr/>
        </p:nvPicPr>
        <p:blipFill rotWithShape="1">
          <a:blip r:embed="rId12">
            <a:alphaModFix/>
          </a:blip>
          <a:srcRect/>
          <a:stretch/>
        </p:blipFill>
        <p:spPr>
          <a:xfrm>
            <a:off x="615576" y="41211990"/>
            <a:ext cx="4251113" cy="1771707"/>
          </a:xfrm>
          <a:prstGeom prst="rect">
            <a:avLst/>
          </a:prstGeom>
          <a:noFill/>
          <a:ln>
            <a:noFill/>
          </a:ln>
        </p:spPr>
      </p:pic>
      <p:pic>
        <p:nvPicPr>
          <p:cNvPr id="62" name="Shape 62"/>
          <p:cNvPicPr preferRelativeResize="0"/>
          <p:nvPr/>
        </p:nvPicPr>
        <p:blipFill rotWithShape="1">
          <a:blip r:embed="rId13">
            <a:alphaModFix/>
          </a:blip>
          <a:srcRect/>
          <a:stretch/>
        </p:blipFill>
        <p:spPr>
          <a:xfrm>
            <a:off x="20088273" y="41097139"/>
            <a:ext cx="3284702" cy="1790992"/>
          </a:xfrm>
          <a:prstGeom prst="rect">
            <a:avLst/>
          </a:prstGeom>
          <a:noFill/>
          <a:ln>
            <a:noFill/>
          </a:ln>
        </p:spPr>
      </p:pic>
      <p:pic>
        <p:nvPicPr>
          <p:cNvPr id="63" name="Shape 63"/>
          <p:cNvPicPr preferRelativeResize="0"/>
          <p:nvPr/>
        </p:nvPicPr>
        <p:blipFill rotWithShape="1">
          <a:blip r:embed="rId14">
            <a:alphaModFix/>
          </a:blip>
          <a:srcRect/>
          <a:stretch/>
        </p:blipFill>
        <p:spPr>
          <a:xfrm>
            <a:off x="24664022" y="41370893"/>
            <a:ext cx="2663203" cy="1504328"/>
          </a:xfrm>
          <a:prstGeom prst="rect">
            <a:avLst/>
          </a:prstGeom>
          <a:noFill/>
          <a:ln>
            <a:noFill/>
          </a:ln>
        </p:spPr>
      </p:pic>
      <p:pic>
        <p:nvPicPr>
          <p:cNvPr id="64" name="Shape 64"/>
          <p:cNvPicPr preferRelativeResize="0"/>
          <p:nvPr/>
        </p:nvPicPr>
        <p:blipFill rotWithShape="1">
          <a:blip r:embed="rId15">
            <a:alphaModFix/>
          </a:blip>
          <a:srcRect l="47566" t="30425" r="46550" b="60655"/>
          <a:stretch/>
        </p:blipFill>
        <p:spPr>
          <a:xfrm>
            <a:off x="14220251" y="15642783"/>
            <a:ext cx="5544127" cy="3542410"/>
          </a:xfrm>
          <a:prstGeom prst="rect">
            <a:avLst/>
          </a:prstGeom>
          <a:noFill/>
          <a:ln>
            <a:noFill/>
          </a:ln>
        </p:spPr>
      </p:pic>
      <p:sp>
        <p:nvSpPr>
          <p:cNvPr id="65" name="Shape 65"/>
          <p:cNvSpPr/>
          <p:nvPr/>
        </p:nvSpPr>
        <p:spPr>
          <a:xfrm>
            <a:off x="-516488" y="28260653"/>
            <a:ext cx="13473300" cy="9787200"/>
          </a:xfrm>
          <a:prstGeom prst="rect">
            <a:avLst/>
          </a:prstGeom>
          <a:noFill/>
          <a:ln>
            <a:noFill/>
          </a:ln>
        </p:spPr>
        <p:txBody>
          <a:bodyPr wrap="square" lIns="91425" tIns="45700" rIns="91425" bIns="45700" anchor="t" anchorCtr="0">
            <a:noAutofit/>
          </a:bodyPr>
          <a:lstStyle/>
          <a:p>
            <a:pPr marL="0" marR="0" lvl="0" indent="-177800" algn="l" rtl="0">
              <a:lnSpc>
                <a:spcPct val="150000"/>
              </a:lnSpc>
              <a:spcBef>
                <a:spcPts val="0"/>
              </a:spcBef>
              <a:spcAft>
                <a:spcPts val="0"/>
              </a:spcAft>
              <a:buClr>
                <a:schemeClr val="dk1"/>
              </a:buClr>
              <a:buFont typeface="Arial"/>
              <a:buNone/>
            </a:pPr>
            <a:endParaRPr/>
          </a:p>
        </p:txBody>
      </p:sp>
      <p:sp>
        <p:nvSpPr>
          <p:cNvPr id="2" name="Retângulo 1"/>
          <p:cNvSpPr/>
          <p:nvPr/>
        </p:nvSpPr>
        <p:spPr>
          <a:xfrm>
            <a:off x="482032" y="14968438"/>
            <a:ext cx="11956359" cy="954107"/>
          </a:xfrm>
          <a:prstGeom prst="rect">
            <a:avLst/>
          </a:prstGeom>
        </p:spPr>
        <p:txBody>
          <a:bodyPr wrap="square">
            <a:spAutoFit/>
          </a:bodyPr>
          <a:lstStyle/>
          <a:p>
            <a:r>
              <a:rPr lang="pt-BR" sz="2800" dirty="0" smtClean="0">
                <a:solidFill>
                  <a:schemeClr val="tx1">
                    <a:lumMod val="50000"/>
                    <a:lumOff val="50000"/>
                  </a:schemeClr>
                </a:solidFill>
                <a:sym typeface="Wingdings" panose="05000000000000000000" pitchFamily="2" charset="2"/>
              </a:rPr>
              <a:t> </a:t>
            </a:r>
            <a:endParaRPr lang="pt-BR" sz="2800" dirty="0">
              <a:solidFill>
                <a:schemeClr val="tx1">
                  <a:lumMod val="50000"/>
                  <a:lumOff val="50000"/>
                </a:schemeClr>
              </a:solidFill>
              <a:sym typeface="Wingdings" panose="05000000000000000000" pitchFamily="2" charset="2"/>
            </a:endParaRPr>
          </a:p>
          <a:p>
            <a:endParaRPr lang="pt-BR" sz="2800" dirty="0">
              <a:solidFill>
                <a:schemeClr val="tx1">
                  <a:lumMod val="50000"/>
                  <a:lumOff val="50000"/>
                </a:schemeClr>
              </a:solidFill>
              <a:sym typeface="Wingdings" panose="05000000000000000000" pitchFamily="2" charset="2"/>
            </a:endParaRPr>
          </a:p>
        </p:txBody>
      </p:sp>
      <p:sp>
        <p:nvSpPr>
          <p:cNvPr id="3" name="Retângulo 2"/>
          <p:cNvSpPr/>
          <p:nvPr/>
        </p:nvSpPr>
        <p:spPr>
          <a:xfrm>
            <a:off x="451733" y="19428039"/>
            <a:ext cx="12383336" cy="1766637"/>
          </a:xfrm>
          <a:prstGeom prst="rect">
            <a:avLst/>
          </a:prstGeom>
        </p:spPr>
        <p:txBody>
          <a:bodyPr wrap="square">
            <a:spAutoFit/>
          </a:bodyPr>
          <a:lstStyle/>
          <a:p>
            <a:pPr marL="342900" lvl="0" indent="-342900">
              <a:spcBef>
                <a:spcPct val="20000"/>
              </a:spcBef>
              <a:buFont typeface="Arial" pitchFamily="34" charset="0"/>
              <a:buChar char="•"/>
            </a:pPr>
            <a:endParaRPr lang="pt-BR" sz="3200" kern="1200" dirty="0">
              <a:solidFill>
                <a:prstClr val="black"/>
              </a:solidFill>
              <a:latin typeface="Arial" pitchFamily="34" charset="0"/>
              <a:ea typeface="+mn-ea"/>
              <a:cs typeface="Arial" pitchFamily="34" charset="0"/>
            </a:endParaRPr>
          </a:p>
          <a:p>
            <a:pPr marL="342900" lvl="0" indent="-342900">
              <a:spcBef>
                <a:spcPct val="20000"/>
              </a:spcBef>
              <a:buFont typeface="Arial" pitchFamily="34" charset="0"/>
              <a:buChar char="•"/>
            </a:pPr>
            <a:endParaRPr lang="pt-BR" sz="3200" kern="1200" dirty="0">
              <a:solidFill>
                <a:prstClr val="black"/>
              </a:solidFill>
              <a:latin typeface="Arial" pitchFamily="34" charset="0"/>
              <a:ea typeface="+mn-ea"/>
              <a:cs typeface="Arial" pitchFamily="34" charset="0"/>
            </a:endParaRPr>
          </a:p>
          <a:p>
            <a:pPr marL="342900" lvl="0" indent="-342900">
              <a:spcBef>
                <a:spcPct val="20000"/>
              </a:spcBef>
              <a:buFont typeface="Arial" pitchFamily="34" charset="0"/>
              <a:buChar char="•"/>
            </a:pPr>
            <a:endParaRPr lang="pt-BR" sz="3200" kern="1200" dirty="0">
              <a:solidFill>
                <a:prstClr val="black"/>
              </a:solidFill>
              <a:latin typeface="Arial" pitchFamily="34" charset="0"/>
              <a:ea typeface="+mn-ea"/>
              <a:cs typeface="Arial" pitchFamily="34" charset="0"/>
            </a:endParaRPr>
          </a:p>
        </p:txBody>
      </p:sp>
      <p:sp>
        <p:nvSpPr>
          <p:cNvPr id="4" name="Retângulo 3"/>
          <p:cNvSpPr/>
          <p:nvPr/>
        </p:nvSpPr>
        <p:spPr>
          <a:xfrm>
            <a:off x="813582" y="16055835"/>
            <a:ext cx="12588341" cy="10156627"/>
          </a:xfrm>
          <a:prstGeom prst="rect">
            <a:avLst/>
          </a:prstGeom>
        </p:spPr>
        <p:txBody>
          <a:bodyPr wrap="square">
            <a:spAutoFit/>
          </a:bodyPr>
          <a:lstStyle/>
          <a:p>
            <a:r>
              <a:rPr lang="pt-BR" sz="2800" b="1" dirty="0" smtClean="0"/>
              <a:t>Teorema de Pascal- Prensa hidráulica</a:t>
            </a:r>
          </a:p>
          <a:p>
            <a:r>
              <a:rPr lang="pt-BR" sz="2800" dirty="0" smtClean="0"/>
              <a:t>O </a:t>
            </a:r>
            <a:r>
              <a:rPr lang="pt-BR" sz="2800" dirty="0"/>
              <a:t>tipo de equipamento recebe o nome de elevador hidráulico ou prensa hidráulica. Seu funcionamento se baseia no Princípio de Pascal e ajuda a levantar grandes massas.</a:t>
            </a:r>
          </a:p>
          <a:p>
            <a:r>
              <a:rPr lang="pt-BR" sz="2800" dirty="0"/>
              <a:t>As prensas hidráulicas constituem-se de um tubo preenchido por um líquido confinado entre dois êmbolos de áreas diferentes. Quando aplicamos uma força   no êmbolo de área A1, surge uma pressão na região do líquido em contato com esse êmbolo. Como o incremento de pressão é transmitido integralmente a qualquer ponto do líquido, podemos dizer que ele também atua no êmbolo de A2 com uma força de </a:t>
            </a:r>
            <a:r>
              <a:rPr lang="pt-BR" sz="2800" dirty="0" smtClean="0"/>
              <a:t>intensidade </a:t>
            </a:r>
            <a:r>
              <a:rPr lang="pt-BR" sz="2800" dirty="0"/>
              <a:t>proporcional à área do êmbolo 2</a:t>
            </a:r>
            <a:r>
              <a:rPr lang="pt-BR" sz="2800" dirty="0" smtClean="0"/>
              <a:t>.</a:t>
            </a:r>
          </a:p>
          <a:p>
            <a:r>
              <a:rPr lang="pt-BR" sz="2800" dirty="0"/>
              <a:t> O acréscimo de pressão (</a:t>
            </a:r>
            <a:r>
              <a:rPr lang="pt-BR" sz="2800" dirty="0" err="1"/>
              <a:t>Δp</a:t>
            </a:r>
            <a:r>
              <a:rPr lang="pt-BR" sz="2800" dirty="0"/>
              <a:t>) é dado a partir do Princípio de Pascal. Portanto, temos:</a:t>
            </a:r>
          </a:p>
          <a:p>
            <a:r>
              <a:rPr lang="pt-BR" sz="2800" dirty="0"/>
              <a:t>∆p1= ∆p2</a:t>
            </a:r>
          </a:p>
          <a:p>
            <a:r>
              <a:rPr lang="pt-BR" sz="2800" dirty="0" smtClean="0"/>
              <a:t>Onde</a:t>
            </a:r>
            <a:r>
              <a:rPr lang="pt-BR" sz="2800" dirty="0"/>
              <a:t>:</a:t>
            </a:r>
          </a:p>
          <a:p>
            <a:r>
              <a:rPr lang="pt-BR" dirty="0"/>
              <a:t> </a:t>
            </a:r>
          </a:p>
          <a:p>
            <a:endParaRPr lang="pt-BR" dirty="0" smtClean="0"/>
          </a:p>
          <a:p>
            <a:endParaRPr lang="pt-BR" dirty="0"/>
          </a:p>
          <a:p>
            <a:endParaRPr lang="pt-BR" dirty="0" smtClean="0"/>
          </a:p>
          <a:p>
            <a:endParaRPr lang="pt-BR" sz="2400" dirty="0" smtClean="0"/>
          </a:p>
          <a:p>
            <a:endParaRPr lang="pt-BR" sz="2800" dirty="0" smtClean="0"/>
          </a:p>
          <a:p>
            <a:r>
              <a:rPr lang="pt-BR" sz="2800" dirty="0" smtClean="0"/>
              <a:t>De </a:t>
            </a:r>
            <a:r>
              <a:rPr lang="pt-BR" sz="2800" dirty="0"/>
              <a:t>acordo com essa relação, vemos que força e área são grandezas diretamente proporcionais. Dessa forma, dizemos que o êmbolo menor recebe uma força de menor intensidade, enquanto que o êmbolo de maior área recebe maior força.</a:t>
            </a:r>
          </a:p>
          <a:p>
            <a:endParaRPr lang="pt-BR" dirty="0"/>
          </a:p>
        </p:txBody>
      </p:sp>
      <p:pic>
        <p:nvPicPr>
          <p:cNvPr id="5" name="Imagem 4"/>
          <p:cNvPicPr>
            <a:picLocks noChangeAspect="1"/>
          </p:cNvPicPr>
          <p:nvPr/>
        </p:nvPicPr>
        <p:blipFill>
          <a:blip r:embed="rId16"/>
          <a:stretch>
            <a:fillRect/>
          </a:stretch>
        </p:blipFill>
        <p:spPr>
          <a:xfrm>
            <a:off x="3084121" y="21897908"/>
            <a:ext cx="4175860" cy="887180"/>
          </a:xfrm>
          <a:prstGeom prst="rect">
            <a:avLst/>
          </a:prstGeom>
        </p:spPr>
      </p:pic>
      <p:pic>
        <p:nvPicPr>
          <p:cNvPr id="6" name="Imagem 5"/>
          <p:cNvPicPr>
            <a:picLocks noChangeAspect="1"/>
          </p:cNvPicPr>
          <p:nvPr/>
        </p:nvPicPr>
        <p:blipFill>
          <a:blip r:embed="rId17"/>
          <a:stretch>
            <a:fillRect/>
          </a:stretch>
        </p:blipFill>
        <p:spPr>
          <a:xfrm>
            <a:off x="4534826" y="23208393"/>
            <a:ext cx="1274449" cy="859514"/>
          </a:xfrm>
          <a:prstGeom prst="rect">
            <a:avLst/>
          </a:prstGeom>
        </p:spPr>
      </p:pic>
      <p:sp>
        <p:nvSpPr>
          <p:cNvPr id="7" name="CaixaDeTexto 6"/>
          <p:cNvSpPr txBox="1"/>
          <p:nvPr/>
        </p:nvSpPr>
        <p:spPr>
          <a:xfrm>
            <a:off x="402850" y="27628944"/>
            <a:ext cx="15441801" cy="12895838"/>
          </a:xfrm>
          <a:prstGeom prst="rect">
            <a:avLst/>
          </a:prstGeom>
          <a:noFill/>
        </p:spPr>
        <p:txBody>
          <a:bodyPr wrap="square" rtlCol="0">
            <a:spAutoFit/>
          </a:bodyPr>
          <a:lstStyle/>
          <a:p>
            <a:r>
              <a:rPr lang="pt-BR" sz="2800" b="1" dirty="0" smtClean="0"/>
              <a:t>(Questão 61- </a:t>
            </a:r>
            <a:r>
              <a:rPr lang="pt-BR" sz="3200" b="1" dirty="0" smtClean="0"/>
              <a:t>ENEM </a:t>
            </a:r>
            <a:r>
              <a:rPr lang="pt-BR" sz="3200" b="1" dirty="0"/>
              <a:t>2013) </a:t>
            </a:r>
            <a:r>
              <a:rPr lang="pt-BR" sz="3200" dirty="0"/>
              <a:t>Para oferecer acessibilidade aos portadores de dificuldades de locomoção, é utilizado, em ônibus e automóveis, o elevador hidráulico. Nesse dispositivo é usada uma bomba elétrica, para forçar um fluido a passar de uma tubulação estreita para outra mais larga, e dessa forma acionar um pistão que movimenta a plataforma. Considere um elevador hidráulico cuja área da cabeça do pistão seja cinco vezes maior do que a área da tubulação que sai da bomba. Desprezando o atrito e considerando uma aceleração gravitacional de 10 m/s2, deseja-se elevar uma pessoa de 65 kg em uma cadeira de rodas de 15 kg sobre a plataforma de 20 kg. </a:t>
            </a:r>
          </a:p>
          <a:p>
            <a:r>
              <a:rPr lang="pt-BR" sz="3200" dirty="0"/>
              <a:t>Qual deve ser a força exercida pelo motor da bomba sobre o fluido, para que o cadeirante seja elevado com velocidade constante?</a:t>
            </a:r>
          </a:p>
          <a:p>
            <a:endParaRPr lang="pt-BR" sz="3200" dirty="0"/>
          </a:p>
          <a:p>
            <a:r>
              <a:rPr lang="pt-BR" sz="3200" dirty="0"/>
              <a:t>a) 20 </a:t>
            </a:r>
            <a:r>
              <a:rPr lang="pt-BR" sz="3200" dirty="0" smtClean="0"/>
              <a:t>N</a:t>
            </a:r>
            <a:endParaRPr lang="pt-BR" sz="3200" dirty="0"/>
          </a:p>
          <a:p>
            <a:r>
              <a:rPr lang="pt-BR" sz="3200" dirty="0"/>
              <a:t>b) 100 N</a:t>
            </a:r>
          </a:p>
          <a:p>
            <a:r>
              <a:rPr lang="pt-BR" sz="3200" b="1" dirty="0"/>
              <a:t>c) 200 N</a:t>
            </a:r>
          </a:p>
          <a:p>
            <a:r>
              <a:rPr lang="pt-BR" sz="3200" dirty="0"/>
              <a:t>d) 1000 N </a:t>
            </a:r>
          </a:p>
          <a:p>
            <a:r>
              <a:rPr lang="pt-BR" sz="3200" dirty="0"/>
              <a:t>e) 5000 N</a:t>
            </a:r>
          </a:p>
          <a:p>
            <a:r>
              <a:rPr lang="pt-BR" sz="3200" dirty="0"/>
              <a:t>Usando o princípio de pascal:  </a:t>
            </a:r>
          </a:p>
          <a:p>
            <a:r>
              <a:rPr lang="pt-BR" sz="3200" dirty="0" smtClean="0"/>
              <a:t>F1/ A1=F2/ A2</a:t>
            </a:r>
            <a:r>
              <a:rPr lang="pt-BR" sz="3200" dirty="0"/>
              <a:t>⇒</a:t>
            </a:r>
            <a:r>
              <a:rPr lang="pt-BR" sz="3200" dirty="0" smtClean="0"/>
              <a:t>F1/ A1=F2/ A2</a:t>
            </a:r>
            <a:endParaRPr lang="pt-BR" sz="3200" dirty="0"/>
          </a:p>
          <a:p>
            <a:r>
              <a:rPr lang="pt-BR" sz="3200" dirty="0"/>
              <a:t>Como a força aplicada em um dos lados do elevador é o peso da plataforma, mais o peso da cadeira de rodas e mais o peso da pessoa, temos</a:t>
            </a:r>
            <a:r>
              <a:rPr lang="pt-BR" sz="3200" dirty="0" smtClean="0"/>
              <a:t>: </a:t>
            </a:r>
          </a:p>
          <a:p>
            <a:r>
              <a:rPr lang="pt-BR" sz="3200" b="1" dirty="0" err="1" smtClean="0"/>
              <a:t>F.motor</a:t>
            </a:r>
            <a:r>
              <a:rPr lang="pt-BR" sz="3200" b="1" dirty="0" smtClean="0"/>
              <a:t>/ A. motor = F. c/ A. c  </a:t>
            </a:r>
            <a:r>
              <a:rPr lang="pt-BR" sz="3200" dirty="0" smtClean="0"/>
              <a:t>sendo que (</a:t>
            </a:r>
            <a:r>
              <a:rPr lang="pt-BR" sz="3200" dirty="0" err="1" smtClean="0"/>
              <a:t>F.c</a:t>
            </a:r>
            <a:r>
              <a:rPr lang="pt-BR" sz="3200" dirty="0" smtClean="0"/>
              <a:t> = </a:t>
            </a:r>
            <a:r>
              <a:rPr lang="pt-BR" sz="3200" dirty="0" err="1" smtClean="0"/>
              <a:t>m.g</a:t>
            </a:r>
            <a:r>
              <a:rPr lang="pt-BR" sz="3200" dirty="0" smtClean="0"/>
              <a:t>), (</a:t>
            </a:r>
            <a:r>
              <a:rPr lang="pt-BR" sz="3200" dirty="0" err="1" smtClean="0"/>
              <a:t>A.c</a:t>
            </a:r>
            <a:r>
              <a:rPr lang="pt-BR" sz="3200" dirty="0" smtClean="0"/>
              <a:t> = 5 . </a:t>
            </a:r>
            <a:r>
              <a:rPr lang="pt-BR" sz="3200" dirty="0" err="1" smtClean="0"/>
              <a:t>A.m</a:t>
            </a:r>
            <a:r>
              <a:rPr lang="pt-BR" sz="3200" dirty="0" smtClean="0"/>
              <a:t>) (m= 100kg) – Simplificando - </a:t>
            </a:r>
            <a:r>
              <a:rPr lang="pt-BR" sz="3200" dirty="0" err="1" smtClean="0"/>
              <a:t>F.m</a:t>
            </a:r>
            <a:r>
              <a:rPr lang="pt-BR" sz="3200" dirty="0" smtClean="0"/>
              <a:t>= </a:t>
            </a:r>
            <a:r>
              <a:rPr lang="pt-BR" sz="3200" dirty="0" err="1" smtClean="0"/>
              <a:t>m.g</a:t>
            </a:r>
            <a:r>
              <a:rPr lang="pt-BR" sz="3200" dirty="0" smtClean="0"/>
              <a:t> / 5 </a:t>
            </a:r>
            <a:r>
              <a:rPr lang="pt-BR" sz="3200" b="1" dirty="0" smtClean="0"/>
              <a:t>&gt;</a:t>
            </a:r>
            <a:r>
              <a:rPr lang="pt-BR" sz="3200" dirty="0" smtClean="0"/>
              <a:t> </a:t>
            </a:r>
            <a:r>
              <a:rPr lang="pt-BR" sz="3200" dirty="0" err="1" smtClean="0"/>
              <a:t>F.m</a:t>
            </a:r>
            <a:r>
              <a:rPr lang="pt-BR" sz="3200" dirty="0" smtClean="0"/>
              <a:t>= 100.10 / 5 </a:t>
            </a:r>
            <a:r>
              <a:rPr lang="pt-BR" sz="3200" b="1" dirty="0" smtClean="0"/>
              <a:t>&gt;</a:t>
            </a:r>
            <a:r>
              <a:rPr lang="pt-BR" sz="3200" dirty="0" smtClean="0"/>
              <a:t> </a:t>
            </a:r>
            <a:r>
              <a:rPr lang="pt-BR" sz="3200" dirty="0" err="1" smtClean="0"/>
              <a:t>F.m</a:t>
            </a:r>
            <a:r>
              <a:rPr lang="pt-BR" sz="3200" dirty="0" smtClean="0"/>
              <a:t>= 1000 / 5 </a:t>
            </a:r>
            <a:r>
              <a:rPr lang="pt-BR" sz="3200" b="1" dirty="0" smtClean="0"/>
              <a:t>&gt;</a:t>
            </a:r>
            <a:r>
              <a:rPr lang="pt-BR" sz="3200" dirty="0" smtClean="0"/>
              <a:t> </a:t>
            </a:r>
            <a:r>
              <a:rPr lang="pt-BR" sz="3200" b="1" dirty="0" smtClean="0"/>
              <a:t>F. motor= 200N</a:t>
            </a:r>
          </a:p>
          <a:p>
            <a:endParaRPr lang="pt-BR" sz="3200" dirty="0" smtClean="0"/>
          </a:p>
          <a:p>
            <a:endParaRPr lang="pt-BR" sz="3200" dirty="0"/>
          </a:p>
        </p:txBody>
      </p:sp>
      <p:pic>
        <p:nvPicPr>
          <p:cNvPr id="10" name="Voz 00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1546242" y="5551715"/>
            <a:ext cx="2690018" cy="26900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09802"/>
    </mc:Choice>
    <mc:Fallback xmlns="">
      <p:transition spd="slow" advTm="109802"/>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24716"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theme/theme1.xml><?xml version="1.0" encoding="utf-8"?>
<a:theme xmlns:a="http://schemas.openxmlformats.org/drawingml/2006/main" name="Estrutura padrão">
  <a:themeElements>
    <a:clrScheme name="">
      <a:dk1>
        <a:srgbClr val="000000"/>
      </a:dk1>
      <a:lt1>
        <a:srgbClr val="339966"/>
      </a:lt1>
      <a:dk2>
        <a:srgbClr val="000000"/>
      </a:dk2>
      <a:lt2>
        <a:srgbClr val="808080"/>
      </a:lt2>
      <a:accent1>
        <a:srgbClr val="00CC99"/>
      </a:accent1>
      <a:accent2>
        <a:srgbClr val="3333CC"/>
      </a:accent2>
      <a:accent3>
        <a:srgbClr val="ADCAB8"/>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543</TotalTime>
  <Words>839</Words>
  <Application>Microsoft Office PowerPoint</Application>
  <PresentationFormat>Personalizar</PresentationFormat>
  <Paragraphs>69</Paragraphs>
  <Slides>1</Slides>
  <Notes>1</Notes>
  <HiddenSlides>0</HiddenSlides>
  <MMClips>1</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vt:i4>
      </vt:variant>
    </vt:vector>
  </HeadingPairs>
  <TitlesOfParts>
    <vt:vector size="8" baseType="lpstr">
      <vt:lpstr>Cambria</vt:lpstr>
      <vt:lpstr>Wingdings</vt:lpstr>
      <vt:lpstr>Arial</vt:lpstr>
      <vt:lpstr>Tahoma</vt:lpstr>
      <vt:lpstr>Calibri</vt:lpstr>
      <vt:lpstr>Times New Roman</vt:lpstr>
      <vt:lpstr>Estrutura padrão</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cp:lastModifiedBy>lucas xavier</cp:lastModifiedBy>
  <cp:revision>43</cp:revision>
  <dcterms:modified xsi:type="dcterms:W3CDTF">2018-09-24T01:30:21Z</dcterms:modified>
</cp:coreProperties>
</file>