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Cambria" panose="02040503050406030204" pitchFamily="18" charset="0"/>
      <p:regular r:id="rId4"/>
      <p:bold r:id="rId5"/>
      <p:italic r:id="rId6"/>
      <p:boldItalic r:id="rId7"/>
    </p:embeddedFont>
    <p:embeddedFont>
      <p:font typeface="Tahoma" panose="020B0604030504040204" pitchFamily="3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36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://www.janelanaweb.com/dinheiro/imagens_main/dinheiro.gif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3768482" y="279484"/>
            <a:ext cx="25114102" cy="2020186"/>
          </a:xfrm>
          <a:prstGeom prst="rect">
            <a:avLst/>
          </a:prstGeom>
          <a:noFill/>
          <a:ln>
            <a:noFill/>
          </a:ln>
        </p:spPr>
        <p:txBody>
          <a:bodyPr wrap="square" lIns="86850" tIns="43425" rIns="86850" bIns="43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6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Oficina Pedagógica do Diagrama de Gowin</a:t>
            </a:r>
            <a:endParaRPr lang="pt-BR" sz="66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700" b="1" i="0" u="none" strike="noStrike" cap="none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Piúma-ES, </a:t>
            </a:r>
            <a:r>
              <a:rPr lang="pt-BR" sz="37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agosto</a:t>
            </a:r>
            <a:r>
              <a:rPr lang="pt-BR" sz="37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700" b="1" i="0" u="none" strike="noStrike" cap="none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de </a:t>
            </a:r>
            <a:r>
              <a:rPr lang="pt-BR" sz="37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2018</a:t>
            </a:r>
            <a:endParaRPr lang="pt-BR" sz="37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Shape 26">
            <a:hlinkClick r:id="rId5"/>
          </p:cNvPr>
          <p:cNvSpPr/>
          <p:nvPr/>
        </p:nvSpPr>
        <p:spPr>
          <a:xfrm>
            <a:off x="34853090" y="22243813"/>
            <a:ext cx="12815266" cy="48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4063576" y="1899683"/>
            <a:ext cx="24280708" cy="23457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b="1" i="0" u="none" strike="noStrike" cap="none" dirty="0" smtClean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ESTUDANDO PARA O ENEM DE FORMA INVERTIDA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b="1" i="0" u="none" strike="noStrike" cap="none" dirty="0" smtClean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i="0" u="none" strike="noStrike" cap="none" dirty="0" smtClean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Assunto: </a:t>
            </a:r>
            <a:r>
              <a:rPr lang="pt-BR" sz="4800" b="1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Movimento </a:t>
            </a:r>
            <a:r>
              <a:rPr lang="pt-BR" sz="4800" b="1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U</a:t>
            </a:r>
            <a:r>
              <a:rPr lang="pt-BR" sz="4800" b="1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niformemente Variado</a:t>
            </a:r>
            <a:endParaRPr lang="pt-BR" sz="4800" b="1" i="0" u="none" strike="noStrike" cap="none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8089" y="6011417"/>
            <a:ext cx="28869790" cy="3288247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12994930" y="8978994"/>
            <a:ext cx="7920900" cy="22813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 </a:t>
            </a:r>
            <a:r>
              <a:rPr lang="pt-BR" sz="3200" b="1" dirty="0" smtClean="0">
                <a:solidFill>
                  <a:schemeClr val="dk1"/>
                </a:solidFill>
              </a:rPr>
              <a:t>básica </a:t>
            </a:r>
          </a:p>
          <a:p>
            <a:pPr algn="just">
              <a:buSzPct val="25000"/>
            </a:pPr>
            <a:r>
              <a:rPr lang="pt-BR" sz="2400" dirty="0">
                <a:solidFill>
                  <a:schemeClr val="bg2"/>
                </a:solidFill>
              </a:rPr>
              <a:t>Supondo que as condições de trânsito sejam favoráveis para que o veículo da empresa ande continuamente na velocidade </a:t>
            </a:r>
            <a:r>
              <a:rPr lang="pt-BR" sz="2400" dirty="0" smtClean="0">
                <a:solidFill>
                  <a:schemeClr val="bg2"/>
                </a:solidFill>
              </a:rPr>
              <a:t>máxima permitida, qual </a:t>
            </a:r>
            <a:r>
              <a:rPr lang="pt-BR" sz="2400" dirty="0">
                <a:solidFill>
                  <a:schemeClr val="bg2"/>
                </a:solidFill>
              </a:rPr>
              <a:t>será o tempo necessário, em horas, para a realização da entrega?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22632714" y="7578543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</a:t>
            </a: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245233" y="7380479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210960" y="18265060"/>
            <a:ext cx="12745852" cy="115475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Conceitos: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Velocidade média, tempo, distância, competência </a:t>
            </a:r>
            <a:r>
              <a:rPr lang="pt-B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habilidade.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82868" y="12626876"/>
            <a:ext cx="11664690" cy="37378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Princípios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pt-BR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Movimento </a:t>
            </a:r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Retilíneo Uniformemente </a:t>
            </a:r>
            <a:r>
              <a:rPr lang="pt-BR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Variado </a:t>
            </a:r>
            <a:r>
              <a:rPr lang="pt-BR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pt-BR" sz="3200" dirty="0">
                <a:solidFill>
                  <a:schemeClr val="tx1"/>
                </a:solidFill>
                <a:sym typeface="Wingdings" panose="05000000000000000000" pitchFamily="2" charset="2"/>
              </a:rPr>
              <a:t>MRUV): A</a:t>
            </a:r>
            <a:r>
              <a:rPr lang="pt-BR" sz="3200" dirty="0">
                <a:solidFill>
                  <a:schemeClr val="tx1"/>
                </a:solidFill>
              </a:rPr>
              <a:t> velocidade varia uniformemente em razão ao tempo. Movimento de um móvel em relação a um referencial ao longo de uma reta, na qual sua aceleração é sempre constante. A velocidade do móvel sofre variações iguais em intervalos de tempo iguais.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pt-BR"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460034" y="11017602"/>
            <a:ext cx="11288190" cy="6304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Teoria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Física (</a:t>
            </a:r>
            <a:r>
              <a:rPr lang="pt-BR" sz="3200" dirty="0" smtClean="0">
                <a:solidFill>
                  <a:schemeClr val="dk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Cinemática)</a:t>
            </a:r>
            <a:endParaRPr lang="pt-BR" sz="3200" dirty="0">
              <a:solidFill>
                <a:schemeClr val="dk1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609095" y="9305214"/>
            <a:ext cx="10512561" cy="113595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Filosofia</a:t>
            </a:r>
            <a:r>
              <a:rPr lang="pt-BR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sym typeface="Arial"/>
              </a:rPr>
              <a:t>Estuda</a:t>
            </a:r>
            <a:r>
              <a:rPr lang="pt-BR" sz="3200" dirty="0">
                <a:solidFill>
                  <a:schemeClr val="dk1"/>
                </a:solidFill>
              </a:rPr>
              <a:t>ndo para o ENEM de forma Invertida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18882484" y="28389524"/>
            <a:ext cx="12865395" cy="41579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just">
              <a:buSzPct val="25000"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Registros / Dados:</a:t>
            </a:r>
            <a:r>
              <a:rPr lang="pt-BR" sz="3200" dirty="0">
                <a:solidFill>
                  <a:schemeClr val="dk1"/>
                </a:solidFill>
              </a:rPr>
              <a:t> </a:t>
            </a:r>
            <a:r>
              <a:rPr lang="pt-BR" sz="3600" dirty="0">
                <a:solidFill>
                  <a:schemeClr val="dk1"/>
                </a:solidFill>
              </a:rPr>
              <a:t>Livros, Internet e etc...</a:t>
            </a:r>
            <a:endParaRPr lang="pt-BR" sz="36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20221898" y="20949174"/>
            <a:ext cx="11525981" cy="68973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Transformações: </a:t>
            </a:r>
            <a:r>
              <a:rPr lang="pt-BR" sz="3200" dirty="0">
                <a:solidFill>
                  <a:schemeClr val="accent2"/>
                </a:solidFill>
              </a:rPr>
              <a:t>Com o veículo movimentando-se sempre com a velocidade máxima em cada trajeto, temos</a:t>
            </a:r>
            <a:r>
              <a:rPr lang="pt-BR" sz="3200" dirty="0" smtClean="0">
                <a:solidFill>
                  <a:schemeClr val="accent2"/>
                </a:solidFill>
              </a:rPr>
              <a:t>:</a:t>
            </a:r>
          </a:p>
          <a:p>
            <a:pPr>
              <a:buSzPct val="25000"/>
            </a:pPr>
            <a:endParaRPr lang="pt-BR" sz="3200" dirty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 smtClean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 smtClean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 smtClean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 smtClean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>
              <a:solidFill>
                <a:schemeClr val="accent2"/>
              </a:solidFill>
            </a:endParaRPr>
          </a:p>
          <a:p>
            <a:pPr>
              <a:buSzPct val="25000"/>
            </a:pPr>
            <a:endParaRPr lang="pt-BR" sz="32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SzPct val="25000"/>
            </a:pPr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</a:rPr>
              <a:t>Resposta</a:t>
            </a:r>
            <a:r>
              <a:rPr lang="pt-BR" sz="3200" dirty="0">
                <a:solidFill>
                  <a:schemeClr val="bg2">
                    <a:lumMod val="50000"/>
                  </a:schemeClr>
                </a:solidFill>
              </a:rPr>
              <a:t>: Letra C</a:t>
            </a:r>
          </a:p>
          <a:p>
            <a:pPr>
              <a:buSzPct val="25000"/>
            </a:pPr>
            <a:endParaRPr lang="pt-BR" sz="3200" dirty="0">
              <a:solidFill>
                <a:schemeClr val="accent2"/>
              </a:solidFill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20435777" y="19037400"/>
            <a:ext cx="11504428" cy="12069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Interpretações: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consenso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desafios são grandes na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preparação para o Enem, pois requer dedicação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resiliência.</a:t>
            </a:r>
            <a:endParaRPr lang="pt-BR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/>
          <p:nvPr/>
        </p:nvSpPr>
        <p:spPr>
          <a:xfrm>
            <a:off x="21713645" y="13277627"/>
            <a:ext cx="10229476" cy="528681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sym typeface="Arial"/>
              </a:rPr>
              <a:t>Asserções de 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conhecimento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sym typeface="Arial"/>
              </a:rPr>
              <a:t>: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endParaRPr lang="pt-BR" sz="32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pt-BR" sz="3200" dirty="0">
                <a:solidFill>
                  <a:schemeClr val="dk1"/>
                </a:solidFill>
                <a:sym typeface="Arial"/>
              </a:rPr>
              <a:t>Percebemos a importância dos conceitos da física, envolvidos na questão do </a:t>
            </a:r>
            <a:r>
              <a:rPr lang="pt-BR" sz="3200" dirty="0" smtClean="0">
                <a:solidFill>
                  <a:schemeClr val="dk1"/>
                </a:solidFill>
                <a:sym typeface="Arial"/>
              </a:rPr>
              <a:t>Enem</a:t>
            </a:r>
            <a:r>
              <a:rPr lang="pt-BR" sz="3200" dirty="0">
                <a:solidFill>
                  <a:schemeClr val="dk1"/>
                </a:solidFill>
              </a:rPr>
              <a:t> </a:t>
            </a:r>
            <a:r>
              <a:rPr lang="pt-BR" sz="3200" dirty="0" smtClean="0">
                <a:solidFill>
                  <a:schemeClr val="dk1"/>
                </a:solidFill>
              </a:rPr>
              <a:t>através desta questão.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pt-BR" sz="3200" dirty="0" smtClean="0">
                <a:solidFill>
                  <a:schemeClr val="dk1"/>
                </a:solidFill>
                <a:sym typeface="Arial"/>
              </a:rPr>
              <a:t>Durante o tempo de reação a velocidade escalar é </a:t>
            </a:r>
            <a:r>
              <a:rPr lang="pt-BR" sz="3200" smtClean="0">
                <a:solidFill>
                  <a:schemeClr val="dk1"/>
                </a:solidFill>
                <a:sym typeface="Arial"/>
              </a:rPr>
              <a:t>constante.</a:t>
            </a:r>
            <a:endParaRPr lang="pt-BR" sz="3200" dirty="0" smtClean="0">
              <a:solidFill>
                <a:schemeClr val="dk1"/>
              </a:solidFill>
              <a:sym typeface="Arial"/>
            </a:endParaRPr>
          </a:p>
        </p:txBody>
      </p:sp>
      <p:sp>
        <p:nvSpPr>
          <p:cNvPr id="50" name="Shape 50"/>
          <p:cNvSpPr txBox="1"/>
          <p:nvPr/>
        </p:nvSpPr>
        <p:spPr>
          <a:xfrm>
            <a:off x="595424" y="38893896"/>
            <a:ext cx="31451106" cy="404037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rgbClr val="000000"/>
                </a:solidFill>
                <a:sym typeface="Arial"/>
              </a:rPr>
              <a:t> Evento</a:t>
            </a:r>
            <a:r>
              <a:rPr lang="pt-BR" sz="3200" b="1" i="0" u="none" strike="noStrike" cap="none" dirty="0">
                <a:solidFill>
                  <a:srgbClr val="000000"/>
                </a:solidFill>
                <a:sym typeface="Arial"/>
              </a:rPr>
              <a:t>:</a:t>
            </a:r>
            <a:r>
              <a:rPr lang="pt-BR" sz="3200" b="0" i="0" u="none" strike="noStrike" cap="none" dirty="0">
                <a:solidFill>
                  <a:srgbClr val="000000"/>
                </a:solidFill>
                <a:sym typeface="Arial"/>
              </a:rPr>
              <a:t>  </a:t>
            </a:r>
            <a:endParaRPr lang="pt-BR" sz="3200" b="1" dirty="0">
              <a:solidFill>
                <a:schemeClr val="dk2"/>
              </a:solidFill>
            </a:endParaRPr>
          </a:p>
          <a:p>
            <a:pPr algn="ctr">
              <a:buSzPct val="25000"/>
            </a:pPr>
            <a:r>
              <a:rPr lang="pt-BR" sz="2800" b="1" dirty="0">
                <a:solidFill>
                  <a:schemeClr val="dk1"/>
                </a:solidFill>
              </a:rPr>
              <a:t>ENEM: </a:t>
            </a:r>
            <a:r>
              <a:rPr lang="pt-BR" sz="2800" dirty="0" smtClean="0">
                <a:solidFill>
                  <a:schemeClr val="dk1"/>
                </a:solidFill>
              </a:rPr>
              <a:t>2012 </a:t>
            </a:r>
            <a:r>
              <a:rPr lang="pt-BR" sz="2800" dirty="0">
                <a:solidFill>
                  <a:schemeClr val="dk1"/>
                </a:solidFill>
              </a:rPr>
              <a:t>| </a:t>
            </a:r>
            <a:r>
              <a:rPr lang="pt-BR" sz="2800" b="1" dirty="0">
                <a:solidFill>
                  <a:schemeClr val="dk1"/>
                </a:solidFill>
              </a:rPr>
              <a:t>Questão:</a:t>
            </a:r>
            <a:r>
              <a:rPr lang="pt-BR" sz="2800" dirty="0">
                <a:solidFill>
                  <a:schemeClr val="dk1"/>
                </a:solidFill>
              </a:rPr>
              <a:t> </a:t>
            </a:r>
            <a:r>
              <a:rPr lang="pt-BR" sz="2800" dirty="0" smtClean="0">
                <a:solidFill>
                  <a:schemeClr val="dk1"/>
                </a:solidFill>
              </a:rPr>
              <a:t>66|</a:t>
            </a:r>
            <a:r>
              <a:rPr lang="pt-BR" sz="2800" b="1" dirty="0" smtClean="0">
                <a:solidFill>
                  <a:schemeClr val="dk1"/>
                </a:solidFill>
              </a:rPr>
              <a:t> </a:t>
            </a:r>
            <a:r>
              <a:rPr lang="pt-BR" sz="2800" b="1" dirty="0">
                <a:solidFill>
                  <a:schemeClr val="dk1"/>
                </a:solidFill>
              </a:rPr>
              <a:t>Cinemática: </a:t>
            </a:r>
            <a:r>
              <a:rPr lang="pt-BR" sz="2800" dirty="0">
                <a:solidFill>
                  <a:schemeClr val="dk1"/>
                </a:solidFill>
              </a:rPr>
              <a:t>velocidade </a:t>
            </a:r>
            <a:r>
              <a:rPr lang="pt-BR" sz="2800" dirty="0" smtClean="0">
                <a:solidFill>
                  <a:schemeClr val="dk1"/>
                </a:solidFill>
              </a:rPr>
              <a:t>média </a:t>
            </a:r>
            <a:endParaRPr lang="pt-BR" sz="2800" b="1" dirty="0" smtClean="0">
              <a:solidFill>
                <a:schemeClr val="bg2"/>
              </a:solidFill>
            </a:endParaRPr>
          </a:p>
          <a:p>
            <a:r>
              <a:rPr lang="pt-BR" sz="2800" dirty="0" smtClean="0">
                <a:solidFill>
                  <a:schemeClr val="bg2"/>
                </a:solidFill>
              </a:rPr>
              <a:t>Uma </a:t>
            </a:r>
            <a:r>
              <a:rPr lang="pt-BR" sz="2800" dirty="0">
                <a:solidFill>
                  <a:schemeClr val="bg2"/>
                </a:solidFill>
              </a:rPr>
              <a:t>empresa de transporte precisa efetuar a entrega de uma encomenda o mais breve possível. Para tanto, a equipe de logística analisa o trajeto desde a empresa até o local da entrega. Ela verifica que o trajeto apresenta dois trechos de distâncias diferentes e velocidades máximas permitidas diferentes. No primeiro trecho, a velocidade máxima permitida é de 80 km/h e a distância a ser percorrida é de 80 km. No segundo trecho, cujo comprimento vale 60 km, a velocidade máxima permitida é 120 km/h. Supondo que as condições de trânsito sejam favoráveis para que o veículo da empresa ande continuamente na velocidade máxima permitida, qual será o tempo necessário, em horas, para a realização da entrega?</a:t>
            </a:r>
          </a:p>
          <a:p>
            <a:endParaRPr lang="pt-BR" sz="2800" dirty="0">
              <a:solidFill>
                <a:schemeClr val="bg2"/>
              </a:solidFill>
            </a:endParaRPr>
          </a:p>
          <a:p>
            <a:r>
              <a:rPr lang="pt-BR" sz="2800" dirty="0">
                <a:solidFill>
                  <a:schemeClr val="bg2"/>
                </a:solidFill>
              </a:rPr>
              <a:t>a) 0,7 b) 1,4 c) 1,5 d) 2,0 e) 3,0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115721" y="9250326"/>
            <a:ext cx="9811436" cy="35300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valor (Conclusão): </a:t>
            </a:r>
            <a:r>
              <a:rPr lang="pt-BR" sz="3200" dirty="0" smtClean="0">
                <a:solidFill>
                  <a:schemeClr val="dk1"/>
                </a:solidFill>
                <a:sym typeface="Arial"/>
              </a:rPr>
              <a:t>A atividade que realizamos trouxe  benefícios, pois ajuda na  aprendizagem da física. Queremos que nosso trabalho seja divulgado na escola. </a:t>
            </a:r>
            <a:r>
              <a:rPr lang="pt-BR" sz="3200" dirty="0" smtClean="0">
                <a:solidFill>
                  <a:schemeClr val="dk1"/>
                </a:solidFill>
              </a:rPr>
              <a:t>Ficou mais fácil de entender todo o processo de uma boa preparação. O </a:t>
            </a:r>
            <a:r>
              <a:rPr lang="pt-BR" sz="3200" dirty="0">
                <a:solidFill>
                  <a:schemeClr val="dk1"/>
                </a:solidFill>
              </a:rPr>
              <a:t>diagrama V ajuda e auxilia no estudo para o ENEM.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27316963" y="3680956"/>
            <a:ext cx="4792135" cy="3855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pt-BR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950834" y="4592512"/>
            <a:ext cx="20170094" cy="2794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pt-BR" sz="4000" dirty="0" smtClean="0">
                <a:solidFill>
                  <a:schemeClr val="dk1"/>
                </a:solidFill>
              </a:rPr>
              <a:t>Aluna: </a:t>
            </a:r>
            <a:r>
              <a:rPr lang="pt-BR" sz="4000" dirty="0">
                <a:solidFill>
                  <a:schemeClr val="dk1"/>
                </a:solidFill>
              </a:rPr>
              <a:t>L</a:t>
            </a:r>
            <a:r>
              <a:rPr lang="pt-BR" sz="4000" dirty="0" smtClean="0">
                <a:solidFill>
                  <a:schemeClr val="dk1"/>
                </a:solidFill>
              </a:rPr>
              <a:t>orrana </a:t>
            </a:r>
            <a:r>
              <a:rPr lang="pt-BR" sz="4000" dirty="0" err="1">
                <a:solidFill>
                  <a:schemeClr val="dk1"/>
                </a:solidFill>
              </a:rPr>
              <a:t>B</a:t>
            </a:r>
            <a:r>
              <a:rPr lang="pt-BR" sz="4000" dirty="0" err="1" smtClean="0">
                <a:solidFill>
                  <a:schemeClr val="dk1"/>
                </a:solidFill>
              </a:rPr>
              <a:t>ourguignon</a:t>
            </a:r>
            <a:endParaRPr lang="pt-BR" sz="4000" dirty="0" smtClean="0">
              <a:solidFill>
                <a:schemeClr val="dk1"/>
              </a:solidFill>
            </a:endParaRPr>
          </a:p>
          <a:p>
            <a:pPr lvl="0" algn="ctr">
              <a:buSzPct val="25000"/>
            </a:pPr>
            <a:r>
              <a:rPr lang="pt-BR" sz="4000" b="1" dirty="0" smtClean="0">
                <a:solidFill>
                  <a:schemeClr val="dk1"/>
                </a:solidFill>
              </a:rPr>
              <a:t>Série</a:t>
            </a:r>
            <a:r>
              <a:rPr lang="pt-BR" sz="4000" b="1" dirty="0">
                <a:solidFill>
                  <a:schemeClr val="dk1"/>
                </a:solidFill>
              </a:rPr>
              <a:t>: </a:t>
            </a:r>
            <a:r>
              <a:rPr lang="pt-BR" sz="4000" dirty="0" smtClean="0">
                <a:solidFill>
                  <a:schemeClr val="dk1"/>
                </a:solidFill>
              </a:rPr>
              <a:t>2° </a:t>
            </a:r>
            <a:r>
              <a:rPr lang="pt-BR" sz="4000" dirty="0">
                <a:solidFill>
                  <a:schemeClr val="dk1"/>
                </a:solidFill>
              </a:rPr>
              <a:t>ano | </a:t>
            </a:r>
            <a:r>
              <a:rPr lang="pt-BR" sz="4000" b="1" dirty="0" smtClean="0">
                <a:solidFill>
                  <a:schemeClr val="dk1"/>
                </a:solidFill>
              </a:rPr>
              <a:t>Turma</a:t>
            </a:r>
            <a:r>
              <a:rPr lang="pt-BR" sz="4000" dirty="0" smtClean="0">
                <a:solidFill>
                  <a:schemeClr val="dk1"/>
                </a:solidFill>
              </a:rPr>
              <a:t>:M01 </a:t>
            </a:r>
            <a:r>
              <a:rPr lang="pt-BR" sz="4000" dirty="0">
                <a:solidFill>
                  <a:schemeClr val="dk1"/>
                </a:solidFill>
              </a:rPr>
              <a:t>| </a:t>
            </a:r>
            <a:r>
              <a:rPr lang="pt-BR" sz="4000" b="1" dirty="0">
                <a:solidFill>
                  <a:schemeClr val="dk1"/>
                </a:solidFill>
              </a:rPr>
              <a:t>Turno</a:t>
            </a:r>
            <a:r>
              <a:rPr lang="pt-BR" sz="4000" dirty="0">
                <a:solidFill>
                  <a:schemeClr val="dk1"/>
                </a:solidFill>
              </a:rPr>
              <a:t>: matutino </a:t>
            </a:r>
            <a:endParaRPr lang="pt-BR" sz="4000" dirty="0" smtClean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0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Professor: Lucas A. 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EEEFM </a:t>
            </a:r>
            <a:r>
              <a:rPr lang="pt-BR" sz="40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Profª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Filomena </a:t>
            </a:r>
            <a:r>
              <a:rPr lang="pt-BR" sz="40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Quitiba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-  </a:t>
            </a:r>
            <a:r>
              <a:rPr lang="pt-BR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lucas.perobas@gmail.com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7">
            <a:alphaModFix/>
          </a:blip>
          <a:srcRect l="47566" t="30425" r="46550" b="60655"/>
          <a:stretch/>
        </p:blipFill>
        <p:spPr>
          <a:xfrm>
            <a:off x="14656746" y="14451936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745710" y="28657839"/>
            <a:ext cx="50847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dirty="0">
              <a:solidFill>
                <a:srgbClr val="202020"/>
              </a:solidFill>
            </a:endParaRPr>
          </a:p>
        </p:txBody>
      </p:sp>
      <p:graphicFrame>
        <p:nvGraphicFramePr>
          <p:cNvPr id="68" name="Shape 68"/>
          <p:cNvGraphicFramePr/>
          <p:nvPr>
            <p:extLst>
              <p:ext uri="{D42A27DB-BD31-4B8C-83A1-F6EECF244321}">
                <p14:modId xmlns:p14="http://schemas.microsoft.com/office/powerpoint/2010/main" val="4079307"/>
              </p:ext>
            </p:extLst>
          </p:nvPr>
        </p:nvGraphicFramePr>
        <p:xfrm>
          <a:off x="249078" y="21891106"/>
          <a:ext cx="13702845" cy="9810208"/>
        </p:xfrm>
        <a:graphic>
          <a:graphicData uri="http://schemas.openxmlformats.org/drawingml/2006/table">
            <a:tbl>
              <a:tblPr firstRow="1" bandRow="1">
                <a:noFill/>
                <a:tableStyleId>{49AB172B-123D-4359-81A1-3278819959C6}</a:tableStyleId>
              </a:tblPr>
              <a:tblGrid>
                <a:gridCol w="13702845"/>
              </a:tblGrid>
              <a:tr h="2037798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36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Competência III - Selecionar, organizar, relacionar, interpretar dados e informações representados de diferentes formas para tomar decisões e enfrentar situações - problema.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18A"/>
                    </a:solidFill>
                  </a:tcPr>
                </a:tc>
              </a:tr>
              <a:tr h="2989067">
                <a:tc>
                  <a:txBody>
                    <a:bodyPr/>
                    <a:lstStyle/>
                    <a:p>
                      <a:pPr algn="ctr"/>
                      <a:r>
                        <a:rPr lang="pt-BR" sz="4000" b="1" dirty="0" smtClean="0">
                          <a:solidFill>
                            <a:schemeClr val="accent2"/>
                          </a:solidFill>
                        </a:rPr>
                        <a:t>M1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Compreender as ciências naturais e as</a:t>
                      </a:r>
                      <a:r>
                        <a:rPr lang="pt-BR" sz="40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tecnologias a elas associadas como</a:t>
                      </a:r>
                      <a:r>
                        <a:rPr lang="pt-BR" sz="40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construções humanas, percebendo</a:t>
                      </a:r>
                      <a:r>
                        <a:rPr lang="pt-BR" sz="40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seus papéis nos processos de</a:t>
                      </a:r>
                      <a:r>
                        <a:rPr lang="pt-BR" sz="4000" baseline="0" dirty="0" smtClean="0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produção e no desenvolvimento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econômico e social da humanidade. </a:t>
                      </a:r>
                    </a:p>
                    <a:p>
                      <a:pPr algn="ctr"/>
                      <a:r>
                        <a:rPr lang="pt-BR" sz="4000" b="1" dirty="0" smtClean="0">
                          <a:solidFill>
                            <a:schemeClr val="accent2"/>
                          </a:solidFill>
                        </a:rPr>
                        <a:t>H2 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Associar a solução de problemas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de comunicação, transporte, saúde,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ou outro, com o correspondente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desenvolvimento científico e</a:t>
                      </a:r>
                    </a:p>
                    <a:p>
                      <a:pPr algn="ctr"/>
                      <a:r>
                        <a:rPr lang="pt-BR" sz="4000" dirty="0" smtClean="0">
                          <a:solidFill>
                            <a:schemeClr val="accent2"/>
                          </a:solidFill>
                        </a:rPr>
                        <a:t>tecnológico. </a:t>
                      </a:r>
                    </a:p>
                    <a:p>
                      <a:pPr algn="ctr"/>
                      <a:endParaRPr lang="pt-BR" sz="3200" dirty="0" smtClean="0">
                        <a:solidFill>
                          <a:schemeClr val="accent2"/>
                        </a:solidFill>
                      </a:endParaRPr>
                    </a:p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endParaRPr lang="pt-BR" sz="32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359960" y="20626731"/>
            <a:ext cx="6322814" cy="7279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Competências e habilidades </a:t>
            </a: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777" y="21891106"/>
            <a:ext cx="10866474" cy="4506647"/>
          </a:xfrm>
          <a:prstGeom prst="rect">
            <a:avLst/>
          </a:prstGeom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75906" y="2710543"/>
            <a:ext cx="3657600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707"/>
    </mc:Choice>
    <mc:Fallback xmlns="">
      <p:transition spd="slow" advTm="366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540</Words>
  <Application>Microsoft Office PowerPoint</Application>
  <PresentationFormat>Personalizar</PresentationFormat>
  <Paragraphs>65</Paragraphs>
  <Slides>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Cambria</vt:lpstr>
      <vt:lpstr>Wingdings</vt:lpstr>
      <vt:lpstr>Arial</vt:lpstr>
      <vt:lpstr>Tahoma</vt:lpstr>
      <vt:lpstr>Calibri</vt:lpstr>
      <vt:lpstr>Times New Roman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</dc:creator>
  <cp:lastModifiedBy>lucas xavier</cp:lastModifiedBy>
  <cp:revision>44</cp:revision>
  <dcterms:modified xsi:type="dcterms:W3CDTF">2018-09-24T01:27:02Z</dcterms:modified>
</cp:coreProperties>
</file>