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32399288" cy="43200638"/>
  <p:notesSz cx="6858000" cy="9028113"/>
  <p:embeddedFontLst>
    <p:embeddedFont>
      <p:font typeface="Cambria" panose="02040503050406030204" pitchFamily="18" charset="0"/>
      <p:regular r:id="rId4"/>
      <p:bold r:id="rId5"/>
      <p:italic r:id="rId6"/>
      <p:boldItalic r:id="rId7"/>
    </p:embeddedFont>
    <p:embeddedFont>
      <p:font typeface="Tahoma" panose="020B0604030504040204" pitchFamily="34" charset="0"/>
      <p:regular r:id="rId8"/>
      <p:bold r:id="rId9"/>
    </p:embeddedFont>
    <p:embeddedFont>
      <p:font typeface="Calibri" panose="020F0502020204030204" pitchFamily="34" charset="0"/>
      <p:regular r:id="rId10"/>
      <p:bold r:id="rId11"/>
      <p:italic r:id="rId12"/>
      <p:boldItalic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606">
          <p15:clr>
            <a:srgbClr val="A4A3A4"/>
          </p15:clr>
        </p15:guide>
        <p15:guide id="2" pos="102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AB172B-123D-4359-81A1-3278819959C6}">
  <a:tblStyle styleId="{49AB172B-123D-4359-81A1-3278819959C6}" styleName="Table_0">
    <a:wholeTbl>
      <a:tcTxStyle b="off" i="off">
        <a:font>
          <a:latin typeface="Times New Roman"/>
          <a:ea typeface="Times New Roman"/>
          <a:cs typeface="Times New Roman"/>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F6EF"/>
          </a:solidFill>
        </a:fill>
      </a:tcStyle>
    </a:wholeTbl>
    <a:band1H>
      <a:tcTxStyle/>
      <a:tcStyle>
        <a:tcBdr/>
        <a:fill>
          <a:solidFill>
            <a:srgbClr val="CAECDD"/>
          </a:solidFill>
        </a:fill>
      </a:tcStyle>
    </a:band1H>
    <a:band2H>
      <a:tcTxStyle/>
      <a:tcStyle>
        <a:tcBdr/>
      </a:tcStyle>
    </a:band2H>
    <a:band1V>
      <a:tcTxStyle/>
      <a:tcStyle>
        <a:tcBdr/>
        <a:fill>
          <a:solidFill>
            <a:srgbClr val="CAECDD"/>
          </a:solidFill>
        </a:fill>
      </a:tcStyle>
    </a:band1V>
    <a:band2V>
      <a:tcTxStyle/>
      <a:tcStyle>
        <a:tcBdr/>
      </a:tcStyle>
    </a:band2V>
    <a:lastCol>
      <a:tcTxStyle b="on" i="off">
        <a:font>
          <a:latin typeface="Times New Roman"/>
          <a:ea typeface="Times New Roman"/>
          <a:cs typeface="Times New Roman"/>
        </a:font>
        <a:schemeClr val="lt1"/>
      </a:tcTxStyle>
      <a:tcStyle>
        <a:tcBdr/>
        <a:fill>
          <a:solidFill>
            <a:schemeClr val="accent1"/>
          </a:solidFill>
        </a:fill>
      </a:tcStyle>
    </a:lastCol>
    <a:firstCol>
      <a:tcTxStyle b="on" i="off">
        <a:font>
          <a:latin typeface="Times New Roman"/>
          <a:ea typeface="Times New Roman"/>
          <a:cs typeface="Times New Roman"/>
        </a:font>
        <a:schemeClr val="lt1"/>
      </a:tcTxStyle>
      <a:tcStyle>
        <a:tcBdr/>
        <a:fill>
          <a:solidFill>
            <a:schemeClr val="accent1"/>
          </a:solidFill>
        </a:fill>
      </a:tcStyle>
    </a:firstCol>
    <a:lastRow>
      <a:tcTxStyle b="on" i="off">
        <a:font>
          <a:latin typeface="Times New Roman"/>
          <a:ea typeface="Times New Roman"/>
          <a:cs typeface="Times New Roman"/>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Times New Roman"/>
          <a:ea typeface="Times New Roman"/>
          <a:cs typeface="Times New Roman"/>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57" autoAdjust="0"/>
  </p:normalViewPr>
  <p:slideViewPr>
    <p:cSldViewPr snapToGrid="0">
      <p:cViewPr>
        <p:scale>
          <a:sx n="20" d="100"/>
          <a:sy n="20" d="100"/>
        </p:scale>
        <p:origin x="624" y="-96"/>
      </p:cViewPr>
      <p:guideLst>
        <p:guide orient="horz" pos="13606"/>
        <p:guide pos="10204"/>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0850"/>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Tahoma"/>
                <a:ea typeface="Tahoma"/>
                <a:cs typeface="Tahoma"/>
                <a:sym typeface="Tahoma"/>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4" name="Shape 4"/>
          <p:cNvSpPr txBox="1">
            <a:spLocks noGrp="1"/>
          </p:cNvSpPr>
          <p:nvPr>
            <p:ph type="dt" idx="10"/>
          </p:nvPr>
        </p:nvSpPr>
        <p:spPr>
          <a:xfrm>
            <a:off x="3884613" y="0"/>
            <a:ext cx="2971800" cy="450850"/>
          </a:xfrm>
          <a:prstGeom prst="rect">
            <a:avLst/>
          </a:prstGeom>
          <a:noFill/>
          <a:ln>
            <a:noFill/>
          </a:ln>
        </p:spPr>
        <p:txBody>
          <a:bodyPr wrap="square"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Tahoma"/>
                <a:ea typeface="Tahoma"/>
                <a:cs typeface="Tahoma"/>
                <a:sym typeface="Tahoma"/>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5" name="Shape 5"/>
          <p:cNvSpPr>
            <a:spLocks noGrp="1" noRot="1" noChangeAspect="1"/>
          </p:cNvSpPr>
          <p:nvPr>
            <p:ph type="sldImg" idx="3"/>
          </p:nvPr>
        </p:nvSpPr>
        <p:spPr>
          <a:xfrm>
            <a:off x="2160588" y="677863"/>
            <a:ext cx="2536825" cy="3384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287838"/>
            <a:ext cx="5486400" cy="4062412"/>
          </a:xfrm>
          <a:prstGeom prst="rect">
            <a:avLst/>
          </a:prstGeom>
          <a:noFill/>
          <a:ln>
            <a:noFill/>
          </a:ln>
        </p:spPr>
        <p:txBody>
          <a:bodyPr wrap="square" lIns="91425" tIns="91425" rIns="91425" bIns="91425" anchor="t" anchorCtr="0"/>
          <a:lstStyle>
            <a:lvl1pPr marL="0" marR="0" lvl="0" indent="0" algn="l" rtl="0">
              <a:spcBef>
                <a:spcPts val="360"/>
              </a:spcBef>
              <a:spcAft>
                <a:spcPts val="0"/>
              </a:spcAft>
              <a:buChar char="●"/>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Char char="○"/>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har char="■"/>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Char char="●"/>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575675"/>
            <a:ext cx="2971800" cy="450850"/>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Tahoma"/>
                <a:ea typeface="Tahoma"/>
                <a:cs typeface="Tahoma"/>
                <a:sym typeface="Tahoma"/>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8" name="Shape 8"/>
          <p:cNvSpPr txBox="1">
            <a:spLocks noGrp="1"/>
          </p:cNvSpPr>
          <p:nvPr>
            <p:ph type="sldNum" idx="12"/>
          </p:nvPr>
        </p:nvSpPr>
        <p:spPr>
          <a:xfrm>
            <a:off x="3884613" y="8575675"/>
            <a:ext cx="2971800" cy="45085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pt-BR" sz="1200" b="0" i="0" u="none" strike="noStrike" cap="none">
                <a:solidFill>
                  <a:schemeClr val="dk1"/>
                </a:solidFill>
                <a:latin typeface="Tahoma"/>
                <a:ea typeface="Tahoma"/>
                <a:cs typeface="Tahoma"/>
                <a:sym typeface="Tahoma"/>
              </a:rPr>
              <a:pPr marL="0" marR="0" lvl="0" indent="0" algn="r" rtl="0">
                <a:spcBef>
                  <a:spcPts val="0"/>
                </a:spcBef>
                <a:spcAft>
                  <a:spcPts val="0"/>
                </a:spcAft>
                <a:buSzPct val="25000"/>
                <a:buNone/>
              </a:pPr>
              <a:t>‹nº›</a:t>
            </a:fld>
            <a:endParaRPr lang="pt-BR" sz="1200" b="0" i="0" u="none" strike="noStrike" cap="none"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397423227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Shape 20"/>
          <p:cNvSpPr>
            <a:spLocks noGrp="1" noRot="1" noChangeAspect="1"/>
          </p:cNvSpPr>
          <p:nvPr>
            <p:ph type="sldImg" idx="2"/>
          </p:nvPr>
        </p:nvSpPr>
        <p:spPr>
          <a:xfrm>
            <a:off x="2160588" y="677863"/>
            <a:ext cx="2536825" cy="3384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1" name="Shape 21"/>
          <p:cNvSpPr txBox="1">
            <a:spLocks noGrp="1"/>
          </p:cNvSpPr>
          <p:nvPr>
            <p:ph type="body" idx="1"/>
          </p:nvPr>
        </p:nvSpPr>
        <p:spPr>
          <a:xfrm>
            <a:off x="685800" y="4287838"/>
            <a:ext cx="5486400" cy="406241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
        <p:nvSpPr>
          <p:cNvPr id="22" name="Shape 22"/>
          <p:cNvSpPr txBox="1">
            <a:spLocks noGrp="1"/>
          </p:cNvSpPr>
          <p:nvPr>
            <p:ph type="sldNum" idx="12"/>
          </p:nvPr>
        </p:nvSpPr>
        <p:spPr>
          <a:xfrm>
            <a:off x="3884613" y="8575675"/>
            <a:ext cx="2971800" cy="45085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pt-BR" sz="1200" b="0" u="none">
                <a:solidFill>
                  <a:schemeClr val="dk1"/>
                </a:solidFill>
                <a:latin typeface="Tahoma"/>
                <a:ea typeface="Tahoma"/>
                <a:cs typeface="Tahoma"/>
                <a:sym typeface="Tahoma"/>
              </a:rPr>
              <a:pPr marL="0" marR="0" lvl="0" indent="0" algn="r" rtl="0">
                <a:spcBef>
                  <a:spcPts val="0"/>
                </a:spcBef>
                <a:spcAft>
                  <a:spcPts val="0"/>
                </a:spcAft>
                <a:buSzPct val="25000"/>
                <a:buNone/>
              </a:pPr>
              <a:t>1</a:t>
            </a:fld>
            <a:endParaRPr lang="pt-BR" sz="1200" b="0" u="none"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268745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2428875" y="39362063"/>
            <a:ext cx="6751638" cy="2881312"/>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7654"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17" name="Shape 17"/>
          <p:cNvSpPr txBox="1">
            <a:spLocks noGrp="1"/>
          </p:cNvSpPr>
          <p:nvPr>
            <p:ph type="ftr" idx="11"/>
          </p:nvPr>
        </p:nvSpPr>
        <p:spPr>
          <a:xfrm>
            <a:off x="11069638" y="39362063"/>
            <a:ext cx="10260012" cy="2881312"/>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7654"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18" name="Shape 18"/>
          <p:cNvSpPr txBox="1">
            <a:spLocks noGrp="1"/>
          </p:cNvSpPr>
          <p:nvPr>
            <p:ph type="sldNum" idx="12"/>
          </p:nvPr>
        </p:nvSpPr>
        <p:spPr>
          <a:xfrm>
            <a:off x="23218775" y="39362063"/>
            <a:ext cx="6751638" cy="2881312"/>
          </a:xfrm>
          <a:prstGeom prst="rect">
            <a:avLst/>
          </a:prstGeom>
          <a:noFill/>
          <a:ln>
            <a:noFill/>
          </a:ln>
        </p:spPr>
        <p:txBody>
          <a:bodyPr wrap="square" lIns="535200" tIns="267600" rIns="535200" bIns="267600" anchor="t" anchorCtr="0">
            <a:noAutofit/>
          </a:bodyPr>
          <a:lstStyle/>
          <a:p>
            <a:pPr marL="0" marR="0" lvl="0" indent="0" algn="r" rtl="0">
              <a:spcBef>
                <a:spcPts val="0"/>
              </a:spcBef>
              <a:spcAft>
                <a:spcPts val="0"/>
              </a:spcAft>
              <a:buSzPct val="25000"/>
              <a:buNone/>
            </a:pPr>
            <a:fld id="{00000000-1234-1234-1234-123412341234}" type="slidenum">
              <a:rPr lang="pt-BR" sz="76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‹nº›</a:t>
            </a:fld>
            <a:endParaRPr lang="pt-BR" sz="76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2428875" y="3838575"/>
            <a:ext cx="27541537" cy="72009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1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241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241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241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24100" b="0" i="0" u="none" strike="noStrike" cap="none">
                <a:solidFill>
                  <a:schemeClr val="dk2"/>
                </a:solidFill>
                <a:latin typeface="Times New Roman"/>
                <a:ea typeface="Times New Roman"/>
                <a:cs typeface="Times New Roman"/>
                <a:sym typeface="Times New Roman"/>
              </a:defRPr>
            </a:lvl5pPr>
            <a:lvl6pPr marL="432007" marR="0" lvl="5" indent="-207" algn="ctr" rtl="0">
              <a:spcBef>
                <a:spcPts val="0"/>
              </a:spcBef>
              <a:spcAft>
                <a:spcPts val="0"/>
              </a:spcAft>
              <a:buNone/>
              <a:defRPr sz="24189" b="0" i="0" u="none" strike="noStrike" cap="none">
                <a:solidFill>
                  <a:schemeClr val="dk2"/>
                </a:solidFill>
                <a:latin typeface="Times New Roman"/>
                <a:ea typeface="Times New Roman"/>
                <a:cs typeface="Times New Roman"/>
                <a:sym typeface="Times New Roman"/>
              </a:defRPr>
            </a:lvl6pPr>
            <a:lvl7pPr marL="864017" marR="0" lvl="6" indent="-417" algn="ctr" rtl="0">
              <a:spcBef>
                <a:spcPts val="0"/>
              </a:spcBef>
              <a:spcAft>
                <a:spcPts val="0"/>
              </a:spcAft>
              <a:buNone/>
              <a:defRPr sz="24189" b="0" i="0" u="none" strike="noStrike" cap="none">
                <a:solidFill>
                  <a:schemeClr val="dk2"/>
                </a:solidFill>
                <a:latin typeface="Times New Roman"/>
                <a:ea typeface="Times New Roman"/>
                <a:cs typeface="Times New Roman"/>
                <a:sym typeface="Times New Roman"/>
              </a:defRPr>
            </a:lvl7pPr>
            <a:lvl8pPr marL="1296025" marR="0" lvl="7" indent="-624" algn="ctr" rtl="0">
              <a:spcBef>
                <a:spcPts val="0"/>
              </a:spcBef>
              <a:spcAft>
                <a:spcPts val="0"/>
              </a:spcAft>
              <a:buNone/>
              <a:defRPr sz="24189" b="0" i="0" u="none" strike="noStrike" cap="none">
                <a:solidFill>
                  <a:schemeClr val="dk2"/>
                </a:solidFill>
                <a:latin typeface="Times New Roman"/>
                <a:ea typeface="Times New Roman"/>
                <a:cs typeface="Times New Roman"/>
                <a:sym typeface="Times New Roman"/>
              </a:defRPr>
            </a:lvl8pPr>
            <a:lvl9pPr marL="1728033" marR="0" lvl="8" indent="-833" algn="ctr" rtl="0">
              <a:spcBef>
                <a:spcPts val="0"/>
              </a:spcBef>
              <a:spcAft>
                <a:spcPts val="0"/>
              </a:spcAft>
              <a:buNone/>
              <a:defRPr sz="24189" b="0" i="0" u="none" strike="noStrike" cap="none">
                <a:solidFill>
                  <a:schemeClr val="dk2"/>
                </a:solidFill>
                <a:latin typeface="Times New Roman"/>
                <a:ea typeface="Times New Roman"/>
                <a:cs typeface="Times New Roman"/>
                <a:sym typeface="Times New Roman"/>
              </a:defRPr>
            </a:lvl9pPr>
          </a:lstStyle>
          <a:p>
            <a:endParaRPr/>
          </a:p>
        </p:txBody>
      </p:sp>
      <p:sp>
        <p:nvSpPr>
          <p:cNvPr id="11" name="Shape 11"/>
          <p:cNvSpPr txBox="1">
            <a:spLocks noGrp="1"/>
          </p:cNvSpPr>
          <p:nvPr>
            <p:ph type="body" idx="1"/>
          </p:nvPr>
        </p:nvSpPr>
        <p:spPr>
          <a:xfrm>
            <a:off x="2428875" y="12477750"/>
            <a:ext cx="27541537" cy="25922287"/>
          </a:xfrm>
          <a:prstGeom prst="rect">
            <a:avLst/>
          </a:prstGeom>
          <a:noFill/>
          <a:ln>
            <a:noFill/>
          </a:ln>
        </p:spPr>
        <p:txBody>
          <a:bodyPr wrap="square" lIns="91425" tIns="91425" rIns="91425" bIns="91425" anchor="t" anchorCtr="0"/>
          <a:lstStyle>
            <a:lvl1pPr marL="1893888" marR="0" lvl="0" indent="-769938" algn="l" rtl="0">
              <a:spcBef>
                <a:spcPts val="3540"/>
              </a:spcBef>
              <a:spcAft>
                <a:spcPts val="0"/>
              </a:spcAft>
              <a:buClr>
                <a:schemeClr val="dk1"/>
              </a:buClr>
              <a:buSzPct val="100000"/>
              <a:buFont typeface="Times New Roman"/>
              <a:buChar char="•"/>
              <a:defRPr sz="17700" b="0" i="0" u="none" strike="noStrike" cap="none">
                <a:solidFill>
                  <a:schemeClr val="dk1"/>
                </a:solidFill>
                <a:latin typeface="Times New Roman"/>
                <a:ea typeface="Times New Roman"/>
                <a:cs typeface="Times New Roman"/>
                <a:sym typeface="Times New Roman"/>
              </a:defRPr>
            </a:lvl1pPr>
            <a:lvl2pPr marL="4108450" marR="0" lvl="1" indent="-603250" algn="l" rtl="0">
              <a:spcBef>
                <a:spcPts val="3080"/>
              </a:spcBef>
              <a:spcAft>
                <a:spcPts val="0"/>
              </a:spcAft>
              <a:buClr>
                <a:schemeClr val="dk1"/>
              </a:buClr>
              <a:buSzPct val="100000"/>
              <a:buFont typeface="Times New Roman"/>
              <a:buChar char="–"/>
              <a:defRPr sz="15400" b="0" i="0" u="none" strike="noStrike" cap="none">
                <a:solidFill>
                  <a:schemeClr val="dk1"/>
                </a:solidFill>
                <a:latin typeface="Times New Roman"/>
                <a:ea typeface="Times New Roman"/>
                <a:cs typeface="Times New Roman"/>
                <a:sym typeface="Times New Roman"/>
              </a:defRPr>
            </a:lvl2pPr>
            <a:lvl3pPr marL="6319838" marR="0" lvl="2" indent="-427037" algn="l" rtl="0">
              <a:spcBef>
                <a:spcPts val="2640"/>
              </a:spcBef>
              <a:spcAft>
                <a:spcPts val="0"/>
              </a:spcAft>
              <a:buClr>
                <a:schemeClr val="dk1"/>
              </a:buClr>
              <a:buSzPct val="100000"/>
              <a:buFont typeface="Times New Roman"/>
              <a:buChar char="•"/>
              <a:defRPr sz="13200" b="0" i="0" u="none" strike="noStrike" cap="none">
                <a:solidFill>
                  <a:schemeClr val="dk1"/>
                </a:solidFill>
                <a:latin typeface="Times New Roman"/>
                <a:ea typeface="Times New Roman"/>
                <a:cs typeface="Times New Roman"/>
                <a:sym typeface="Times New Roman"/>
              </a:defRPr>
            </a:lvl3pPr>
            <a:lvl4pPr marL="8847138" marR="0" lvl="3" indent="-566738" algn="l" rtl="0">
              <a:spcBef>
                <a:spcPts val="2200"/>
              </a:spcBef>
              <a:spcAft>
                <a:spcPts val="0"/>
              </a:spcAft>
              <a:buClr>
                <a:schemeClr val="dk1"/>
              </a:buClr>
              <a:buSzPct val="100000"/>
              <a:buFont typeface="Times New Roman"/>
              <a:buChar char="–"/>
              <a:defRPr sz="11000" b="0" i="0" u="none" strike="noStrike" cap="none">
                <a:solidFill>
                  <a:schemeClr val="dk1"/>
                </a:solidFill>
                <a:latin typeface="Times New Roman"/>
                <a:ea typeface="Times New Roman"/>
                <a:cs typeface="Times New Roman"/>
                <a:sym typeface="Times New Roman"/>
              </a:defRPr>
            </a:lvl4pPr>
            <a:lvl5pPr marL="11377613" marR="0" lvl="4" indent="-569913" algn="l" rtl="0">
              <a:spcBef>
                <a:spcPts val="2200"/>
              </a:spcBef>
              <a:spcAft>
                <a:spcPts val="0"/>
              </a:spcAft>
              <a:buClr>
                <a:schemeClr val="dk1"/>
              </a:buClr>
              <a:buSzPct val="100000"/>
              <a:buFont typeface="Times New Roman"/>
              <a:buChar char="»"/>
              <a:defRPr sz="11000" b="0" i="0" u="none" strike="noStrike" cap="none">
                <a:solidFill>
                  <a:schemeClr val="dk1"/>
                </a:solidFill>
                <a:latin typeface="Times New Roman"/>
                <a:ea typeface="Times New Roman"/>
                <a:cs typeface="Times New Roman"/>
                <a:sym typeface="Times New Roman"/>
              </a:defRPr>
            </a:lvl5pPr>
            <a:lvl6pPr marL="11809727" marR="0" lvl="5" indent="-566734" algn="l" rtl="0">
              <a:spcBef>
                <a:spcPts val="2211"/>
              </a:spcBef>
              <a:spcAft>
                <a:spcPts val="0"/>
              </a:spcAft>
              <a:buClr>
                <a:schemeClr val="dk1"/>
              </a:buClr>
              <a:buSzPct val="99594"/>
              <a:buFont typeface="Times New Roman"/>
              <a:buChar char="»"/>
              <a:defRPr sz="11055" b="0" i="0" u="none" strike="noStrike" cap="none">
                <a:solidFill>
                  <a:schemeClr val="dk1"/>
                </a:solidFill>
                <a:latin typeface="Times New Roman"/>
                <a:ea typeface="Times New Roman"/>
                <a:cs typeface="Times New Roman"/>
                <a:sym typeface="Times New Roman"/>
              </a:defRPr>
            </a:lvl6pPr>
            <a:lvl7pPr marL="12241735" marR="0" lvl="6" indent="-566942" algn="l" rtl="0">
              <a:spcBef>
                <a:spcPts val="2211"/>
              </a:spcBef>
              <a:spcAft>
                <a:spcPts val="0"/>
              </a:spcAft>
              <a:buClr>
                <a:schemeClr val="dk1"/>
              </a:buClr>
              <a:buSzPct val="99594"/>
              <a:buFont typeface="Times New Roman"/>
              <a:buChar char="»"/>
              <a:defRPr sz="11055" b="0" i="0" u="none" strike="noStrike" cap="none">
                <a:solidFill>
                  <a:schemeClr val="dk1"/>
                </a:solidFill>
                <a:latin typeface="Times New Roman"/>
                <a:ea typeface="Times New Roman"/>
                <a:cs typeface="Times New Roman"/>
                <a:sym typeface="Times New Roman"/>
              </a:defRPr>
            </a:lvl7pPr>
            <a:lvl8pPr marL="12673743" marR="0" lvl="7" indent="-567149" algn="l" rtl="0">
              <a:spcBef>
                <a:spcPts val="2211"/>
              </a:spcBef>
              <a:spcAft>
                <a:spcPts val="0"/>
              </a:spcAft>
              <a:buClr>
                <a:schemeClr val="dk1"/>
              </a:buClr>
              <a:buSzPct val="99594"/>
              <a:buFont typeface="Times New Roman"/>
              <a:buChar char="»"/>
              <a:defRPr sz="11055" b="0" i="0" u="none" strike="noStrike" cap="none">
                <a:solidFill>
                  <a:schemeClr val="dk1"/>
                </a:solidFill>
                <a:latin typeface="Times New Roman"/>
                <a:ea typeface="Times New Roman"/>
                <a:cs typeface="Times New Roman"/>
                <a:sym typeface="Times New Roman"/>
              </a:defRPr>
            </a:lvl8pPr>
            <a:lvl9pPr marL="13105752" marR="0" lvl="8" indent="-567359" algn="l" rtl="0">
              <a:spcBef>
                <a:spcPts val="2211"/>
              </a:spcBef>
              <a:spcAft>
                <a:spcPts val="0"/>
              </a:spcAft>
              <a:buClr>
                <a:schemeClr val="dk1"/>
              </a:buClr>
              <a:buSzPct val="99594"/>
              <a:buFont typeface="Times New Roman"/>
              <a:buChar char="»"/>
              <a:defRPr sz="11055" b="0" i="0" u="none" strike="noStrike" cap="none">
                <a:solidFill>
                  <a:schemeClr val="dk1"/>
                </a:solidFill>
                <a:latin typeface="Times New Roman"/>
                <a:ea typeface="Times New Roman"/>
                <a:cs typeface="Times New Roman"/>
                <a:sym typeface="Times New Roman"/>
              </a:defRPr>
            </a:lvl9pPr>
          </a:lstStyle>
          <a:p>
            <a:endParaRPr/>
          </a:p>
        </p:txBody>
      </p:sp>
      <p:sp>
        <p:nvSpPr>
          <p:cNvPr id="12" name="Shape 12"/>
          <p:cNvSpPr txBox="1">
            <a:spLocks noGrp="1"/>
          </p:cNvSpPr>
          <p:nvPr>
            <p:ph type="dt" idx="10"/>
          </p:nvPr>
        </p:nvSpPr>
        <p:spPr>
          <a:xfrm>
            <a:off x="2428875" y="39362063"/>
            <a:ext cx="6751638" cy="2881312"/>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7654"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13" name="Shape 13"/>
          <p:cNvSpPr txBox="1">
            <a:spLocks noGrp="1"/>
          </p:cNvSpPr>
          <p:nvPr>
            <p:ph type="ftr" idx="11"/>
          </p:nvPr>
        </p:nvSpPr>
        <p:spPr>
          <a:xfrm>
            <a:off x="11069638" y="39362063"/>
            <a:ext cx="10260012" cy="2881312"/>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7654"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14" name="Shape 14"/>
          <p:cNvSpPr txBox="1">
            <a:spLocks noGrp="1"/>
          </p:cNvSpPr>
          <p:nvPr>
            <p:ph type="sldNum" idx="12"/>
          </p:nvPr>
        </p:nvSpPr>
        <p:spPr>
          <a:xfrm>
            <a:off x="23218775" y="39362063"/>
            <a:ext cx="6751638" cy="2881312"/>
          </a:xfrm>
          <a:prstGeom prst="rect">
            <a:avLst/>
          </a:prstGeom>
          <a:noFill/>
          <a:ln>
            <a:noFill/>
          </a:ln>
        </p:spPr>
        <p:txBody>
          <a:bodyPr wrap="square" lIns="535200" tIns="267600" rIns="535200" bIns="267600" anchor="t" anchorCtr="0">
            <a:noAutofit/>
          </a:bodyPr>
          <a:lstStyle/>
          <a:p>
            <a:pPr marL="0" marR="0" lvl="0" indent="0" algn="r" rtl="0">
              <a:spcBef>
                <a:spcPts val="0"/>
              </a:spcBef>
              <a:spcAft>
                <a:spcPts val="0"/>
              </a:spcAft>
              <a:buSzPct val="25000"/>
              <a:buNone/>
            </a:pPr>
            <a:fld id="{00000000-1234-1234-1234-123412341234}" type="slidenum">
              <a:rPr lang="pt-BR" sz="76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‹nº›</a:t>
            </a:fld>
            <a:endParaRPr lang="pt-BR" sz="7600" b="0" i="0" u="none" strike="noStrike" cap="none" dirty="0">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hyperlink" Target="http://www.janelanaweb.com/dinheiro/imagens_main/dinheiro.gif" TargetMode="External"/><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
        <p:cNvGrpSpPr/>
        <p:nvPr/>
      </p:nvGrpSpPr>
      <p:grpSpPr>
        <a:xfrm>
          <a:off x="0" y="0"/>
          <a:ext cx="0" cy="0"/>
          <a:chOff x="0" y="0"/>
          <a:chExt cx="0" cy="0"/>
        </a:xfrm>
      </p:grpSpPr>
      <p:sp>
        <p:nvSpPr>
          <p:cNvPr id="24" name="Shape 24"/>
          <p:cNvSpPr/>
          <p:nvPr/>
        </p:nvSpPr>
        <p:spPr>
          <a:xfrm>
            <a:off x="21670963" y="11322049"/>
            <a:ext cx="7829565" cy="575318"/>
          </a:xfrm>
          <a:prstGeom prst="rect">
            <a:avLst/>
          </a:prstGeom>
          <a:noFill/>
          <a:ln>
            <a:noFill/>
          </a:ln>
        </p:spPr>
        <p:txBody>
          <a:bodyPr wrap="square" lIns="82050" tIns="41025" rIns="82050" bIns="41025" anchor="t" anchorCtr="0">
            <a:noAutofit/>
          </a:bodyPr>
          <a:lstStyle/>
          <a:p>
            <a:pPr marL="0" marR="0" lvl="0" indent="0" algn="just" rtl="0">
              <a:spcBef>
                <a:spcPts val="0"/>
              </a:spcBef>
              <a:spcAft>
                <a:spcPts val="0"/>
              </a:spcAft>
              <a:buSzPct val="25000"/>
              <a:buNone/>
            </a:pPr>
            <a:r>
              <a:rPr lang="pt-BR" sz="1100" b="0" i="0" u="none" strike="noStrike" cap="none" dirty="0">
                <a:solidFill>
                  <a:srgbClr val="000000"/>
                </a:solidFill>
                <a:latin typeface="Tahoma"/>
                <a:ea typeface="Tahoma"/>
                <a:cs typeface="Tahoma"/>
                <a:sym typeface="Tahoma"/>
              </a:rPr>
              <a:t> </a:t>
            </a:r>
          </a:p>
          <a:p>
            <a:pPr marL="0" marR="0" lvl="0" indent="0" algn="l" rtl="0">
              <a:spcBef>
                <a:spcPts val="0"/>
              </a:spcBef>
              <a:spcAft>
                <a:spcPts val="0"/>
              </a:spcAft>
              <a:buNone/>
            </a:pPr>
            <a:endParaRPr sz="2100" b="0" i="0" u="none" strike="noStrike" cap="none">
              <a:solidFill>
                <a:schemeClr val="dk1"/>
              </a:solidFill>
              <a:latin typeface="Times New Roman"/>
              <a:ea typeface="Times New Roman"/>
              <a:cs typeface="Times New Roman"/>
              <a:sym typeface="Times New Roman"/>
            </a:endParaRPr>
          </a:p>
        </p:txBody>
      </p:sp>
      <p:sp>
        <p:nvSpPr>
          <p:cNvPr id="25" name="Shape 25"/>
          <p:cNvSpPr txBox="1"/>
          <p:nvPr/>
        </p:nvSpPr>
        <p:spPr>
          <a:xfrm>
            <a:off x="511617" y="338330"/>
            <a:ext cx="26873385" cy="1672749"/>
          </a:xfrm>
          <a:prstGeom prst="rect">
            <a:avLst/>
          </a:prstGeom>
          <a:noFill/>
          <a:ln>
            <a:noFill/>
          </a:ln>
        </p:spPr>
        <p:txBody>
          <a:bodyPr wrap="square" lIns="86850" tIns="43425" rIns="86850" bIns="43425" anchor="t" anchorCtr="0">
            <a:noAutofit/>
          </a:bodyPr>
          <a:lstStyle/>
          <a:p>
            <a:pPr algn="ctr"/>
            <a:r>
              <a:rPr lang="pt-BR" sz="6600" b="1" dirty="0">
                <a:solidFill>
                  <a:srgbClr val="000099"/>
                </a:solidFill>
                <a:latin typeface="Cambria" panose="02040503050406030204" pitchFamily="18" charset="0"/>
                <a:cs typeface="Arial" panose="020B0604020202020204" pitchFamily="34" charset="0"/>
              </a:rPr>
              <a:t>Oficina Pedagógica do Diagrama de Gowin</a:t>
            </a:r>
          </a:p>
          <a:p>
            <a:pPr algn="ctr"/>
            <a:r>
              <a:rPr lang="pt-BR" sz="3700" b="1" dirty="0">
                <a:solidFill>
                  <a:srgbClr val="000099"/>
                </a:solidFill>
                <a:latin typeface="Cambria" panose="02040503050406030204" pitchFamily="18" charset="0"/>
                <a:cs typeface="Arial" panose="020B0604020202020204" pitchFamily="34" charset="0"/>
              </a:rPr>
              <a:t>Piúma-ES, </a:t>
            </a:r>
            <a:r>
              <a:rPr lang="pt-BR" sz="3700" b="1" dirty="0" smtClean="0">
                <a:solidFill>
                  <a:srgbClr val="000099"/>
                </a:solidFill>
                <a:latin typeface="Cambria" panose="02040503050406030204" pitchFamily="18" charset="0"/>
                <a:cs typeface="Arial" panose="020B0604020202020204" pitchFamily="34" charset="0"/>
              </a:rPr>
              <a:t>julho</a:t>
            </a:r>
            <a:r>
              <a:rPr lang="pt-BR" sz="3700" b="1" dirty="0" smtClean="0">
                <a:solidFill>
                  <a:srgbClr val="000099"/>
                </a:solidFill>
                <a:latin typeface="Cambria" panose="02040503050406030204" pitchFamily="18" charset="0"/>
                <a:cs typeface="Arial" panose="020B0604020202020204" pitchFamily="34" charset="0"/>
              </a:rPr>
              <a:t> </a:t>
            </a:r>
            <a:r>
              <a:rPr lang="pt-BR" sz="3700" b="1" dirty="0" smtClean="0">
                <a:solidFill>
                  <a:srgbClr val="000099"/>
                </a:solidFill>
                <a:latin typeface="Cambria" panose="02040503050406030204" pitchFamily="18" charset="0"/>
                <a:cs typeface="Arial" panose="020B0604020202020204" pitchFamily="34" charset="0"/>
              </a:rPr>
              <a:t>de </a:t>
            </a:r>
            <a:r>
              <a:rPr lang="pt-BR" sz="3700" b="1" dirty="0">
                <a:solidFill>
                  <a:srgbClr val="000099"/>
                </a:solidFill>
                <a:latin typeface="Cambria" panose="02040503050406030204" pitchFamily="18" charset="0"/>
                <a:cs typeface="Arial" panose="020B0604020202020204" pitchFamily="34" charset="0"/>
              </a:rPr>
              <a:t>2018</a:t>
            </a:r>
            <a:endParaRPr lang="pt-BR" sz="7000" b="1" dirty="0">
              <a:solidFill>
                <a:srgbClr val="000099"/>
              </a:solidFill>
              <a:latin typeface="Cambria" panose="02040503050406030204" pitchFamily="18" charset="0"/>
              <a:cs typeface="Arial" panose="020B0604020202020204" pitchFamily="34" charset="0"/>
            </a:endParaRPr>
          </a:p>
        </p:txBody>
      </p:sp>
      <p:sp>
        <p:nvSpPr>
          <p:cNvPr id="26" name="Shape 26">
            <a:hlinkClick r:id="rId5"/>
          </p:cNvPr>
          <p:cNvSpPr/>
          <p:nvPr/>
        </p:nvSpPr>
        <p:spPr>
          <a:xfrm flipH="1" flipV="1">
            <a:off x="47881006" y="22249924"/>
            <a:ext cx="293435" cy="561949"/>
          </a:xfrm>
          <a:prstGeom prst="rect">
            <a:avLst/>
          </a:prstGeom>
          <a:noFill/>
          <a:ln>
            <a:noFill/>
          </a:ln>
        </p:spPr>
        <p:txBody>
          <a:bodyPr wrap="square" lIns="91425" tIns="45700" rIns="91425" bIns="45700" anchor="t" anchorCtr="0">
            <a:noAutofit/>
          </a:bodyPr>
          <a:lstStyle/>
          <a:p>
            <a:pPr marL="0" marR="0" lvl="0" indent="-137985" algn="ctr" rtl="0">
              <a:spcBef>
                <a:spcPts val="0"/>
              </a:spcBef>
              <a:spcAft>
                <a:spcPts val="0"/>
              </a:spcAft>
              <a:buClr>
                <a:schemeClr val="dk1"/>
              </a:buClr>
              <a:buFont typeface="Times New Roman"/>
              <a:buNone/>
            </a:pPr>
            <a:endParaRPr sz="2173" b="0" i="0" u="none" strike="noStrike" cap="none">
              <a:solidFill>
                <a:schemeClr val="dk1"/>
              </a:solidFill>
              <a:latin typeface="Tahoma"/>
              <a:ea typeface="Tahoma"/>
              <a:cs typeface="Tahoma"/>
              <a:sym typeface="Tahoma"/>
            </a:endParaRPr>
          </a:p>
        </p:txBody>
      </p:sp>
      <p:sp>
        <p:nvSpPr>
          <p:cNvPr id="27" name="Shape 27"/>
          <p:cNvSpPr txBox="1"/>
          <p:nvPr/>
        </p:nvSpPr>
        <p:spPr>
          <a:xfrm>
            <a:off x="11623675" y="16875125"/>
            <a:ext cx="2667000" cy="441325"/>
          </a:xfrm>
          <a:prstGeom prst="rect">
            <a:avLst/>
          </a:prstGeom>
          <a:noFill/>
          <a:ln>
            <a:noFill/>
          </a:ln>
        </p:spPr>
        <p:txBody>
          <a:bodyPr wrap="square" lIns="91425" tIns="45700" rIns="91425" bIns="45700" anchor="t" anchorCtr="0">
            <a:noAutofit/>
          </a:bodyPr>
          <a:lstStyle/>
          <a:p>
            <a:pPr marL="0" marR="0" lvl="0" indent="-144018" algn="ctr" rtl="0">
              <a:spcBef>
                <a:spcPts val="0"/>
              </a:spcBef>
              <a:spcAft>
                <a:spcPts val="0"/>
              </a:spcAft>
              <a:buClr>
                <a:schemeClr val="dk1"/>
              </a:buClr>
              <a:buFont typeface="Times New Roman"/>
              <a:buNone/>
            </a:pPr>
            <a:endParaRPr sz="2268" b="0" i="0" u="none" strike="noStrike" cap="none">
              <a:solidFill>
                <a:schemeClr val="dk1"/>
              </a:solidFill>
              <a:latin typeface="Cambria"/>
              <a:ea typeface="Cambria"/>
              <a:cs typeface="Cambria"/>
              <a:sym typeface="Cambria"/>
            </a:endParaRPr>
          </a:p>
        </p:txBody>
      </p:sp>
      <p:sp>
        <p:nvSpPr>
          <p:cNvPr id="28" name="Shape 28" descr="data:image/jpeg;base64,/9j/4AAQSkZJRgABAQAAAQABAAD/2wCEAAkGBxQSEhQUEhQUFRUXGBgVFxcXFxUXFxgYGBcYFxQXFBcYHCggGBolHBQUITEhJSkrLi4uFx8zODMsNygtLisBCgoKDg0OGhAQFywcHBwsLCwsLCwsLCwsLCwsLCwsLCwsLCwsLCwsLCwsLCwsLCwsLCwsLCwsLCwsNyw3LDcrK//AABEIAMABBgMBIgACEQEDEQH/xAAcAAABBQEBAQAAAAAAAAAAAAAGAgMEBQcAAQj/xABAEAABAgMEBAoIBQQDAQAAAAABAhEAAyEEBRIxBkFRkSIyU2FxcoGxstETFiMzUnOhwQc0QpLhFCRi8BVDgvH/xAAYAQEBAQEBAAAAAAAAAAAAAAABAAIDBP/EACARAQEAAgIDAQEBAQAAAAAAAAABAhEhMQMSQVFhIhP/2gAMAwEAAhEDEQA/ANe0gvhNkliYpKlgqCGSz1BL16sUSdPZZ/6Zm9HnEj8Qx/bI+anwrgAlpiI7GnEvkpm9HnHvrtL5KZvT5wDpO+PCsDMgdLRbi0OfXaXyUzenzj312l8lM3p84BjakDNSR0qSPvEdN5Sj/wBiOxQMW4tNB9dZfJTN6fOPRppL5KZvT5wAf8lJ5RO+O/5SRy0v9wg2tNAOmcvkl70+cd65y+Smb0+cAgt0s/rQf/Q/0Q8iaDkUntB7oNnQ19c5fJTN6fOO9c5fJL3p84DSmOVDsaGXrnL5Je9PnHh00l8lM3p84DjCCY0hidN5fJTN6POOk6cS1KSn0MzhKSnNOsgPnzwFkQ7YU+1lfMR4hAGrWqdgQpZD4QS3RFKNKEcmvenzi0vb3M3qK7oA0wwUVDSVHJq3p8471lRyat6fOBkGE44dRbE50mRyat6fOO9ZkcmrenzgZJhvFzwcIVes6OTVvT5x3rMjk1b0+cChmc4hv04GsbxFwhh6yo+BW9PnHesyPgVvT5wHG2J+IbxHC2I+JP7k+cBGPrKj4Fb0+ce+siPgVvT5wIi0JP6k7xC0zQ2YPbDwhX6yI+BW8R3rIj4Fb0+cDAMeY+aICc6So+BW9PnHesqPgVvT5wMOI9EWlsf2eZiSlWWIBW8PHQ3d3upfUT4RHQFQ/iB+WT8xPhXGRaU36bMgBAeYvI/CNZbWY13T/wDLJ+anwrjB/wAQpChOlqORFOzPv+sBVE23zpo9pNWeZ2G4UhMuSVZqVvjxMxgGbeIel2hIjFtL1NibWd5h9FnJ1/WGhaueHUWqM+1a1DgsBj3+gh2XahSJSZ6c6fWMe1Wor12PZ3QkWM6qfSJ5tydX3jjaAfN4ParSOhc5IYLUOgxIReVoTlNX2l++Eqn7GhBng+bRqZVaWEq+7UzBaVdKU/UiJVj0yluBPATXCVocpB211dsD94TSJbDIlIPQTXyiBaFhKEjACCeNTWOKB2R1xtvbNaogvUEEZgguCDkQYk2BPtZfXR4hARoBebTJlmU7e8l5kDILTzDiltpMHtkT7SX10eIRuRlol7+4m9RXdAEDB7fPuJvUV3RmF/2ky7PMWk1CabQTSJGLz0mkylFOLEoZgB67HyEU8zTRZ4kodpJgUsSXBJ38+uJclI2xnKqLZWk1pOQSnoFfrEZd7T1ZrVv+0NCYIWmYIz7HRpc2arNSt8NmSs6zEsThChNTB7U6V6pB2neYSmzmJ5tKXp3x4Zwg3VoxLlrAzP1hxOIDM7zCjP2GEC0PDtaSrLOXqWsdphcy+JklQSha1nWHcDpJiPJmc8VtntDFyoBT69r641jyKM7m0pEz2c5OBX6Vaidh2QUoEZAJ6ilZO2h8vpGl6K3gZ9nQpXGZjztRzujrGWoXd7qX1E+ER0dd3upfUT4RHRkqHT/8snV7RPhXGaX7c4tUrASQpJxJI2szHaP91Rpmn35ZPzE+FcA0sQfTGQW+R6JapZxYkliCB2QyDzK3fzBZphZALUSw4SUntYj7RCs9mCu2M2wqIg6gs9n8x6gnNlfSCWXYwdUPosY2U5ozcodUOy1dYCmYrXblD3pAWIKqf4mCVFhHw12s8SrPJSEkqIGbClWLHcxjNyxhkoORMeoB6G84WVnYrsT/ADBYbKcTkUAdk7h9SITPszJSo4WUHSx56jpi95fiuNCrk54v2mGjOY5q/aYKUpGuG1SEnZug/wCk/F6hr+tSxBcg0IKSIjemlguAX/3bBlabuQEobjFOJTtrJwt2RV2m7k/DG/eDVRNEZzWtCq1dL8xGR7QI1yxn2kvro8QjJ7JL9GtJZmI3PGrXf7yX10eIR1xu2a0S+PcTeorujN7wsonSpks6xTp1RpF8e4m9RXdACIgyJcpcslKklJFCCO+GzOO1uaDfTm7gsIWKFyC2ulHgRRdIfKLQRv6g7frC02vnG+JiboTsEKNzJzYQWQ8q9VuHxDphP9cn4w3bFim607BC/wCiSBkPpGOGuVObejb9DC03kgjjN2GLQWMHJI+kJmWIa0CH/K1VabxR8X0McLanUo/tMTFWRPwDdDfogP0CLhappN5oGtR7Ibm3mhTkoJO1hEgyxsjwDOkM0ENVuJphZOyD38O7wCguUzEcPmLu7QFzsmgi/DxHt1q2Jbef4G+Nxl9AXd7qX1E+ER0eXb7qX1EeER0BUenv5dPzE+FUBUiDbTz8un5ifCuAiVB9PwNaY2cGdKLO6CNeo08UQJMgAReaVp9yedad4SR3GKoCOXkvLWLxKdUItVtTKAUaklhUdufM8PJTAzexCp1SCHZJBcOKZ6gM/OOOM9q6dRJtF8qUtJCuC/EQSF4grglRZgGJ4pOQ7YFpssouslRmPiwlSSEqWoHLC5LuCDV3MXt26NmYAqZwMNAnNRZ3xE5O+XNzCLWxWOzSZg4QdIWyMypSk4cJ3u0d5ZOILjbzQfZbIpRCgcCATQVUlgWoSz1ZubVnDt222aAUy0LWlDqVxlYBwgQUj/IA4hWm4ksNiWgnAtKphSlASFhDJSxAJNAWAADbXZ6ITYZ6FITKJ9HNPtFSUqWkGoDqlgAlLAEOKu9C8NkrPRuXOCw6C4LHCpsQfUQOzfHKBEN2qxmy2hYTiwcFJKw5Uk1KmcCqkllZajE1SQWKWwnLU/OdhjjljpuXZElXbm8eTa5VaHJcqmY2t0wmSGUdkWgr7VLqGjRrr48vrp8QgFnyajpHfB1dg9ogbFo8Qjv43PJot8e4m9RXdAGgQeXv7ib1Fd0AqY2yrtJpAMgnYpJ3lvvAgIOb4TikTB/i+4g/aAV6w1PQWj2fNSgYlkAbTHjwI6Q3j6ReFJ4CfqdcY7ah68dI1qJTLZKdus9sU5tKy7qNc6xIsF3LmvhyGZOQ/mLdGjqWHCrr8ozcscWpjlVCmcQ2EkMXz1tnFhZr6mDjcINrz3wq8rlVKALBumKuHcqssEdjvVMyh4J1bDVhE1aaQIIMEt22vGgPxhQ/YxnKaR0Su2GZtIklXnEO0qq0OIqJOUXHTBjoJLYqO3zgLUajpg+0HRwFHZ5x0vDEbZdvupfUT4RHR12+5ldRHhEdElJp5+XT8xPhXARKVBtp7+WT8xPhVAPIrGL21JwhaTIeWg7F96T5RREQQ6Re4/8AST3wPkRy8tawhFsdMlSks7Zksw5oqdHrCkzEuxADnsdxz5P5a7m8EFUlYQWVgLF2Ys0BNgvFUtQxghnBHaxz2EMRrc88Xi6rdurK0C1WwKQsSlcIdjOWLHWK5xBsF2EgFeIHYAN5Jd464rKJaTMmlgp3qAGOTnWaDfD1kv5ACgtQYBqHdnBL8jp3zUqdITgwoEv0juQupWkCuEmiVPXs2PBTYAgy0hGEpYB0thLcEs1NX0jO7ZNCiVTBwUmtCXYjEkgVBq0El0Xqv0Sggo9FJCSV1UAlgTLCUuTrD0IbItXrJw5ZXk9plYPSycWMASuGsHWhjXEKpapbWAeaKC45CvRqDhWFTBQL8E1wnWCNhY80F98Tppsy1SRwyh0ihzGQIzNT0tArdMrDMUlQKSwOHIZF6Vfmc6ozn0p2kJG3Uaw2Axc83+88OSwcueOmS2jPwPDLJWl2DqGWWYyaC+7B7RB/zR4hAvY3K5QcsK/R8oKrt48vrp8Qjr42cmg3v7ib1Fd0AqIOr39xN6iu6AMRqswq1peWsbUq7jGdPwo0kCh6D3RmxHCPTFU9tM4JQtRyAJgKscgzZgGTmu+sF15SiqUsDWk5a+aBS6ZxRMChmAW84PjU7HCbIEIZIoA7ZPTXFALWVr4pI1qJINNgyH1iTcVuUtagp2UGBLuSz1eHEy8JKdlI8t/zbvmvR309QMQKVVBFYELZJKFEGDWUOyKDSIAKFK7YvFlzpZ47iiSdUXNyTWOGlftFOoViyuNLzA2de3oj1OGl8oRFtQrE6almiFaoozVavMRpehElpBPxHujOEIcxq+i0tpEumbmN1mNRu33UvqI8Ijo9u/3UvqJ8IjoEodPz/bJ+anwrgFkKYweaej+3T81PhVANJTWMZTludI+kAeTSpxJ+7wPLq3ZF7pCHk0+JL/V4oSsOKf7WvT5Rx8nbePR9C2EA9+2RSJxzwqUSCxoKEroS7OMtmUGaEkuYrr7VLCAJ7jE5lhPHJFMQocIfWYxhlrI2biPYL29LZ1pmJHFCeC+pLBVXLlQenZDl2XZKnTEoWoISSQAXctUBSwCKNqYUq1IFbFaig0qKFQ53HCbawOcT/wCvUTwSwbJwzVzbaatHo9ddCZfotvG6l4zJROmKlrUFh0FYUXZJUBU63w7asxIVdd42axSZ4VMMwe+CAlSQlfBwSiakroKksMAoMyHzL0m4SMa2rxdRUVOxAo4UR0a4dkIl+iSFJqFPhYEE7DwWYAmgzIB1GNRi3kZ2i2L/AOOMtWJc4tjEoswVwiXSRhl1SCwFCQ2uKrR0CSoJOBLoQpKQ5whalYHJqCClQPOptkMXXaVy0zFCoICTVNAsKSQEnUzFTagCaZw50tUq0nEAs1di6VEcKUoF+LiKTStDmQYLNzSl1ROZjFXOXD9MPqnYqV54o5d7jCApWIk6mACa1zKncGhApk9QLawLxodJJFCGoTztrFRHGTKdt3V6TLEAFgnaW/bBNYOPL66e8QN2EPMTqrXbkc37IJLt40rnWk71PHfDpzyaBfHuJvUV3Rn7xoF8e4m9RXdAEERVRIQpxGbzRU9MaMaDsjOFq4R6YSUMoFplnEqeUkcFRcdBgqlmIF6yEqQ6iEtUK2GM0wx6TCxFGyMNptrkk7XeK6RaSrZ2xKQVfC3PHC4frtMk82mjwO3tOKlmLJSwlJJ7OmKYl3Osxrx465GdMM5i80WkvN6odtr0+8VSUAViTddsMmYFjoPQc469sdCm1jPmivtSYmS7WicCUHbQ0O6IsxGIEiGMVDsqa9savo4Xko6Iy6wp4RjUdF5bSkDtPZG/rM6aZYPdS+onwiOjrD7tHVT3COgCi09H9un5ifCuAiUIONOvy6fmJ8KoCZQjNaiBpKkCUDlwx2liK7vpA9KDmLzSsumUP8idwb7wNW61CUnU5oH313Ry8k3Wsam2iamWha/0pBLmjtl9oAp1qVNBWt1LFCrYFcUM7J1sAKtnC7VOmTVPMILh0/CkNmzPnraseWxctM0plrV6MFITwClRYO+H9NcZqaOM6xrDx+qyy2hTEUDJZxzijlsO0564cQWAOwRKMmWRi4ZBJyzScwzk0Ool6l4mmzJKRWhwqSc3cHE42jg0O3sjdEiuQ5dyK1cjpyiemWQk1cCrZqNWdqZvQlsjXa2qUBQBzzB8jXLUwibZrOClIDYqnVTIKcnMilBsfVAU2Xd4QiXNAxklimvBdmZTUo5oWLEEiIs+WkqKVqKapzCSEgJw4ioCoYDV2PF5Js602d2NeES4wEalUDKqFZEZagTAtbpXtQl2BZ+OAuuFq1GbFss4ZVYStkrYFzkTwVIfalQBoc8QGw1ET7JeigQkMmZixBYKgVBqS1JdiCS/MxiFJsxZykgMUvxizqfD0NlXsYE21isS1y1JUgHCQoKTiSocE4Ug14JURnTg5whf6O3gJywaBQQpRAyYBqc38waWLjyuZSO8RnmhFmKbTMBSA0k0DgHEsNTL9J36o0KUrhS2+NHiEUmoLWg3v7ib1Fd0AaEwe3t7mb1Fd0AqYRCpiXSeg90ZsrjHpjSLQWlqP+J7ozSbNCcS1FkgOTBWjk+0JlpKlFgP9pAfed5qnK2IB4KfudphF73oZ6tiBxU/c88QkGLQ2koBiYm1KA1dMV6Z1YtZMhKw6Cx1jyjGUdcbwgzVlWZeFSJYzMTk2EvnEhFhAqaxm5SNSK70BPREdYaLxaA3NFBaZrqLZPSHC7Zz4eS1EFwT2RPk3osZsdvPFac4cBeOrmI7FNBLpP8AEavo8jDKS+pKfrU/aMRuoqM1CU/qWhPS6gPvG9WZAD9jbhCKNrAfZS+onuEdHlg91L6ifCI9gZUenX5dPzE+FUBMqDbTv8un5ifCqAiXEVRpWuskc7nbVm7KHdAFpLafSzMBT7OUpyeE6jhqhJyYgHNvpBrpaoApLFwHKhmBqfmFTAJZcClrSUqAFV1SAwyA11ITU6gmgjOudlNuCQmbLWual5ipjIBJSKAOTsSMRDVdmMNz7EJhSrCMH6ioseEtWoNTi0GTc5iykjh4ARLwYgzYwVLIKiEu6qk1FGIOWVXaVEoBAUgOo4WIJzwoIZnzxKOZSW2Qo3PsISgJSDUgEVrm+rgsFEVDGkO3LOxS2UgrQ9SQtkqOIg4xUGhprrnE8SAA5SrWTQ4nTwgGc0ajOM+kBF28GUocYkrIIDJx4ipyGZSSHpqI1PSphoiXhdIFFEknUC6cClDVuz5oaQfRqDr4NMLh6KBZgQdStRLdlHCUnClNAQX4DUCWUpxmXFGer9suTZOG2FIwktgSwYAJGJjliKlO+b7YzpuVJmIWUgISiWlQUlS1Eli5c4f09GrZUOzd1mlS1svEClaXScKlkimKgqXIU2TEHOsWiJBDJThASFlRSSHDZAfqrscOnaWDarPKTPlJ94EqRKUf1KdJCqvmSU9LaodDZ4JQUlsOJKwMRSQlwVILMXUtLKSSONroBFdJvwybEuXLViWSMYxKVgCjhdC2GboFXPCh2Xdqpq5i5ZWkhcxWaiCFKwurUODgNamo54Zva7FptBRLGFKkJOMk5JAUtlOTXApyR9RCE3RCUDNtOE1wy0mpo6iVBv0nMQdWfjy25RHiEBWiEkpn2h0FAZCWpmlINWo5cHtg1sp9pL66PEIZ0zWg3v7ib1Fd0AyTBze/uJvUV3QDJhENXlNCZKzzH60jGdKLZxZQ1cJXT+kHv3RsF/LCbPNUcgl90YJPnFais5qLwE1C3j00hIES09hyTOKSCDDYD59Mea4EuJd8fEN0KXe6dQJ6Yp2j2XWM+kb9r0mWq8VzKUA5oioFYUZesZQlOcajP3ktIj2OOcetCtLvQ+z4rZZ9gWDuBP2jabLMdL5OS3QKCMi/D8H+tlcwWfow742FApDDRpd/upfUT4RHR13+6l9RPhEdA5qPTs/26fmJ8KoCJRg308/Lp+YnwqgFlmsBgO0/tgCwku3AJOIimYYCrhndjk1HiisU5HCWDiVixlLFlHErEo4WABLKCebmEWOmaUm0rUtJPEQHqkEh35i1HJDMdtamyYMKGfCnEp3egVwSaNqDU2nXEVpJIWFLKmJWQCqrhmBGZozPXis0RrTbClaZaFcAYcIo6nANEYRhLrJD0pzBu/qVqSpKCONnUbHJLZALbLXzERWzrQpRxsQQoKcJPGFWAerZb8tc1YILuwmYsjhJKlKSWAIJAFMRZJADu2sFxSJXpUy3Qpk8QJwglZZJCmpQFmBJyAZ4p7rQtC0nBm6UJZGKuIgEKzYAmlGGyHxJYl2WTXJk62xLINQAmhIZiIkcs5BnrPCThAw8RZowU4JY0xAEOS56TNuqztMVV0ihJUrVhJYEqKuCkM7jhUeoA1d1o9HN4SUlKgSXdmILsDrLBhmabYt5VtPCcjhCYwQ5ZDJIqczxjr1FngPxb2zCRLd0lJclLsSsVYhnThc5vzAgCGLGETZs1nWUhOIgDYXmJpwg4SdeYzNIjon4yhkrSo4QSVJ4XBL51y15x13WgkWxlAJEvHi4PASNQQmv6iQBnXWzIN2O8h6QITj9qtC1sSSkOkoQACBRgc3qRBXe1jmYQuXmmVMAwhmKkqJzUyeNtcNrgAuySiSlC1h1jhBJwskIyUQMzUHPVqaD6+7X/b4kLDGVhKQzLEwMwJ4ocv2c8CRtDVmZJM1QYrVtcMlKUBtlEDtc64KrEfaS+ujxCKHRVGGyyQ2aSodpcV10i1QD6aSztjTkdeNIrtoTGr0z9aVe/uJvUV3QCAQd3v7ib1Fd0AjxCKH8QLRhu+d/lhR+5QB+jxjCDURr34kpewLbUpB7AsecZBriMKVHNHAQo1iaJBpHgyj1o4hhEI9UGEeoFIQuFqoGga47KKuCISjOPVZR4kVeJUtRh1MMGJEqoiUG34aWQKmTFluCABXKr1HZGoSoCPwxswEhataltuH8wbFWEPXo59QjXwXsaWEezl9RPcI6OsBeVL6ie4R0DmodPvyyfmJ8K4A5Rg70/wDyyfmp8K4AkBozWoAdMvzk07ES1VcDDRwlhUuIoFqDkAAh1ZitS5S78IcJVRs5yYIPxClrFpllIdK5dKFnBOIFhTjatsC6MScRDkhnZ2ANM9fCfpLwtRYWe2AKIYEkBA2MAMyHfiuAPiNC8S0SkngZpBbOj1fIZjUMtozido7oPMtCTNXMKOFlVyHImAlqK6KVziznaCTRaJRC0zJeJOMqfgpSxIKHY4gAOzngN7QrFhVMQTNUCoqlglICQteFEti4Sch+4wQ2fRNSgFTFJBPGSzhn4IbUMIqnJzrYRYWXRGzy5kuYlKsUtSlpBWVDEpnLKfLCGZsok39ekyQECXIXPKswksEhwHJY7fpFsaCci5sa0+kDhUyd6NyXLYBic4aHhNTMjmi0ufR1aZikkOhqlsILYhQsXU+FwdQfmi4sF4LnOZtmXJUiicRlrcKzwlJ/x2fxbJLCmuo7dvPEvgZvi4UrnSfZ+y9IETGYJKcL1S9QTQs2tw1Yno0WswCgmWEhaQggPQB+LmxOIvtYbIt1TKtvj0ppWIKO2aLSCkYcSSlCkDCdSs359kUd+WNgcDpAwyEghirAQrGWDElS2BpBfaklMtQlhjhOEUIdqMKCBTSe1qlWVK5tCCl04g1V1J2pCRRujXEZfq9u6WEIShOSEpTnsAA+jb4lSJnt5IamNG/EIrrtIwnCQRkCCS4YMa8zfSJtgVitEnZjQ37hDl0J202+PcTeorugBEH18e4m9RXdAEjXCwpNNkYrBP5khX7VA/aMXVnG/W2zibLmSzktKknZUNGKiylClS1hlJJChzihia2rMUcFRdC70kZQ2bsTzwbi3VUDHLOUWC7q2KPbCP8AilDIgwbhm0F4WYkG7ZmwQk2JetJ7IdwmjWPEZwsyCNRj1KDz7ojuPCl4WiHEjak7oUmWDkewwrj9ap+HMsf0g65P/wBgvnAFNebfA5oVKKbLLCgxANGrmT/MXtoOW2LLpmdja7R7KX1E+ER0KsA9lL6ifCI6JhQ6ffl0fNT4VwAwefiD+WR81PhXGfhdYKYpNN7EtclM2U+KU5IAclCuMwzowygduGxqUymQCUpmOP1HEpyouAkMQKD9R2tGiIXFHarjUmaqZJ9GUKSpKpSnA4QqQagAvUNERJc6wEYUgpCThyNSyXNanY+tonRVXTbXPo1JUiYlOIhVQUuRiSsUIcGmYpEudeCE8ZQDgkDWQKkiApgTHol69j/79Ih/8kgB8X8/6xjlXzKAdSgAaOVJAftMUXKYqWDqrHgENy7xklmmIrky0116jElxtH+9Ea1Bs0Uw2hSnANWFTk5pkNhqc6RJJAzIHTSEqIHRDoGZggI05nS0lXpEuMMsh04grhLJSA9OIkdr1aDYzSdVP9aIdtsSJoZYqHwqFFJJSUkoVqLKNYCptGZ5XZpSi7lLEkYSSklLkdCYtbuT/cy6/wDYgtur9YYsdmTKQiUkkiWnCCczlU9rw5YR/eSgNZST2KDV3xWbU4alfPuJvUV3QAJU0H99fl5vUV3GM9JhjJ5BgV0z0ZM720ge1/Wn4gNfTl0wTJhzFEWKi1FBKVgpIzBBB3GH02pJ1iNatt3yZwPppSVc5AO45wPWn8PrMovLUuXzBlD6wesqBPpBzGHEzBsgkm/h2f0TweskjuMRF6B2kDgrQr/0R3iMXx7My0qkTBDoIhyZoxbUf9RV0FJ+8Q59itMvjyZg/wDJ+2UYvivxv3P+iB2Rwkp2RBFqIooEcxcH6w6m2xi+POH2lR7VxyMgA5P8QwsxItCcRxJZ9Y1RHwmpIaO2Lnk0f8OrapcpaVOQkgJJ56tBXNVwgNdPqYoPw/u/BZgrWslXQ1AIIQfapTqJHTR41eTjwO7IOAjqp7hHse2fip6B3R0LAa/ET8sn5qfCuM6SqNV0qudVqkiWhSUkLCnUCQwCg1OmBZGgE4f90v8AaqAwNJVCws6oJfUOdy0v9qo99RJvLS9yoNHYd9O2pugmPFTAcw/TXc8EvqNN5WXuVHeos3lZe5UPICc2ySVcaVLV0pBy6YRLu2QmokSukS0D7QX+os3lZe5UeDQSbysvcqHdIOVdNmLvIlF2zQk5O2fSY9N2SCAPRS2GQwpYdFKQYnQSbysvcqPPUSbysvcqIbCBuqSW9mmmsUMRJmjdnJBwmgw8Y7yzVzrzmDsaDTuWl/tV5x76jzeVlv0KiW2dnRlI91aLRKaqQiatgeqSzZROuq7pknjWmfN66gRm+RfWTr5oN06ETdc2X2JVHvqRN5VG5UW/4df0OSgSSOZ37f5jrp/OSwRmUgdhf790X1p0BmLFZqH1FlU/iHbFoRMlzZa/SS2QdQU7OCRs1RbAsvr8vN6iu4xniso0i3yDMlrQCAVJKQTlUQM+qa+URuMQD6Y9i/8AVNfKI3GPRomvlEbjElC8clUX50UXyiNxjhorM5RG4xJRY4WlcXQ0VmcojcY9Giy+URuMFMql9KY9C4uxouv40bjHHRdfxp3GNIP2ixS5vHQhXSATvivtOi9lW5MpIJzIpubKC8aLL5RO4w4dGl8ol+gxbTMbX+HyC5lTSg7FBw3TnC7u0DSlQM5eNI/SkYXbJ3ekaajRxetadxjho6v407jFtaVFmlABhqb7wwkAzXOaQ/1/+Req0fm/pmoD6ikntGwxyNG1YgorTTOhrAV/Yg0tA/xT3COhcpLADYAI6Jl//9k="/>
          <p:cNvSpPr/>
          <p:nvPr/>
        </p:nvSpPr>
        <p:spPr>
          <a:xfrm>
            <a:off x="16168688" y="2589213"/>
            <a:ext cx="287337" cy="288925"/>
          </a:xfrm>
          <a:prstGeom prst="rect">
            <a:avLst/>
          </a:prstGeom>
          <a:noFill/>
          <a:ln>
            <a:noFill/>
          </a:ln>
        </p:spPr>
        <p:txBody>
          <a:bodyPr wrap="square" lIns="91425" tIns="45700" rIns="91425" bIns="45700" anchor="t" anchorCtr="0">
            <a:noAutofit/>
          </a:bodyPr>
          <a:lstStyle/>
          <a:p>
            <a:pPr marL="0" marR="0" lvl="0" indent="-137985" algn="ctr" rtl="0">
              <a:spcBef>
                <a:spcPts val="0"/>
              </a:spcBef>
              <a:spcAft>
                <a:spcPts val="0"/>
              </a:spcAft>
              <a:buClr>
                <a:schemeClr val="dk1"/>
              </a:buClr>
              <a:buFont typeface="Times New Roman"/>
              <a:buNone/>
            </a:pPr>
            <a:endParaRPr sz="2173" b="0" i="0" u="none" strike="noStrike" cap="none">
              <a:solidFill>
                <a:schemeClr val="dk1"/>
              </a:solidFill>
              <a:latin typeface="Tahoma"/>
              <a:ea typeface="Tahoma"/>
              <a:cs typeface="Tahoma"/>
              <a:sym typeface="Tahoma"/>
            </a:endParaRPr>
          </a:p>
        </p:txBody>
      </p:sp>
      <p:sp>
        <p:nvSpPr>
          <p:cNvPr id="32" name="Shape 32"/>
          <p:cNvSpPr/>
          <p:nvPr/>
        </p:nvSpPr>
        <p:spPr>
          <a:xfrm rot="10800000" flipH="1">
            <a:off x="35065741" y="10217772"/>
            <a:ext cx="29004172" cy="200482"/>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None/>
            </a:pPr>
            <a:endParaRPr sz="2300" b="0" i="0" u="none" strike="noStrike" cap="none">
              <a:solidFill>
                <a:schemeClr val="dk1"/>
              </a:solidFill>
              <a:latin typeface="Tahoma"/>
              <a:ea typeface="Tahoma"/>
              <a:cs typeface="Tahoma"/>
              <a:sym typeface="Tahoma"/>
            </a:endParaRPr>
          </a:p>
        </p:txBody>
      </p:sp>
      <p:sp>
        <p:nvSpPr>
          <p:cNvPr id="33" name="Shape 33"/>
          <p:cNvSpPr/>
          <p:nvPr/>
        </p:nvSpPr>
        <p:spPr>
          <a:xfrm>
            <a:off x="1807955" y="2241444"/>
            <a:ext cx="24280708" cy="2043334"/>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SzPct val="25000"/>
              <a:buNone/>
            </a:pPr>
            <a:r>
              <a:rPr lang="pt-BR" sz="6000" b="1" dirty="0" smtClean="0">
                <a:solidFill>
                  <a:schemeClr val="dk2"/>
                </a:solidFill>
                <a:latin typeface="Tahoma"/>
                <a:ea typeface="Tahoma"/>
                <a:cs typeface="Tahoma"/>
                <a:sym typeface="Tahoma"/>
              </a:rPr>
              <a:t>Experimento:Energia Eólica</a:t>
            </a:r>
            <a:endParaRPr lang="pt-BR" sz="7200" b="1" i="0" u="none" strike="noStrike" cap="none" dirty="0">
              <a:solidFill>
                <a:schemeClr val="dk2"/>
              </a:solidFill>
              <a:latin typeface="Tahoma"/>
              <a:ea typeface="Tahoma"/>
              <a:cs typeface="Tahoma"/>
              <a:sym typeface="Tahoma"/>
            </a:endParaRPr>
          </a:p>
        </p:txBody>
      </p:sp>
      <p:pic>
        <p:nvPicPr>
          <p:cNvPr id="36" name="Shape 36"/>
          <p:cNvPicPr preferRelativeResize="0"/>
          <p:nvPr/>
        </p:nvPicPr>
        <p:blipFill rotWithShape="1">
          <a:blip r:embed="rId6">
            <a:alphaModFix/>
          </a:blip>
          <a:srcRect/>
          <a:stretch/>
        </p:blipFill>
        <p:spPr>
          <a:xfrm>
            <a:off x="1893195" y="7105047"/>
            <a:ext cx="29087629" cy="28360457"/>
          </a:xfrm>
          <a:prstGeom prst="rect">
            <a:avLst/>
          </a:prstGeom>
          <a:noFill/>
          <a:ln>
            <a:noFill/>
          </a:ln>
        </p:spPr>
      </p:pic>
      <p:sp>
        <p:nvSpPr>
          <p:cNvPr id="37" name="Shape 37"/>
          <p:cNvSpPr txBox="1"/>
          <p:nvPr/>
        </p:nvSpPr>
        <p:spPr>
          <a:xfrm>
            <a:off x="11887200" y="7126015"/>
            <a:ext cx="8284533" cy="2145576"/>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r>
              <a:rPr lang="pt-BR" sz="2800" b="1" dirty="0" smtClean="0"/>
              <a:t>Pergunta:</a:t>
            </a:r>
          </a:p>
          <a:p>
            <a:r>
              <a:rPr lang="pt-BR" sz="2800" b="1" dirty="0" smtClean="0"/>
              <a:t>De </a:t>
            </a:r>
            <a:r>
              <a:rPr lang="pt-BR" sz="2800" b="1" dirty="0"/>
              <a:t>acordo com as características desse país, a matriz energética de menor impacto e risco ambientais é a baseada na </a:t>
            </a:r>
            <a:r>
              <a:rPr lang="pt-BR" sz="2800" b="1" dirty="0" smtClean="0"/>
              <a:t>energia?</a:t>
            </a:r>
            <a:endParaRPr lang="pt-BR" sz="2800" dirty="0"/>
          </a:p>
        </p:txBody>
      </p:sp>
      <p:sp>
        <p:nvSpPr>
          <p:cNvPr id="38" name="Shape 38"/>
          <p:cNvSpPr txBox="1"/>
          <p:nvPr/>
        </p:nvSpPr>
        <p:spPr>
          <a:xfrm>
            <a:off x="22846114" y="8358770"/>
            <a:ext cx="7455368" cy="989312"/>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279400" algn="l" rtl="0">
              <a:lnSpc>
                <a:spcPct val="100000"/>
              </a:lnSpc>
              <a:spcBef>
                <a:spcPts val="0"/>
              </a:spcBef>
              <a:spcAft>
                <a:spcPts val="0"/>
              </a:spcAft>
              <a:buClr>
                <a:schemeClr val="dk1"/>
              </a:buClr>
              <a:buSzPct val="100000"/>
              <a:buFont typeface="Cambria"/>
              <a:buNone/>
            </a:pPr>
            <a:r>
              <a:rPr lang="pt-BR" sz="5400" b="1" i="0" u="none" strike="noStrike" cap="none" dirty="0" smtClean="0">
                <a:solidFill>
                  <a:schemeClr val="dk1"/>
                </a:solidFill>
                <a:latin typeface="Cambria"/>
                <a:ea typeface="Cambria"/>
                <a:cs typeface="Cambria"/>
                <a:sym typeface="Cambria"/>
              </a:rPr>
              <a:t>Domínio </a:t>
            </a:r>
            <a:r>
              <a:rPr lang="pt-BR" sz="5400" b="1" i="0" u="none" strike="noStrike" cap="none" dirty="0">
                <a:solidFill>
                  <a:schemeClr val="dk1"/>
                </a:solidFill>
                <a:latin typeface="Cambria"/>
                <a:ea typeface="Cambria"/>
                <a:cs typeface="Cambria"/>
                <a:sym typeface="Cambria"/>
              </a:rPr>
              <a:t>Metodológico</a:t>
            </a:r>
          </a:p>
        </p:txBody>
      </p:sp>
      <p:sp>
        <p:nvSpPr>
          <p:cNvPr id="39" name="Shape 39"/>
          <p:cNvSpPr txBox="1"/>
          <p:nvPr/>
        </p:nvSpPr>
        <p:spPr>
          <a:xfrm>
            <a:off x="4226817" y="7952828"/>
            <a:ext cx="6471655" cy="1184109"/>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88900" algn="l" rtl="0">
              <a:lnSpc>
                <a:spcPct val="100000"/>
              </a:lnSpc>
              <a:spcBef>
                <a:spcPts val="0"/>
              </a:spcBef>
              <a:spcAft>
                <a:spcPts val="0"/>
              </a:spcAft>
              <a:buClr>
                <a:schemeClr val="dk1"/>
              </a:buClr>
              <a:buFont typeface="Tahoma"/>
              <a:buNone/>
            </a:pPr>
            <a:endParaRPr sz="1400" b="1" i="0" u="none" strike="noStrike" cap="none" dirty="0">
              <a:solidFill>
                <a:schemeClr val="dk1"/>
              </a:solidFill>
              <a:latin typeface="Times New Roman"/>
              <a:ea typeface="Times New Roman"/>
              <a:cs typeface="Times New Roman"/>
              <a:sym typeface="Times New Roman"/>
            </a:endParaRPr>
          </a:p>
          <a:p>
            <a:pPr marL="0" marR="0" lvl="0" indent="-279400" algn="l" rtl="0">
              <a:lnSpc>
                <a:spcPct val="100000"/>
              </a:lnSpc>
              <a:spcBef>
                <a:spcPts val="0"/>
              </a:spcBef>
              <a:spcAft>
                <a:spcPts val="0"/>
              </a:spcAft>
              <a:buClr>
                <a:schemeClr val="dk1"/>
              </a:buClr>
              <a:buSzPct val="100000"/>
              <a:buFont typeface="Cambria"/>
              <a:buNone/>
            </a:pPr>
            <a:r>
              <a:rPr lang="pt-BR" sz="5400" b="1" i="0" u="none" strike="noStrike" cap="none" dirty="0">
                <a:solidFill>
                  <a:schemeClr val="dk1"/>
                </a:solidFill>
                <a:latin typeface="Cambria"/>
                <a:ea typeface="Cambria"/>
                <a:cs typeface="Cambria"/>
                <a:sym typeface="Cambria"/>
              </a:rPr>
              <a:t>Domínio </a:t>
            </a:r>
            <a:r>
              <a:rPr lang="pt-BR" sz="5400" b="1" i="0" u="none" strike="noStrike" cap="none" dirty="0" smtClean="0">
                <a:solidFill>
                  <a:schemeClr val="dk1"/>
                </a:solidFill>
                <a:latin typeface="Cambria"/>
                <a:ea typeface="Cambria"/>
                <a:cs typeface="Cambria"/>
                <a:sym typeface="Cambria"/>
              </a:rPr>
              <a:t>Conceitual</a:t>
            </a:r>
          </a:p>
          <a:p>
            <a:pPr marL="0" marR="0" lvl="0" indent="-279400" algn="l" rtl="0">
              <a:lnSpc>
                <a:spcPct val="100000"/>
              </a:lnSpc>
              <a:spcBef>
                <a:spcPts val="0"/>
              </a:spcBef>
              <a:spcAft>
                <a:spcPts val="0"/>
              </a:spcAft>
              <a:buClr>
                <a:schemeClr val="dk1"/>
              </a:buClr>
              <a:buSzPct val="100000"/>
              <a:buFont typeface="Cambria"/>
              <a:buNone/>
            </a:pPr>
            <a:endParaRPr lang="pt-BR" sz="5400" b="1" i="0" u="none" strike="noStrike" cap="none" dirty="0">
              <a:solidFill>
                <a:schemeClr val="dk1"/>
              </a:solidFill>
              <a:latin typeface="Cambria"/>
              <a:ea typeface="Cambria"/>
              <a:cs typeface="Cambria"/>
              <a:sym typeface="Cambria"/>
            </a:endParaRPr>
          </a:p>
        </p:txBody>
      </p:sp>
      <p:sp>
        <p:nvSpPr>
          <p:cNvPr id="40" name="Shape 40"/>
          <p:cNvSpPr txBox="1"/>
          <p:nvPr/>
        </p:nvSpPr>
        <p:spPr>
          <a:xfrm>
            <a:off x="16456025" y="38633400"/>
            <a:ext cx="15515497" cy="4049485"/>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fontAlgn="base"/>
            <a:r>
              <a:rPr lang="pt-BR" sz="2800" b="1" dirty="0" smtClean="0"/>
              <a:t>Resolução</a:t>
            </a:r>
            <a:endParaRPr lang="pt-BR" sz="2800" dirty="0" smtClean="0"/>
          </a:p>
          <a:p>
            <a:pPr fontAlgn="base"/>
            <a:r>
              <a:rPr lang="pt-BR" sz="2800" dirty="0" smtClean="0"/>
              <a:t>Essa questão exige uma boa interpretação do enunciado, em que são descritas as características do país onde se deseja montar a matriz energética:</a:t>
            </a:r>
          </a:p>
          <a:p>
            <a:pPr fontAlgn="base"/>
            <a:r>
              <a:rPr lang="pt-BR" sz="2800" dirty="0" smtClean="0"/>
              <a:t>País de pequenas dimensões;</a:t>
            </a:r>
          </a:p>
          <a:p>
            <a:pPr fontAlgn="base"/>
            <a:r>
              <a:rPr lang="pt-BR" sz="2800" dirty="0" smtClean="0"/>
              <a:t>Região plana;</a:t>
            </a:r>
          </a:p>
          <a:p>
            <a:pPr fontAlgn="base"/>
            <a:r>
              <a:rPr lang="pt-BR" sz="2800" dirty="0" smtClean="0"/>
              <a:t>chuvosa;</a:t>
            </a:r>
          </a:p>
          <a:p>
            <a:pPr fontAlgn="base"/>
            <a:r>
              <a:rPr lang="pt-BR" sz="2800" dirty="0" smtClean="0"/>
              <a:t>com ventos constantes;</a:t>
            </a:r>
          </a:p>
          <a:p>
            <a:pPr fontAlgn="base"/>
            <a:r>
              <a:rPr lang="pt-BR" sz="2800" dirty="0" smtClean="0"/>
              <a:t>poucos recursos hídricos;</a:t>
            </a:r>
          </a:p>
          <a:p>
            <a:pPr fontAlgn="base"/>
            <a:r>
              <a:rPr lang="pt-BR" sz="2800" dirty="0" smtClean="0"/>
              <a:t>sem reservatórios de combustíveis fósseis.</a:t>
            </a:r>
            <a:endParaRPr lang="pt-BR" sz="2800" dirty="0"/>
          </a:p>
        </p:txBody>
      </p:sp>
      <p:sp>
        <p:nvSpPr>
          <p:cNvPr id="41" name="Shape 41"/>
          <p:cNvSpPr txBox="1"/>
          <p:nvPr/>
        </p:nvSpPr>
        <p:spPr>
          <a:xfrm>
            <a:off x="576931" y="22891331"/>
            <a:ext cx="11664690" cy="4193827"/>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lvl="0" indent="-177800">
              <a:buClr>
                <a:schemeClr val="dk1"/>
              </a:buClr>
              <a:buSzPct val="100000"/>
            </a:pPr>
            <a:r>
              <a:rPr lang="pt-BR" sz="2800" b="1" dirty="0" smtClean="0">
                <a:solidFill>
                  <a:schemeClr val="dk1"/>
                </a:solidFill>
              </a:rPr>
              <a:t> Conceitos:</a:t>
            </a:r>
          </a:p>
          <a:p>
            <a:pPr lvl="0" indent="-177800">
              <a:buClr>
                <a:schemeClr val="dk1"/>
              </a:buClr>
              <a:buSzPct val="100000"/>
            </a:pPr>
            <a:r>
              <a:rPr lang="pt-BR" sz="2800" b="1" dirty="0" smtClean="0">
                <a:solidFill>
                  <a:schemeClr val="dk1"/>
                </a:solidFill>
              </a:rPr>
              <a:t>A energia eólica é utilizada desde a antiguidade para mover os barcos impulsionados por velas ou para fazer funcionar a engrenagem de moinhos, ao mover as suas pás. Nos moinhos de vento a energia eólica é transformada em energia mecânica, que é utilizada para moer grãos ou bombear água. Atualmente utiliza-se a energia eólica para mover aero geradores, que são turbinas colocadas em lugares de muito vento, para produzir energia. Essas turbinas têm geralmente a forma de um cata vento ou moinho.</a:t>
            </a:r>
            <a:endParaRPr lang="pt-BR" sz="2800" b="1" i="0" u="none" strike="noStrike" cap="none" dirty="0">
              <a:solidFill>
                <a:schemeClr val="dk1"/>
              </a:solidFill>
              <a:latin typeface="Arial"/>
              <a:ea typeface="Arial"/>
              <a:cs typeface="Arial"/>
              <a:sym typeface="Arial"/>
            </a:endParaRPr>
          </a:p>
        </p:txBody>
      </p:sp>
      <p:sp>
        <p:nvSpPr>
          <p:cNvPr id="42" name="Shape 42"/>
          <p:cNvSpPr txBox="1"/>
          <p:nvPr/>
        </p:nvSpPr>
        <p:spPr>
          <a:xfrm>
            <a:off x="587830" y="10793138"/>
            <a:ext cx="9986320" cy="941662"/>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203200" algn="l" rtl="0">
              <a:lnSpc>
                <a:spcPct val="100000"/>
              </a:lnSpc>
              <a:spcBef>
                <a:spcPts val="0"/>
              </a:spcBef>
              <a:spcAft>
                <a:spcPts val="0"/>
              </a:spcAft>
              <a:buClr>
                <a:schemeClr val="dk1"/>
              </a:buClr>
              <a:buSzPct val="100000"/>
              <a:buFont typeface="Cambria"/>
              <a:buNone/>
            </a:pPr>
            <a:r>
              <a:rPr lang="pt-BR" sz="3200" b="1" dirty="0" smtClean="0">
                <a:solidFill>
                  <a:schemeClr val="dk1"/>
                </a:solidFill>
                <a:latin typeface="Cambria"/>
                <a:ea typeface="Cambria"/>
                <a:cs typeface="Cambria"/>
                <a:sym typeface="Cambria"/>
              </a:rPr>
              <a:t>Teoria:Energia Eólica</a:t>
            </a:r>
            <a:endParaRPr lang="pt-BR" sz="3200" b="1" i="0" u="none" strike="noStrike" cap="none" dirty="0" smtClean="0">
              <a:solidFill>
                <a:schemeClr val="dk1"/>
              </a:solidFill>
              <a:latin typeface="Cambria"/>
              <a:ea typeface="Cambria"/>
              <a:cs typeface="Cambria"/>
              <a:sym typeface="Cambria"/>
            </a:endParaRPr>
          </a:p>
        </p:txBody>
      </p:sp>
      <p:sp>
        <p:nvSpPr>
          <p:cNvPr id="44" name="Shape 44"/>
          <p:cNvSpPr txBox="1"/>
          <p:nvPr/>
        </p:nvSpPr>
        <p:spPr>
          <a:xfrm>
            <a:off x="18022827" y="30931946"/>
            <a:ext cx="13927608" cy="428822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514350" lvl="0" indent="-514350" algn="just">
              <a:buSzPct val="25000"/>
              <a:buAutoNum type="alphaLcParenR"/>
            </a:pPr>
            <a:r>
              <a:rPr lang="pt-BR" sz="2800" b="1" dirty="0" smtClean="0"/>
              <a:t>a) dos bicombustíveis, pois tem menor impacto ambiental e maior disponibilidade.</a:t>
            </a:r>
          </a:p>
          <a:p>
            <a:pPr marL="514350" lvl="0" indent="-514350" algn="just">
              <a:buSzPct val="25000"/>
              <a:buAutoNum type="alphaLcParenR"/>
            </a:pPr>
            <a:r>
              <a:rPr lang="pt-BR" sz="2800" b="1" dirty="0" smtClean="0"/>
              <a:t>b) solar, pelo seu baixo custo e pelas características do país, favoráveis à sua implantação.</a:t>
            </a:r>
          </a:p>
          <a:p>
            <a:pPr marL="514350" lvl="0" indent="-514350" algn="just">
              <a:buSzPct val="25000"/>
              <a:buAutoNum type="alphaLcParenR"/>
            </a:pPr>
            <a:r>
              <a:rPr lang="pt-BR" sz="2800" b="1" dirty="0" smtClean="0"/>
              <a:t>c) nuclear, por ter menor risco ambiental e ser adequada a locais com menor extensão territorial.</a:t>
            </a:r>
          </a:p>
          <a:p>
            <a:pPr marL="514350" lvl="0" indent="-514350" algn="just">
              <a:buSzPct val="25000"/>
              <a:buAutoNum type="alphaLcParenR"/>
            </a:pPr>
            <a:r>
              <a:rPr lang="pt-BR" sz="2800" b="1" dirty="0" smtClean="0"/>
              <a:t>d) hidráulica, devido ao relevo, à extensão territorial do país e aos recursos naturais disponíveis.</a:t>
            </a:r>
          </a:p>
          <a:p>
            <a:pPr marL="514350" lvl="0" indent="-514350" algn="just">
              <a:buSzPct val="25000"/>
              <a:buAutoNum type="alphaLcParenR"/>
            </a:pPr>
            <a:r>
              <a:rPr lang="pt-BR" sz="2800" b="1" dirty="0" smtClean="0"/>
              <a:t>e) eólica, pelas características do país e por não gerar gases do efeito estufa nem resíduos de operação.</a:t>
            </a:r>
            <a:endParaRPr lang="pt-BR" sz="2800" b="0" i="0" u="none" strike="noStrike" cap="none" dirty="0">
              <a:solidFill>
                <a:schemeClr val="dk1"/>
              </a:solidFill>
              <a:latin typeface="Arial"/>
              <a:ea typeface="Arial"/>
              <a:cs typeface="Arial"/>
              <a:sym typeface="Arial"/>
            </a:endParaRPr>
          </a:p>
        </p:txBody>
      </p:sp>
      <p:sp>
        <p:nvSpPr>
          <p:cNvPr id="46" name="Shape 46"/>
          <p:cNvSpPr txBox="1"/>
          <p:nvPr/>
        </p:nvSpPr>
        <p:spPr>
          <a:xfrm>
            <a:off x="18674913" y="22103255"/>
            <a:ext cx="13282941" cy="8292662"/>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fontAlgn="base"/>
            <a:r>
              <a:rPr lang="pt-BR" sz="3200" dirty="0" smtClean="0"/>
              <a:t>A pequena dimensão do país não é favorável para a obtenção de bicombustíveis, pois eles são obtidos de plantas. O país precisaria de grandes plantações, que demandam muito espaço, o que não seria viável.</a:t>
            </a:r>
          </a:p>
          <a:p>
            <a:pPr fontAlgn="base"/>
            <a:r>
              <a:rPr lang="pt-BR" sz="3200" dirty="0" smtClean="0"/>
              <a:t>O fato de o país ter poucos recursos hídricos desfavorece a energia hidráulica, pois seria necessária uma grande quantidade de água para gerar energia suficiente.</a:t>
            </a:r>
          </a:p>
          <a:p>
            <a:pPr fontAlgn="base"/>
            <a:r>
              <a:rPr lang="pt-BR" sz="3200" dirty="0" smtClean="0"/>
              <a:t>A energia solar torna-se ineficaz porque a região é chuvosa, ou seja, apresenta muitas nuvens, o que atrapalha a passagem da luz solar, portanto, não haveria energia suficiente para a população.</a:t>
            </a:r>
          </a:p>
          <a:p>
            <a:pPr fontAlgn="base"/>
            <a:r>
              <a:rPr lang="pt-BR" sz="3200" dirty="0" smtClean="0"/>
              <a:t>Restam-nos a energia nuclear e a eólica. Embora não tenha entre as características algo que desfavoreça a utilização da energia nuclear, podemos eliminá-la, pois os impactos ambientais que ela causa superam os da energia eólica. Além disso, o país apresenta ventos constantes, o que torna viável a utilização da energia eólica.</a:t>
            </a:r>
            <a:endParaRPr lang="pt-BR" sz="3200" dirty="0"/>
          </a:p>
        </p:txBody>
      </p:sp>
      <p:sp>
        <p:nvSpPr>
          <p:cNvPr id="47" name="Shape 47"/>
          <p:cNvSpPr txBox="1"/>
          <p:nvPr/>
        </p:nvSpPr>
        <p:spPr>
          <a:xfrm>
            <a:off x="20123527" y="15571826"/>
            <a:ext cx="11834327" cy="5585497"/>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lvl="0" algn="just">
              <a:buSzPct val="25000"/>
            </a:pPr>
            <a:r>
              <a:rPr lang="pt-BR" sz="3200" dirty="0" smtClean="0">
                <a:solidFill>
                  <a:schemeClr val="dk1"/>
                </a:solidFill>
                <a:latin typeface="Tahoma"/>
                <a:ea typeface="Tahoma"/>
                <a:cs typeface="Tahoma"/>
                <a:sym typeface="Tahoma"/>
              </a:rPr>
              <a:t>Concluo que a energia eólica possui seus benefícios e malefícios. De benefício podemos destacar uma fonte de energia renovável e que pouco agride o meio ambiente, fato importante em tempos onde se fala tanto de sustentabilidade. De malefício podemos destacar as suas áreas difíceis, pois tal energia só funciona onde ocorre grande quantidade de ventos para movimentas suas hélices como as áreas litorâneas. </a:t>
            </a:r>
            <a:endParaRPr lang="pt-BR" sz="3200" dirty="0">
              <a:solidFill>
                <a:schemeClr val="dk1"/>
              </a:solidFill>
              <a:latin typeface="Tahoma"/>
              <a:ea typeface="Tahoma"/>
              <a:cs typeface="Tahoma"/>
              <a:sym typeface="Tahoma"/>
            </a:endParaRPr>
          </a:p>
        </p:txBody>
      </p:sp>
      <p:sp>
        <p:nvSpPr>
          <p:cNvPr id="50" name="Shape 50"/>
          <p:cNvSpPr txBox="1"/>
          <p:nvPr/>
        </p:nvSpPr>
        <p:spPr>
          <a:xfrm>
            <a:off x="475793" y="35319712"/>
            <a:ext cx="31472854" cy="2987117"/>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lvl="0" algn="ctr">
              <a:buSzPct val="25000"/>
            </a:pPr>
            <a:r>
              <a:rPr lang="pt-BR" sz="3200" b="1" dirty="0" smtClean="0"/>
              <a:t>Enem 2012.(Prova amarela, questão 65, P.16)Suponha que você seja um consultor e foi contratado para assessorar a implantação de uma matriz energética em um pequeno país com as seguintes características: região plana, chuvosa e com ventos constantes, dispondo de poucos recursos hídricos e sem reservatórios de combustíveis fósseis. De acordo com as características desse país, a matriz energética de menor impacto e risco ambientais é a baseada na energia:</a:t>
            </a:r>
            <a:endParaRPr sz="3200" i="0" u="none" strike="noStrike" cap="none" dirty="0">
              <a:solidFill>
                <a:schemeClr val="dk1"/>
              </a:solidFill>
              <a:latin typeface="Arial"/>
              <a:ea typeface="Arial"/>
              <a:cs typeface="Arial"/>
              <a:sym typeface="Arial"/>
            </a:endParaRPr>
          </a:p>
        </p:txBody>
      </p:sp>
      <p:sp>
        <p:nvSpPr>
          <p:cNvPr id="53" name="Shape 53"/>
          <p:cNvSpPr/>
          <p:nvPr/>
        </p:nvSpPr>
        <p:spPr>
          <a:xfrm rot="10800000" flipH="1">
            <a:off x="34273650" y="11527167"/>
            <a:ext cx="9253217" cy="646331"/>
          </a:xfrm>
          <a:prstGeom prst="rect">
            <a:avLst/>
          </a:prstGeom>
          <a:no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chemeClr val="dk1"/>
              </a:buClr>
              <a:buFont typeface="Tahoma"/>
              <a:buNone/>
            </a:pPr>
            <a:endParaRPr sz="1800" b="0" i="0" u="none" strike="noStrike" cap="none">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Font typeface="Tahoma"/>
              <a:buNone/>
            </a:pPr>
            <a:endParaRPr sz="1800" b="0" i="0" u="none" strike="noStrike" cap="none">
              <a:solidFill>
                <a:schemeClr val="dk1"/>
              </a:solidFill>
              <a:latin typeface="Arial"/>
              <a:ea typeface="Arial"/>
              <a:cs typeface="Arial"/>
              <a:sym typeface="Arial"/>
            </a:endParaRPr>
          </a:p>
        </p:txBody>
      </p:sp>
      <p:sp>
        <p:nvSpPr>
          <p:cNvPr id="54" name="Shape 54"/>
          <p:cNvSpPr/>
          <p:nvPr/>
        </p:nvSpPr>
        <p:spPr>
          <a:xfrm>
            <a:off x="11127581" y="11803300"/>
            <a:ext cx="32399288" cy="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None/>
            </a:pPr>
            <a:endParaRPr sz="2300">
              <a:solidFill>
                <a:schemeClr val="dk1"/>
              </a:solidFill>
              <a:latin typeface="Tahoma"/>
              <a:ea typeface="Tahoma"/>
              <a:cs typeface="Tahoma"/>
              <a:sym typeface="Tahoma"/>
            </a:endParaRPr>
          </a:p>
        </p:txBody>
      </p:sp>
      <p:sp>
        <p:nvSpPr>
          <p:cNvPr id="55" name="Shape 55"/>
          <p:cNvSpPr/>
          <p:nvPr/>
        </p:nvSpPr>
        <p:spPr>
          <a:xfrm>
            <a:off x="11127581" y="19514084"/>
            <a:ext cx="184731" cy="923330"/>
          </a:xfrm>
          <a:prstGeom prst="rect">
            <a:avLst/>
          </a:prstGeom>
          <a:no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chemeClr val="dk1"/>
              </a:buClr>
              <a:buSzPct val="100000"/>
              <a:buFont typeface="Arial"/>
              <a:buNone/>
            </a:pPr>
            <a:r>
              <a:rPr lang="pt-BR" sz="1800" b="0" i="0" u="none" strike="noStrike" cap="none" dirty="0">
                <a:solidFill>
                  <a:schemeClr val="dk1"/>
                </a:solidFill>
                <a:latin typeface="Arial"/>
                <a:ea typeface="Arial"/>
                <a:cs typeface="Arial"/>
                <a:sym typeface="Arial"/>
              </a:rPr>
              <a:t/>
            </a:r>
            <a:br>
              <a:rPr lang="pt-BR" sz="1800" b="0" i="0" u="none" strike="noStrike" cap="none" dirty="0">
                <a:solidFill>
                  <a:schemeClr val="dk1"/>
                </a:solidFill>
                <a:latin typeface="Arial"/>
                <a:ea typeface="Arial"/>
                <a:cs typeface="Arial"/>
                <a:sym typeface="Arial"/>
              </a:rPr>
            </a:br>
            <a:endParaRPr lang="pt-BR" sz="1800" b="0" i="0" u="none" strike="noStrike" cap="none" dirty="0">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Font typeface="Tahoma"/>
              <a:buNone/>
            </a:pPr>
            <a:endParaRPr sz="1800" b="0" i="0" u="none" strike="noStrike" cap="none">
              <a:solidFill>
                <a:schemeClr val="dk1"/>
              </a:solidFill>
              <a:latin typeface="Arial"/>
              <a:ea typeface="Arial"/>
              <a:cs typeface="Arial"/>
              <a:sym typeface="Arial"/>
            </a:endParaRPr>
          </a:p>
        </p:txBody>
      </p:sp>
      <p:pic>
        <p:nvPicPr>
          <p:cNvPr id="56" name="Shape 56"/>
          <p:cNvPicPr preferRelativeResize="0"/>
          <p:nvPr/>
        </p:nvPicPr>
        <p:blipFill rotWithShape="1">
          <a:blip r:embed="rId7">
            <a:alphaModFix/>
          </a:blip>
          <a:srcRect/>
          <a:stretch/>
        </p:blipFill>
        <p:spPr>
          <a:xfrm>
            <a:off x="26873403" y="811871"/>
            <a:ext cx="3735818" cy="3331736"/>
          </a:xfrm>
          <a:prstGeom prst="rect">
            <a:avLst/>
          </a:prstGeom>
          <a:noFill/>
          <a:ln>
            <a:noFill/>
          </a:ln>
        </p:spPr>
      </p:pic>
      <p:sp>
        <p:nvSpPr>
          <p:cNvPr id="57" name="Shape 57"/>
          <p:cNvSpPr/>
          <p:nvPr/>
        </p:nvSpPr>
        <p:spPr>
          <a:xfrm>
            <a:off x="26060400" y="4595759"/>
            <a:ext cx="5888247" cy="2033642"/>
          </a:xfrm>
          <a:prstGeom prst="rect">
            <a:avLst/>
          </a:prstGeom>
          <a:noFill/>
          <a:ln>
            <a:noFill/>
          </a:ln>
        </p:spPr>
        <p:txBody>
          <a:bodyPr wrap="square" lIns="91425" tIns="45700" rIns="91425" bIns="45700" anchor="t" anchorCtr="0">
            <a:noAutofit/>
          </a:bodyPr>
          <a:lstStyle/>
          <a:p>
            <a:pPr lvl="0">
              <a:buClr>
                <a:schemeClr val="dk1"/>
              </a:buClr>
              <a:buSzPct val="25000"/>
            </a:pPr>
            <a:endParaRPr lang="en-US" sz="3600" b="1" dirty="0">
              <a:solidFill>
                <a:schemeClr val="dk1"/>
              </a:solidFill>
            </a:endParaRPr>
          </a:p>
        </p:txBody>
      </p:sp>
      <p:sp>
        <p:nvSpPr>
          <p:cNvPr id="58" name="Shape 58"/>
          <p:cNvSpPr/>
          <p:nvPr/>
        </p:nvSpPr>
        <p:spPr>
          <a:xfrm>
            <a:off x="5727020" y="3707236"/>
            <a:ext cx="20170094" cy="2794935"/>
          </a:xfrm>
          <a:prstGeom prst="rect">
            <a:avLst/>
          </a:prstGeom>
          <a:noFill/>
          <a:ln>
            <a:noFill/>
          </a:ln>
        </p:spPr>
        <p:txBody>
          <a:bodyPr wrap="square" lIns="91425" tIns="45700" rIns="91425" bIns="45700" anchor="t" anchorCtr="0">
            <a:noAutofit/>
          </a:bodyPr>
          <a:lstStyle/>
          <a:p>
            <a:pPr lvl="0" algn="ctr">
              <a:buSzPct val="25000"/>
            </a:pPr>
            <a:r>
              <a:rPr lang="es-ES" sz="4400" dirty="0" err="1" smtClean="0">
                <a:solidFill>
                  <a:schemeClr val="dk1"/>
                </a:solidFill>
                <a:ea typeface="Cambria"/>
              </a:rPr>
              <a:t>Alunos</a:t>
            </a:r>
            <a:r>
              <a:rPr lang="es-ES" sz="4400" dirty="0" smtClean="0">
                <a:solidFill>
                  <a:schemeClr val="dk1"/>
                </a:solidFill>
                <a:ea typeface="Cambria"/>
              </a:rPr>
              <a:t>: </a:t>
            </a:r>
            <a:r>
              <a:rPr lang="es-ES" sz="3600" dirty="0" err="1" smtClean="0">
                <a:solidFill>
                  <a:schemeClr val="dk1"/>
                </a:solidFill>
                <a:ea typeface="Cambria"/>
              </a:rPr>
              <a:t>Guilherme.C</a:t>
            </a:r>
            <a:r>
              <a:rPr lang="es-ES" sz="3600" dirty="0" smtClean="0">
                <a:solidFill>
                  <a:schemeClr val="dk1"/>
                </a:solidFill>
                <a:ea typeface="Cambria"/>
              </a:rPr>
              <a:t>, Beatriz, </a:t>
            </a:r>
            <a:r>
              <a:rPr lang="es-ES" sz="3600" dirty="0" err="1" smtClean="0">
                <a:solidFill>
                  <a:schemeClr val="dk1"/>
                </a:solidFill>
                <a:ea typeface="Cambria"/>
              </a:rPr>
              <a:t>Eloisio</a:t>
            </a:r>
            <a:endParaRPr lang="es-ES" sz="3600" dirty="0" smtClean="0">
              <a:solidFill>
                <a:schemeClr val="dk1"/>
              </a:solidFill>
              <a:ea typeface="Cambria"/>
            </a:endParaRPr>
          </a:p>
          <a:p>
            <a:pPr lvl="0" algn="ctr">
              <a:buSzPct val="25000"/>
            </a:pPr>
            <a:r>
              <a:rPr lang="pt-BR" sz="4400" dirty="0" smtClean="0">
                <a:solidFill>
                  <a:schemeClr val="dk1"/>
                </a:solidFill>
                <a:latin typeface="Cambria"/>
                <a:ea typeface="Cambria"/>
                <a:cs typeface="Cambria"/>
                <a:sym typeface="Cambria"/>
              </a:rPr>
              <a:t>Prof. Lucas </a:t>
            </a:r>
            <a:r>
              <a:rPr lang="pt-BR" sz="4400" dirty="0">
                <a:solidFill>
                  <a:schemeClr val="dk1"/>
                </a:solidFill>
                <a:latin typeface="Cambria"/>
                <a:ea typeface="Cambria"/>
                <a:cs typeface="Cambria"/>
                <a:sym typeface="Cambria"/>
              </a:rPr>
              <a:t>Antonio Xavier </a:t>
            </a:r>
          </a:p>
          <a:p>
            <a:pPr marL="0" marR="0" lvl="0" indent="0" algn="ctr" rtl="0">
              <a:spcBef>
                <a:spcPts val="0"/>
              </a:spcBef>
              <a:spcAft>
                <a:spcPts val="0"/>
              </a:spcAft>
              <a:buSzPct val="25000"/>
              <a:buNone/>
            </a:pPr>
            <a:r>
              <a:rPr lang="pt-BR" sz="4400" dirty="0">
                <a:solidFill>
                  <a:schemeClr val="dk1"/>
                </a:solidFill>
                <a:latin typeface="Cambria"/>
                <a:ea typeface="Cambria"/>
                <a:cs typeface="Cambria"/>
                <a:sym typeface="Cambria"/>
              </a:rPr>
              <a:t>EEEFM </a:t>
            </a:r>
            <a:r>
              <a:rPr lang="pt-BR" sz="4400" dirty="0" smtClean="0">
                <a:solidFill>
                  <a:schemeClr val="dk1"/>
                </a:solidFill>
                <a:latin typeface="Cambria"/>
                <a:ea typeface="Cambria"/>
                <a:cs typeface="Cambria"/>
                <a:sym typeface="Cambria"/>
              </a:rPr>
              <a:t>Professora Filomena Quitiba-  </a:t>
            </a:r>
            <a:r>
              <a:rPr lang="pt-BR" sz="4400" dirty="0" smtClean="0">
                <a:solidFill>
                  <a:srgbClr val="FF0000"/>
                </a:solidFill>
                <a:latin typeface="Cambria"/>
                <a:ea typeface="Cambria"/>
                <a:cs typeface="Cambria"/>
                <a:sym typeface="Cambria"/>
              </a:rPr>
              <a:t>lucas.perobas@gmail.com</a:t>
            </a:r>
            <a:r>
              <a:rPr lang="pt-BR" sz="4400" dirty="0" smtClean="0">
                <a:solidFill>
                  <a:schemeClr val="dk1"/>
                </a:solidFill>
                <a:latin typeface="Cambria"/>
                <a:ea typeface="Cambria"/>
                <a:cs typeface="Cambria"/>
                <a:sym typeface="Cambria"/>
              </a:rPr>
              <a:t>      </a:t>
            </a:r>
          </a:p>
          <a:p>
            <a:pPr marL="0" marR="0" lvl="0" indent="0" algn="ctr" rtl="0">
              <a:spcBef>
                <a:spcPts val="0"/>
              </a:spcBef>
              <a:spcAft>
                <a:spcPts val="0"/>
              </a:spcAft>
              <a:buSzPct val="25000"/>
              <a:buNone/>
            </a:pPr>
            <a:r>
              <a:rPr lang="pt-BR" sz="4400" dirty="0" smtClean="0">
                <a:solidFill>
                  <a:schemeClr val="dk1"/>
                </a:solidFill>
                <a:latin typeface="Cambria"/>
                <a:ea typeface="Cambria"/>
                <a:cs typeface="Cambria"/>
                <a:sym typeface="Cambria"/>
              </a:rPr>
              <a:t>                                                                          </a:t>
            </a:r>
            <a:endParaRPr sz="3600" dirty="0">
              <a:solidFill>
                <a:schemeClr val="dk1"/>
              </a:solidFill>
              <a:latin typeface="Cambria"/>
              <a:ea typeface="Cambria"/>
              <a:cs typeface="Cambria"/>
              <a:sym typeface="Cambria"/>
            </a:endParaRPr>
          </a:p>
          <a:p>
            <a:pPr lvl="0" algn="ctr" rtl="0">
              <a:spcBef>
                <a:spcPts val="0"/>
              </a:spcBef>
              <a:buNone/>
            </a:pPr>
            <a:endParaRPr sz="2000" dirty="0">
              <a:solidFill>
                <a:schemeClr val="dk1"/>
              </a:solidFill>
              <a:latin typeface="Cambria"/>
              <a:ea typeface="Cambria"/>
              <a:cs typeface="Cambria"/>
              <a:sym typeface="Cambria"/>
            </a:endParaRPr>
          </a:p>
          <a:p>
            <a:pPr marL="0" marR="0" lvl="0" indent="0" algn="ctr" rtl="0">
              <a:spcBef>
                <a:spcPts val="0"/>
              </a:spcBef>
              <a:spcAft>
                <a:spcPts val="0"/>
              </a:spcAft>
              <a:buSzPct val="25000"/>
              <a:buNone/>
            </a:pPr>
            <a:r>
              <a:rPr lang="pt-BR" sz="2000" dirty="0">
                <a:solidFill>
                  <a:schemeClr val="dk1"/>
                </a:solidFill>
                <a:latin typeface="Cambria"/>
                <a:ea typeface="Cambria"/>
                <a:cs typeface="Cambria"/>
                <a:sym typeface="Cambria"/>
              </a:rPr>
              <a:t> </a:t>
            </a:r>
          </a:p>
          <a:p>
            <a:pPr marL="0" marR="0" lvl="0" indent="0" algn="l" rtl="0">
              <a:spcBef>
                <a:spcPts val="0"/>
              </a:spcBef>
              <a:spcAft>
                <a:spcPts val="0"/>
              </a:spcAft>
              <a:buNone/>
            </a:pPr>
            <a:endParaRPr sz="3600" dirty="0">
              <a:solidFill>
                <a:schemeClr val="dk1"/>
              </a:solidFill>
              <a:latin typeface="Tahoma"/>
              <a:ea typeface="Tahoma"/>
              <a:cs typeface="Tahoma"/>
              <a:sym typeface="Tahoma"/>
            </a:endParaRPr>
          </a:p>
        </p:txBody>
      </p:sp>
      <p:sp>
        <p:nvSpPr>
          <p:cNvPr id="59" name="Shape 59"/>
          <p:cNvSpPr/>
          <p:nvPr/>
        </p:nvSpPr>
        <p:spPr>
          <a:xfrm>
            <a:off x="20636964" y="39972350"/>
            <a:ext cx="312906" cy="769441"/>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pt-BR" sz="4400" dirty="0">
                <a:solidFill>
                  <a:srgbClr val="000000"/>
                </a:solidFill>
                <a:latin typeface="Calibri"/>
                <a:ea typeface="Calibri"/>
                <a:cs typeface="Calibri"/>
                <a:sym typeface="Calibri"/>
              </a:rPr>
              <a:t> </a:t>
            </a:r>
          </a:p>
        </p:txBody>
      </p:sp>
      <p:pic>
        <p:nvPicPr>
          <p:cNvPr id="62" name="Shape 62"/>
          <p:cNvPicPr preferRelativeResize="0"/>
          <p:nvPr/>
        </p:nvPicPr>
        <p:blipFill rotWithShape="1">
          <a:blip r:embed="rId8">
            <a:alphaModFix/>
          </a:blip>
          <a:srcRect/>
          <a:stretch/>
        </p:blipFill>
        <p:spPr>
          <a:xfrm>
            <a:off x="526645" y="1076640"/>
            <a:ext cx="3196269" cy="1633903"/>
          </a:xfrm>
          <a:prstGeom prst="rect">
            <a:avLst/>
          </a:prstGeom>
          <a:noFill/>
          <a:ln>
            <a:noFill/>
          </a:ln>
        </p:spPr>
      </p:pic>
      <p:pic>
        <p:nvPicPr>
          <p:cNvPr id="63" name="Shape 63"/>
          <p:cNvPicPr preferRelativeResize="0"/>
          <p:nvPr/>
        </p:nvPicPr>
        <p:blipFill rotWithShape="1">
          <a:blip r:embed="rId9">
            <a:alphaModFix/>
          </a:blip>
          <a:srcRect/>
          <a:stretch/>
        </p:blipFill>
        <p:spPr>
          <a:xfrm>
            <a:off x="759818" y="3586842"/>
            <a:ext cx="2636526" cy="1050472"/>
          </a:xfrm>
          <a:prstGeom prst="rect">
            <a:avLst/>
          </a:prstGeom>
          <a:noFill/>
          <a:ln>
            <a:noFill/>
          </a:ln>
        </p:spPr>
      </p:pic>
      <p:pic>
        <p:nvPicPr>
          <p:cNvPr id="64" name="Shape 64"/>
          <p:cNvPicPr preferRelativeResize="0"/>
          <p:nvPr/>
        </p:nvPicPr>
        <p:blipFill rotWithShape="1">
          <a:blip r:embed="rId10">
            <a:alphaModFix/>
          </a:blip>
          <a:srcRect l="47566" t="30425" r="46550" b="60655"/>
          <a:stretch/>
        </p:blipFill>
        <p:spPr>
          <a:xfrm>
            <a:off x="13838413" y="15255502"/>
            <a:ext cx="4937512" cy="3526472"/>
          </a:xfrm>
          <a:prstGeom prst="rect">
            <a:avLst/>
          </a:prstGeom>
          <a:noFill/>
          <a:ln>
            <a:noFill/>
          </a:ln>
        </p:spPr>
      </p:pic>
      <p:sp>
        <p:nvSpPr>
          <p:cNvPr id="65" name="Shape 65"/>
          <p:cNvSpPr/>
          <p:nvPr/>
        </p:nvSpPr>
        <p:spPr>
          <a:xfrm>
            <a:off x="-402188" y="28282466"/>
            <a:ext cx="13473300" cy="9787200"/>
          </a:xfrm>
          <a:prstGeom prst="rect">
            <a:avLst/>
          </a:prstGeom>
          <a:noFill/>
          <a:ln>
            <a:noFill/>
          </a:ln>
        </p:spPr>
        <p:txBody>
          <a:bodyPr wrap="square" lIns="91425" tIns="45700" rIns="91425" bIns="45700" anchor="t" anchorCtr="0">
            <a:noAutofit/>
          </a:bodyPr>
          <a:lstStyle/>
          <a:p>
            <a:pPr marL="0" marR="0" lvl="0" indent="-177800" algn="l" rtl="0">
              <a:lnSpc>
                <a:spcPct val="150000"/>
              </a:lnSpc>
              <a:spcBef>
                <a:spcPts val="0"/>
              </a:spcBef>
              <a:spcAft>
                <a:spcPts val="0"/>
              </a:spcAft>
              <a:buClr>
                <a:schemeClr val="dk1"/>
              </a:buClr>
              <a:buFont typeface="Arial"/>
              <a:buNone/>
            </a:pPr>
            <a:endParaRPr/>
          </a:p>
        </p:txBody>
      </p:sp>
      <p:sp>
        <p:nvSpPr>
          <p:cNvPr id="69" name="Shape 69"/>
          <p:cNvSpPr/>
          <p:nvPr/>
        </p:nvSpPr>
        <p:spPr>
          <a:xfrm>
            <a:off x="-5027435" y="23813970"/>
            <a:ext cx="4806124" cy="52322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lang="pt-BR" sz="2800" dirty="0">
              <a:solidFill>
                <a:srgbClr val="202020"/>
              </a:solidFill>
              <a:latin typeface="Arial"/>
              <a:ea typeface="Arial"/>
              <a:cs typeface="Arial"/>
              <a:sym typeface="Arial"/>
            </a:endParaRPr>
          </a:p>
        </p:txBody>
      </p:sp>
      <p:sp>
        <p:nvSpPr>
          <p:cNvPr id="43" name="Shape 42"/>
          <p:cNvSpPr txBox="1"/>
          <p:nvPr/>
        </p:nvSpPr>
        <p:spPr>
          <a:xfrm>
            <a:off x="461706" y="27301491"/>
            <a:ext cx="13346288" cy="7414178"/>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lvl="0" indent="-203200">
              <a:buClr>
                <a:schemeClr val="dk1"/>
              </a:buClr>
              <a:buSzPct val="100000"/>
            </a:pPr>
            <a:r>
              <a:rPr lang="pt-BR" sz="3200" b="1" dirty="0" smtClean="0">
                <a:solidFill>
                  <a:schemeClr val="dk1"/>
                </a:solidFill>
                <a:latin typeface="Cambria"/>
                <a:ea typeface="Cambria"/>
                <a:cs typeface="Cambria"/>
                <a:sym typeface="Cambria"/>
              </a:rPr>
              <a:t>Vantagens e Desvantagens:- Sua fonte é inesgotável, segura e renovável.</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Não há emissão de gases poluentes.</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 As turbinas de vento não precisam de muita manutenção.</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 Uma das fontes de energia mais baratas do mercado.</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Desvantagens: Poluição sonora já que os ventos que batem nas pás produzem um ruído constante de até 43 decibéis.</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 Impacto visual: a instalação de parques eólicos gera grande modificação da paisagem, principalmente para os moradores locais.</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 Impacto sobre as aves do local, pois estas muitas vezes se chocam com as pás, além de ter um efeito no comportamento de migração desses animais.</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 A dependência do vento, pois este nem sempre sopra de modo a atingir os níveis necessários de produção da energia.</a:t>
            </a:r>
          </a:p>
        </p:txBody>
      </p:sp>
      <p:sp>
        <p:nvSpPr>
          <p:cNvPr id="45" name="Shape 42"/>
          <p:cNvSpPr txBox="1"/>
          <p:nvPr/>
        </p:nvSpPr>
        <p:spPr>
          <a:xfrm>
            <a:off x="533572" y="12776200"/>
            <a:ext cx="11302828" cy="93472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r>
              <a:rPr lang="pt-BR" sz="2800" b="1" dirty="0" smtClean="0"/>
              <a:t>Princípios:</a:t>
            </a:r>
          </a:p>
          <a:p>
            <a:r>
              <a:rPr lang="pt-BR" sz="2800" b="1" dirty="0" smtClean="0"/>
              <a:t>1 – História da Energia Eólica e suas utilizações</a:t>
            </a:r>
            <a:endParaRPr lang="pt-BR" sz="2800" dirty="0" smtClean="0"/>
          </a:p>
          <a:p>
            <a:r>
              <a:rPr lang="pt-BR" sz="2800" b="1" dirty="0" smtClean="0"/>
              <a:t>1.1  -Desenvolvimento dos Aero geradores no Século XX</a:t>
            </a:r>
            <a:endParaRPr lang="pt-BR" sz="2800" dirty="0" smtClean="0"/>
          </a:p>
          <a:p>
            <a:r>
              <a:rPr lang="pt-BR" sz="2800" b="1" dirty="0" smtClean="0"/>
              <a:t>1.2  -A evolução comercial de turbinas eólicas de grande porte</a:t>
            </a:r>
            <a:endParaRPr lang="pt-BR" sz="2800" dirty="0" smtClean="0"/>
          </a:p>
          <a:p>
            <a:r>
              <a:rPr lang="pt-BR" sz="2800" b="1" dirty="0" smtClean="0"/>
              <a:t>1.3 – A potência eólica instalada no mundo</a:t>
            </a:r>
            <a:endParaRPr lang="pt-BR" sz="2800" dirty="0" smtClean="0"/>
          </a:p>
          <a:p>
            <a:r>
              <a:rPr lang="pt-BR" sz="2800" b="1" dirty="0" smtClean="0"/>
              <a:t>2 – O Recurso Eólico</a:t>
            </a:r>
            <a:endParaRPr lang="pt-BR" sz="2800" dirty="0" smtClean="0"/>
          </a:p>
          <a:p>
            <a:r>
              <a:rPr lang="pt-BR" sz="2800" b="1" dirty="0" smtClean="0"/>
              <a:t>2.1 – Mecanismos de Geração dos Ventos</a:t>
            </a:r>
            <a:endParaRPr lang="pt-BR" sz="2800" dirty="0" smtClean="0"/>
          </a:p>
          <a:p>
            <a:r>
              <a:rPr lang="pt-BR" sz="2800" b="1" dirty="0" smtClean="0"/>
              <a:t>2.2 – Fatores que influenciam o regime dos ventos</a:t>
            </a:r>
            <a:endParaRPr lang="pt-BR" sz="2800" dirty="0" smtClean="0"/>
          </a:p>
          <a:p>
            <a:r>
              <a:rPr lang="pt-BR" sz="2800" b="1" dirty="0" smtClean="0"/>
              <a:t>3 – Energia e Potência Extraída do Vento</a:t>
            </a:r>
            <a:endParaRPr lang="pt-BR" sz="2800" dirty="0" smtClean="0"/>
          </a:p>
          <a:p>
            <a:r>
              <a:rPr lang="pt-BR" sz="2800" b="1" dirty="0" smtClean="0"/>
              <a:t>4 – Tipos de Turbinas Eólicas para Geração de Energia Elétrica</a:t>
            </a:r>
            <a:endParaRPr lang="pt-BR" sz="2800" dirty="0" smtClean="0"/>
          </a:p>
          <a:p>
            <a:r>
              <a:rPr lang="pt-BR" sz="2800" b="1" dirty="0" smtClean="0"/>
              <a:t>4.1 – Rotores de Eixo Vertical</a:t>
            </a:r>
            <a:endParaRPr lang="pt-BR" sz="2800" dirty="0" smtClean="0"/>
          </a:p>
          <a:p>
            <a:r>
              <a:rPr lang="pt-BR" sz="2800" b="1" dirty="0" smtClean="0"/>
              <a:t>4.2 – Rotores de Eixo Horizontal</a:t>
            </a:r>
            <a:endParaRPr lang="pt-BR" sz="2800" dirty="0" smtClean="0"/>
          </a:p>
          <a:p>
            <a:r>
              <a:rPr lang="pt-BR" sz="2800" b="1" dirty="0" smtClean="0"/>
              <a:t>4.3 – Mecanismo de Controle</a:t>
            </a:r>
            <a:endParaRPr lang="pt-BR" sz="2800" dirty="0" smtClean="0"/>
          </a:p>
          <a:p>
            <a:r>
              <a:rPr lang="pt-BR" sz="2800" b="1" dirty="0" smtClean="0"/>
              <a:t>5 – Sistema Elétrico de um aero gerador e qualidade de energia</a:t>
            </a:r>
            <a:endParaRPr lang="pt-BR" sz="2800" dirty="0" smtClean="0"/>
          </a:p>
          <a:p>
            <a:r>
              <a:rPr lang="pt-BR" sz="2800" b="1" dirty="0" smtClean="0"/>
              <a:t>5.1 – Aero geradores com velocidade constante</a:t>
            </a:r>
            <a:endParaRPr lang="pt-BR" sz="2800" dirty="0" smtClean="0"/>
          </a:p>
          <a:p>
            <a:r>
              <a:rPr lang="pt-BR" sz="2800" b="1" dirty="0" smtClean="0"/>
              <a:t>5.2 – Aero geradores com velocidade variável</a:t>
            </a:r>
            <a:endParaRPr lang="pt-BR" sz="2800" dirty="0" smtClean="0"/>
          </a:p>
          <a:p>
            <a:r>
              <a:rPr lang="pt-BR" sz="2800" b="1" dirty="0" smtClean="0"/>
              <a:t>5.3 – Qualidade da energia</a:t>
            </a:r>
            <a:endParaRPr lang="pt-BR" sz="2800" dirty="0" smtClean="0"/>
          </a:p>
          <a:p>
            <a:r>
              <a:rPr lang="pt-BR" sz="2800" b="1" dirty="0" smtClean="0"/>
              <a:t>6 – Aplicações dos Sistemas Eólicos</a:t>
            </a:r>
            <a:endParaRPr lang="pt-BR" sz="2800" dirty="0" smtClean="0"/>
          </a:p>
          <a:p>
            <a:r>
              <a:rPr lang="pt-BR" sz="2800" b="1" dirty="0" smtClean="0"/>
              <a:t>6.1 – Sistemas Isolados</a:t>
            </a:r>
            <a:endParaRPr lang="pt-BR" sz="2800" dirty="0" smtClean="0"/>
          </a:p>
          <a:p>
            <a:r>
              <a:rPr lang="pt-BR" sz="2800" b="1" dirty="0" smtClean="0"/>
              <a:t>6.2 – Sistemas Híbridos</a:t>
            </a:r>
            <a:endParaRPr lang="pt-BR" sz="2800" dirty="0" smtClean="0"/>
          </a:p>
          <a:p>
            <a:r>
              <a:rPr lang="pt-BR" sz="2800" b="1" dirty="0" smtClean="0"/>
              <a:t>6.3 – Sistemas Interligados à Rede</a:t>
            </a:r>
            <a:endParaRPr lang="pt-BR" sz="2800" dirty="0" smtClean="0"/>
          </a:p>
          <a:p>
            <a:r>
              <a:rPr lang="pt-BR" sz="2800" b="1" dirty="0" smtClean="0"/>
              <a:t>6.4 – Sistemas </a:t>
            </a:r>
            <a:r>
              <a:rPr lang="pt-BR" sz="2800" b="1" dirty="0" err="1" smtClean="0"/>
              <a:t>Off-Shore</a:t>
            </a:r>
            <a:endParaRPr lang="pt-BR" sz="2800" dirty="0"/>
          </a:p>
        </p:txBody>
      </p:sp>
      <p:sp>
        <p:nvSpPr>
          <p:cNvPr id="48" name="Shape 40"/>
          <p:cNvSpPr txBox="1"/>
          <p:nvPr/>
        </p:nvSpPr>
        <p:spPr>
          <a:xfrm>
            <a:off x="412730" y="38857779"/>
            <a:ext cx="15692896" cy="2353283"/>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fontAlgn="base"/>
            <a:r>
              <a:rPr lang="pt-BR" sz="3200" dirty="0" smtClean="0"/>
              <a:t>Foi feita uma comparação onde poderia ter sido o tipo de energia na qual consiste que se um país tivesse as características  de uma região plana, chuvosas e com ventos constantes, sem reservatórios  de combustíveis fosseis e pouco recursos hídricos que seria implantado o sistema de energia eólica.</a:t>
            </a:r>
            <a:endParaRPr lang="pt-BR" sz="3200" dirty="0"/>
          </a:p>
        </p:txBody>
      </p:sp>
      <p:sp>
        <p:nvSpPr>
          <p:cNvPr id="49" name="Shape 40"/>
          <p:cNvSpPr txBox="1"/>
          <p:nvPr/>
        </p:nvSpPr>
        <p:spPr>
          <a:xfrm>
            <a:off x="22347738" y="10105476"/>
            <a:ext cx="9623784" cy="2822248"/>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177800" algn="l" rtl="0">
              <a:lnSpc>
                <a:spcPct val="100000"/>
              </a:lnSpc>
              <a:spcBef>
                <a:spcPts val="0"/>
              </a:spcBef>
              <a:spcAft>
                <a:spcPts val="0"/>
              </a:spcAft>
              <a:buClr>
                <a:schemeClr val="dk1"/>
              </a:buClr>
              <a:buSzPct val="100000"/>
              <a:buFont typeface="Arial"/>
              <a:buNone/>
            </a:pPr>
            <a:r>
              <a:rPr lang="pt-BR" sz="2800" b="1" i="0" u="none" strike="noStrike" cap="none" dirty="0" smtClean="0">
                <a:solidFill>
                  <a:schemeClr val="dk1"/>
                </a:solidFill>
                <a:latin typeface="Arial"/>
                <a:ea typeface="Arial"/>
                <a:cs typeface="Arial"/>
                <a:sym typeface="Arial"/>
              </a:rPr>
              <a:t>Não,pois é uma forma na qual não faz com que o meio ambiente sofra pela poluição de maquinas e etc.</a:t>
            </a:r>
            <a:endParaRPr lang="pt-BR" sz="2800" b="1" i="0" u="none" strike="noStrike" cap="none" dirty="0">
              <a:solidFill>
                <a:schemeClr val="dk1"/>
              </a:solidFill>
              <a:latin typeface="Arial"/>
              <a:ea typeface="Arial"/>
              <a:cs typeface="Arial"/>
              <a:sym typeface="Arial"/>
            </a:endParaRPr>
          </a:p>
        </p:txBody>
      </p:sp>
      <p:pic>
        <p:nvPicPr>
          <p:cNvPr id="3"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151301" y="10528320"/>
            <a:ext cx="2810128" cy="2810128"/>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strutura padrão">
  <a:themeElements>
    <a:clrScheme name="">
      <a:dk1>
        <a:srgbClr val="000000"/>
      </a:dk1>
      <a:lt1>
        <a:srgbClr val="339966"/>
      </a:lt1>
      <a:dk2>
        <a:srgbClr val="000000"/>
      </a:dk2>
      <a:lt2>
        <a:srgbClr val="808080"/>
      </a:lt2>
      <a:accent1>
        <a:srgbClr val="00CC99"/>
      </a:accent1>
      <a:accent2>
        <a:srgbClr val="3333CC"/>
      </a:accent2>
      <a:accent3>
        <a:srgbClr val="ADCAB8"/>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TotalTime>
  <Words>757</Words>
  <Application>Microsoft Office PowerPoint</Application>
  <PresentationFormat>Personalizar</PresentationFormat>
  <Paragraphs>72</Paragraphs>
  <Slides>1</Slides>
  <Notes>1</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vt:i4>
      </vt:variant>
    </vt:vector>
  </HeadingPairs>
  <TitlesOfParts>
    <vt:vector size="7" baseType="lpstr">
      <vt:lpstr>Cambria</vt:lpstr>
      <vt:lpstr>Arial</vt:lpstr>
      <vt:lpstr>Tahoma</vt:lpstr>
      <vt:lpstr>Calibri</vt:lpstr>
      <vt:lpstr>Times New Roman</vt:lpstr>
      <vt:lpstr>Estrutura padrão</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Lucas</dc:creator>
  <cp:lastModifiedBy>lucas xavier</cp:lastModifiedBy>
  <cp:revision>69</cp:revision>
  <dcterms:modified xsi:type="dcterms:W3CDTF">2018-09-24T02:00:44Z</dcterms:modified>
</cp:coreProperties>
</file>