
<file path=[Content_Types].xml><?xml version="1.0" encoding="utf-8"?>
<Types xmlns="http://schemas.openxmlformats.org/package/2006/content-types">
  <Default Extension="png" ContentType="image/png"/>
  <Default Extension="3gp" ContentType="audio/3gpp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36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3gp"/><Relationship Id="rId13" Type="http://schemas.microsoft.com/office/2007/relationships/media" Target="../media/media7.3gp"/><Relationship Id="rId18" Type="http://schemas.openxmlformats.org/officeDocument/2006/relationships/image" Target="../media/image1.png"/><Relationship Id="rId3" Type="http://schemas.microsoft.com/office/2007/relationships/media" Target="../media/media2.3gp"/><Relationship Id="rId21" Type="http://schemas.openxmlformats.org/officeDocument/2006/relationships/image" Target="../media/image4.png"/><Relationship Id="rId7" Type="http://schemas.microsoft.com/office/2007/relationships/media" Target="../media/media4.3gp"/><Relationship Id="rId12" Type="http://schemas.openxmlformats.org/officeDocument/2006/relationships/audio" Target="../media/media6.3gp"/><Relationship Id="rId17" Type="http://schemas.openxmlformats.org/officeDocument/2006/relationships/hyperlink" Target="http://www.janelanaweb.com/dinheiro/imagens_main/dinheiro.gif" TargetMode="External"/><Relationship Id="rId2" Type="http://schemas.openxmlformats.org/officeDocument/2006/relationships/audio" Target="../media/media1.3gp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3.png"/><Relationship Id="rId1" Type="http://schemas.microsoft.com/office/2007/relationships/media" Target="../media/media1.3gp"/><Relationship Id="rId6" Type="http://schemas.openxmlformats.org/officeDocument/2006/relationships/audio" Target="../media/media3.3gp"/><Relationship Id="rId11" Type="http://schemas.microsoft.com/office/2007/relationships/media" Target="../media/media6.3gp"/><Relationship Id="rId5" Type="http://schemas.microsoft.com/office/2007/relationships/media" Target="../media/media3.3gp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6.png"/><Relationship Id="rId10" Type="http://schemas.openxmlformats.org/officeDocument/2006/relationships/audio" Target="../media/media5.3gp"/><Relationship Id="rId19" Type="http://schemas.openxmlformats.org/officeDocument/2006/relationships/image" Target="../media/image2.png"/><Relationship Id="rId4" Type="http://schemas.openxmlformats.org/officeDocument/2006/relationships/audio" Target="../media/media2.3gp"/><Relationship Id="rId9" Type="http://schemas.microsoft.com/office/2007/relationships/media" Target="../media/media5.3gp"/><Relationship Id="rId14" Type="http://schemas.openxmlformats.org/officeDocument/2006/relationships/audio" Target="../media/media7.3gp"/><Relationship Id="rId2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17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Uniforme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MRU): Movimento de um móvel em relação a um referencial, movimento este ao longo de uma reta de forma uniforme, ou seja, com velocidade constante.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Uniformemente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Variado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MRUV): A</a:t>
            </a:r>
            <a:r>
              <a:rPr lang="pt-BR" sz="3200" dirty="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acelerado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é quando a velocidade escalar cresce em valor absoluto. 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retardado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é quando a velocidade escalar decresce em valor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absoluto.</a:t>
            </a:r>
            <a:r>
              <a:rPr lang="pt-BR" sz="32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7325675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49067" y="19529963"/>
            <a:ext cx="11933668" cy="70301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3200" b="1" dirty="0"/>
              <a:t>A distância percorrida pela régua aumenta mais rapidamente que o tempo de reação porque a</a:t>
            </a:r>
            <a:r>
              <a:rPr lang="pt-BR" sz="3200" dirty="0"/>
              <a:t>:</a:t>
            </a:r>
          </a:p>
          <a:p>
            <a:r>
              <a:rPr lang="pt-BR" sz="3200" b="1" dirty="0"/>
              <a:t> a) </a:t>
            </a:r>
            <a:r>
              <a:rPr lang="pt-BR" sz="3200" dirty="0"/>
              <a:t>energia mecânica da régua aumenta, o que a faz cair mais rápido.</a:t>
            </a:r>
          </a:p>
          <a:p>
            <a:r>
              <a:rPr lang="pt-BR" sz="3200" dirty="0"/>
              <a:t> </a:t>
            </a:r>
            <a:r>
              <a:rPr lang="pt-BR" sz="3200" b="1" dirty="0"/>
              <a:t>b</a:t>
            </a:r>
            <a:r>
              <a:rPr lang="pt-BR" sz="3200" dirty="0"/>
              <a:t>) resistência do ar aumenta, o que faz a régua cair com menor velocidade.</a:t>
            </a:r>
          </a:p>
          <a:p>
            <a:r>
              <a:rPr lang="pt-BR" sz="3200" b="1" dirty="0"/>
              <a:t> c</a:t>
            </a:r>
            <a:r>
              <a:rPr lang="pt-BR" sz="3200" dirty="0"/>
              <a:t>) aceleração de queda da régua varia, o que provoca um movimento acelerado.</a:t>
            </a:r>
          </a:p>
          <a:p>
            <a:r>
              <a:rPr lang="pt-BR" sz="3200" b="1" dirty="0"/>
              <a:t> d</a:t>
            </a:r>
            <a:r>
              <a:rPr lang="pt-BR" sz="3200" dirty="0"/>
              <a:t>) força peso da régua tem valor constante, o que gera um movimento acelerado.</a:t>
            </a:r>
          </a:p>
          <a:p>
            <a:r>
              <a:rPr lang="pt-BR" sz="3200" b="1" dirty="0"/>
              <a:t> e</a:t>
            </a:r>
            <a:r>
              <a:rPr lang="pt-BR" sz="3200" dirty="0"/>
              <a:t>) velocidade da régua é constante, o que provoca uma passagem linear de tempo.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Resolução: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320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 smtClean="0">
                <a:solidFill>
                  <a:schemeClr val="dk1"/>
                </a:solidFill>
              </a:rPr>
              <a:t>2011 </a:t>
            </a:r>
            <a:r>
              <a:rPr lang="pt-BR" sz="3200" dirty="0">
                <a:solidFill>
                  <a:schemeClr val="dk1"/>
                </a:solidFill>
              </a:rPr>
              <a:t>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81 |</a:t>
            </a:r>
            <a:r>
              <a:rPr lang="pt-BR" sz="3200" b="1" dirty="0" smtClean="0">
                <a:solidFill>
                  <a:schemeClr val="dk1"/>
                </a:solidFill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Cinemática: </a:t>
            </a:r>
            <a:r>
              <a:rPr lang="pt-BR" sz="3200" dirty="0">
                <a:solidFill>
                  <a:schemeClr val="dk1"/>
                </a:solidFill>
              </a:rPr>
              <a:t>velocidade média </a:t>
            </a:r>
          </a:p>
          <a:p>
            <a:r>
              <a:rPr lang="pt-BR" sz="3200" dirty="0" smtClean="0"/>
              <a:t> Para </a:t>
            </a:r>
            <a:r>
              <a:rPr lang="pt-BR" sz="3200" dirty="0"/>
              <a:t>medir o tempo de reação de uma pessoa, pode-se realizar a seguinte experiência: I. Mantenha uma régua (com cerca de 30 cm) suspensa verticalmente, segurando-a pela extremidade superior, de modo que o zero da régua esteja situado na extremidade inferior. II. A pessoa deve colocar os dedos de sua mão, em forma de pinça, próximos do zero da régua, sem tocá-la. III. Sem aviso prévio, a pessoa que estiver segurando a régua deve soltá-la. A outra pessoa deve procurar segurá-la o mais rapidamente possível e observar a posição onde conseguiu segurar a régua, isto é, a distância que ela percorre durante a queda.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Eduardo Feres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M04 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9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1715345089"/>
              </p:ext>
            </p:extLst>
          </p:nvPr>
        </p:nvGraphicFramePr>
        <p:xfrm>
          <a:off x="587830" y="24558502"/>
          <a:ext cx="13702845" cy="3867840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1431084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231335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H15 - </a:t>
                      </a:r>
                      <a:r>
                        <a:rPr lang="pt-BR" sz="3200" b="1" dirty="0" smtClean="0"/>
                        <a:t>Associar os processos vitais do</a:t>
                      </a:r>
                      <a:r>
                        <a:rPr lang="pt-BR" sz="3200" b="1" baseline="0" dirty="0" smtClean="0"/>
                        <a:t> </a:t>
                      </a:r>
                      <a:r>
                        <a:rPr lang="pt-BR" sz="3200" b="1" dirty="0" smtClean="0"/>
                        <a:t>organismo humano (defesa,</a:t>
                      </a:r>
                      <a:r>
                        <a:rPr lang="pt-BR" sz="3200" b="1" baseline="0" dirty="0" smtClean="0"/>
                        <a:t> </a:t>
                      </a:r>
                      <a:r>
                        <a:rPr lang="pt-BR" sz="3200" b="1" dirty="0" smtClean="0"/>
                        <a:t>manutenção do equilíbrio interno,</a:t>
                      </a:r>
                      <a:r>
                        <a:rPr lang="pt-BR" sz="3200" b="1" baseline="0" dirty="0" smtClean="0"/>
                        <a:t> </a:t>
                      </a:r>
                      <a:r>
                        <a:rPr lang="pt-BR" sz="3200" b="1" dirty="0" smtClean="0"/>
                        <a:t>relações com o ambiente,</a:t>
                      </a:r>
                      <a:r>
                        <a:rPr lang="pt-BR" sz="3200" b="1" baseline="0" dirty="0" smtClean="0"/>
                        <a:t> </a:t>
                      </a:r>
                      <a:r>
                        <a:rPr lang="pt-BR" sz="3200" b="1" dirty="0" smtClean="0"/>
                        <a:t>sexualidade etc.) a fatores de ordem</a:t>
                      </a:r>
                      <a:r>
                        <a:rPr lang="pt-BR" sz="3200" b="1" baseline="0" dirty="0" smtClean="0"/>
                        <a:t> </a:t>
                      </a:r>
                      <a:r>
                        <a:rPr lang="pt-BR" sz="3200" b="1" dirty="0" smtClean="0"/>
                        <a:t>ambiental, social ou cultural dos</a:t>
                      </a:r>
                      <a:r>
                        <a:rPr lang="pt-BR" sz="3200" b="1" baseline="0" dirty="0" smtClean="0"/>
                        <a:t> </a:t>
                      </a:r>
                      <a:r>
                        <a:rPr lang="pt-BR" sz="3200" b="1" dirty="0" smtClean="0"/>
                        <a:t>indivíduos, seus hábitos ou outras</a:t>
                      </a:r>
                    </a:p>
                    <a:p>
                      <a:pPr marL="0" indent="0">
                        <a:buNone/>
                      </a:pPr>
                      <a:r>
                        <a:rPr lang="pt-BR" sz="3200" b="1" dirty="0" smtClean="0"/>
                        <a:t>características pessoais.</a:t>
                      </a:r>
                      <a:endParaRPr lang="pt-BR" sz="32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3438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Conceitual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5" y="29898713"/>
            <a:ext cx="8802163" cy="8565969"/>
          </a:xfrm>
          <a:prstGeom prst="rect">
            <a:avLst/>
          </a:prstGeom>
        </p:spPr>
      </p:pic>
      <p:pic>
        <p:nvPicPr>
          <p:cNvPr id="45" name="2 sl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0038610" y="29651924"/>
            <a:ext cx="2926276" cy="2926276"/>
          </a:xfrm>
          <a:prstGeom prst="rect">
            <a:avLst/>
          </a:prstGeom>
        </p:spPr>
      </p:pic>
      <p:pic>
        <p:nvPicPr>
          <p:cNvPr id="47" name="1° slid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0560" y="5257800"/>
            <a:ext cx="2332289" cy="2332289"/>
          </a:xfrm>
          <a:prstGeom prst="rect">
            <a:avLst/>
          </a:prstGeom>
        </p:spPr>
      </p:pic>
      <p:pic>
        <p:nvPicPr>
          <p:cNvPr id="56" name="3 slid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923149" y="23447828"/>
            <a:ext cx="2417387" cy="2417387"/>
          </a:xfrm>
          <a:prstGeom prst="rect">
            <a:avLst/>
          </a:prstGeom>
        </p:spPr>
      </p:pic>
      <p:pic>
        <p:nvPicPr>
          <p:cNvPr id="60" name="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811888" y="38151531"/>
            <a:ext cx="2114725" cy="2114725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58" y="28897997"/>
            <a:ext cx="11193167" cy="322779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9235549" y="33922861"/>
            <a:ext cx="120468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O quadro </a:t>
            </a:r>
            <a:r>
              <a:rPr lang="pt-BR" sz="3200" dirty="0" smtClean="0"/>
              <a:t>mostra </a:t>
            </a:r>
            <a:r>
              <a:rPr lang="pt-BR" sz="3200" dirty="0"/>
              <a:t>a posição em que três pessoas conseguiram </a:t>
            </a:r>
            <a:endParaRPr lang="pt-BR" sz="3200" dirty="0" smtClean="0"/>
          </a:p>
          <a:p>
            <a:r>
              <a:rPr lang="pt-BR" sz="3200" dirty="0" smtClean="0"/>
              <a:t>segurar </a:t>
            </a:r>
            <a:r>
              <a:rPr lang="pt-BR" sz="3200" dirty="0"/>
              <a:t>a régua e os respectivos tempos de reação: </a:t>
            </a:r>
          </a:p>
          <a:p>
            <a:endParaRPr lang="pt-BR" dirty="0"/>
          </a:p>
        </p:txBody>
      </p:sp>
      <p:pic>
        <p:nvPicPr>
          <p:cNvPr id="62" name="6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9717967" y="19021294"/>
            <a:ext cx="2220718" cy="2220718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446" y="13818349"/>
            <a:ext cx="2890321" cy="14053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308424" y="15017636"/>
            <a:ext cx="80717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Δs</a:t>
            </a:r>
            <a:r>
              <a:rPr lang="pt-BR" sz="3200" dirty="0"/>
              <a:t> é proporcional ao quadrado do tempo de queda </a:t>
            </a:r>
            <a:r>
              <a:rPr lang="pt-BR" sz="3200" dirty="0" smtClean="0"/>
              <a:t>t</a:t>
            </a:r>
          </a:p>
          <a:p>
            <a:r>
              <a:rPr lang="pt-BR" sz="3200" dirty="0" smtClean="0"/>
              <a:t> </a:t>
            </a:r>
            <a:r>
              <a:rPr lang="pt-BR" sz="3200" dirty="0"/>
              <a:t>e por isso </a:t>
            </a:r>
            <a:r>
              <a:rPr lang="pt-BR" sz="3200" dirty="0" err="1"/>
              <a:t>Δs</a:t>
            </a:r>
            <a:r>
              <a:rPr lang="pt-BR" sz="3200" dirty="0"/>
              <a:t> aumenta mais rapidamente do que o tempo </a:t>
            </a:r>
          </a:p>
          <a:p>
            <a:r>
              <a:rPr lang="pt-BR" sz="3200" dirty="0"/>
              <a:t>A melhor opção é a (d) que cita o movimento acelerado com aceleração constante. </a:t>
            </a:r>
          </a:p>
          <a:p>
            <a:endParaRPr lang="pt-BR" dirty="0"/>
          </a:p>
        </p:txBody>
      </p:sp>
      <p:pic>
        <p:nvPicPr>
          <p:cNvPr id="71" name="7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4035657" y="12277332"/>
            <a:ext cx="1805370" cy="1805370"/>
          </a:xfrm>
          <a:prstGeom prst="rect">
            <a:avLst/>
          </a:prstGeom>
        </p:spPr>
      </p:pic>
      <p:pic>
        <p:nvPicPr>
          <p:cNvPr id="48" name="4 slid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357517" y="7913803"/>
            <a:ext cx="2023997" cy="202399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062531" y="9708213"/>
            <a:ext cx="81259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Como uma pessoa reage em determinado tempo </a:t>
            </a:r>
          </a:p>
          <a:p>
            <a:r>
              <a:rPr lang="pt-BR" sz="2800" dirty="0" smtClean="0"/>
              <a:t>Para pegar alguma coisa que está caindo a uma</a:t>
            </a:r>
          </a:p>
          <a:p>
            <a:r>
              <a:rPr lang="pt-BR" sz="2800" dirty="0" smtClean="0"/>
              <a:t>Determinada velocidade?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8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80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55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51515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27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81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30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641</Words>
  <Application>Microsoft Office PowerPoint</Application>
  <PresentationFormat>Personalizar</PresentationFormat>
  <Paragraphs>59</Paragraphs>
  <Slides>1</Slides>
  <Notes>1</Notes>
  <HiddenSlides>0</HiddenSlides>
  <MMClips>7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Cambria</vt:lpstr>
      <vt:lpstr>Wingdings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38</cp:revision>
  <dcterms:modified xsi:type="dcterms:W3CDTF">2018-09-24T02:57:35Z</dcterms:modified>
</cp:coreProperties>
</file>